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57"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a Gorini" initials="MG" lastIdx="21" clrIdx="0">
    <p:extLst>
      <p:ext uri="{19B8F6BF-5375-455C-9EA6-DF929625EA0E}">
        <p15:presenceInfo xmlns:p15="http://schemas.microsoft.com/office/powerpoint/2012/main" userId="S::mila.gorini@edcoms.co.uk::ea5581c7-911a-4bef-9909-da14cd8dc7a9" providerId="AD"/>
      </p:ext>
    </p:extLst>
  </p:cmAuthor>
  <p:cmAuthor id="2" name="Florence Ackland" initials="FA" lastIdx="43" clrIdx="1">
    <p:extLst>
      <p:ext uri="{19B8F6BF-5375-455C-9EA6-DF929625EA0E}">
        <p15:presenceInfo xmlns:p15="http://schemas.microsoft.com/office/powerpoint/2012/main" userId="S-1-5-21-1598838018-3775903872-2167328690-22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84C"/>
    <a:srgbClr val="FFCC31"/>
    <a:srgbClr val="54A4DA"/>
    <a:srgbClr val="F9EC31"/>
    <a:srgbClr val="C95A28"/>
    <a:srgbClr val="3155A5"/>
    <a:srgbClr val="EC1077"/>
    <a:srgbClr val="8BC53F"/>
    <a:srgbClr val="E44132"/>
    <a:srgbClr val="089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8980" autoAdjust="0"/>
  </p:normalViewPr>
  <p:slideViewPr>
    <p:cSldViewPr snapToGrid="0" snapToObjects="1" showGuides="1">
      <p:cViewPr varScale="1">
        <p:scale>
          <a:sx n="43" d="100"/>
          <a:sy n="43" d="100"/>
        </p:scale>
        <p:origin x="952" y="20"/>
      </p:cViewPr>
      <p:guideLst>
        <p:guide orient="horz" pos="148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104" d="100"/>
          <a:sy n="104" d="100"/>
        </p:scale>
        <p:origin x="4136"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5DE2A-6429-7B4C-91B2-619BA9F51BE5}"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3FF19-8921-B447-80B5-DE497E3524FF}" type="slidenum">
              <a:rPr lang="en-US" smtClean="0"/>
              <a:t>‹#›</a:t>
            </a:fld>
            <a:endParaRPr lang="en-US"/>
          </a:p>
        </p:txBody>
      </p:sp>
    </p:spTree>
    <p:extLst>
      <p:ext uri="{BB962C8B-B14F-4D97-AF65-F5344CB8AC3E}">
        <p14:creationId xmlns:p14="http://schemas.microsoft.com/office/powerpoint/2010/main" val="346040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cove.video/3aTMEP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cove.video/3aTMEP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a:t>
            </a:fld>
            <a:endParaRPr lang="en-US"/>
          </a:p>
        </p:txBody>
      </p:sp>
    </p:spTree>
    <p:extLst>
      <p:ext uri="{BB962C8B-B14F-4D97-AF65-F5344CB8AC3E}">
        <p14:creationId xmlns:p14="http://schemas.microsoft.com/office/powerpoint/2010/main" val="177885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dirty="0">
                <a:latin typeface="+mn-lt"/>
                <a:ea typeface="Calibri"/>
                <a:cs typeface="Calibri"/>
                <a:sym typeface="Calibri"/>
              </a:rPr>
              <a:t>Activity 2: Changes (continued) </a:t>
            </a:r>
            <a:endParaRPr lang="en-GB" dirty="0"/>
          </a:p>
          <a:p>
            <a:pPr marL="0" lvl="0" indent="0" algn="l" rtl="0">
              <a:spcBef>
                <a:spcPts val="0"/>
              </a:spcBef>
              <a:spcAft>
                <a:spcPts val="0"/>
              </a:spcAft>
              <a:buSzPts val="1100"/>
              <a:buFont typeface="Arial"/>
              <a:buNone/>
            </a:pPr>
            <a:r>
              <a:rPr lang="en-GB" dirty="0"/>
              <a:t>Show pupils the four scenarios/viewpoints about starting secondary school on this slide, and the list of strategies to manage change on the next slide. Ask them to match up suitable strategies to each of the viewpoints (these can projected on the board or printed out).  This can be done in pairs or small groups. Different groups could be given different scenarios. </a:t>
            </a:r>
          </a:p>
          <a:p>
            <a:pPr marL="0" lvl="0" indent="0" algn="l" rtl="0">
              <a:spcBef>
                <a:spcPts val="0"/>
              </a:spcBef>
              <a:spcAft>
                <a:spcPts val="0"/>
              </a:spcAft>
              <a:buSzPts val="1100"/>
              <a:buFont typeface="Arial"/>
              <a:buNone/>
            </a:pPr>
            <a:endParaRPr lang="en-GB" dirty="0"/>
          </a:p>
          <a:p>
            <a:pPr marL="0" lvl="0" indent="0" algn="l" rtl="0">
              <a:spcBef>
                <a:spcPts val="0"/>
              </a:spcBef>
              <a:spcAft>
                <a:spcPts val="0"/>
              </a:spcAft>
              <a:buSzPts val="1100"/>
              <a:buFont typeface="Arial"/>
              <a:buNone/>
            </a:pPr>
            <a:r>
              <a:rPr lang="en-GB" b="1" dirty="0"/>
              <a:t>Support: </a:t>
            </a:r>
            <a:r>
              <a:rPr lang="en-GB" b="0" dirty="0"/>
              <a:t>Give pupils who might need extra support one or two of the scenarios, print </a:t>
            </a:r>
            <a:r>
              <a:rPr lang="en-GB" dirty="0"/>
              <a:t>out the strategies on the next slide and ask them to read through each strategy and circle/underline any</a:t>
            </a:r>
            <a:r>
              <a:rPr lang="en-GB" baseline="0" dirty="0"/>
              <a:t> of the listed strategies that</a:t>
            </a:r>
            <a:r>
              <a:rPr lang="en-GB" dirty="0"/>
              <a:t> they think might help in that scenario. </a:t>
            </a:r>
          </a:p>
          <a:p>
            <a:pPr marL="0" lvl="0" indent="0" algn="l" rtl="0">
              <a:spcBef>
                <a:spcPts val="0"/>
              </a:spcBef>
              <a:spcAft>
                <a:spcPts val="0"/>
              </a:spcAft>
              <a:buSzPts val="1100"/>
              <a:buFont typeface="Arial"/>
              <a:buNone/>
            </a:pPr>
            <a:endParaRPr lang="en-GB" dirty="0"/>
          </a:p>
          <a:p>
            <a:pPr marL="0" marR="0" lvl="0" indent="0" algn="l" rtl="0">
              <a:lnSpc>
                <a:spcPct val="100000"/>
              </a:lnSpc>
              <a:spcBef>
                <a:spcPts val="0"/>
              </a:spcBef>
              <a:spcAft>
                <a:spcPts val="0"/>
              </a:spcAft>
              <a:buSzPts val="1100"/>
              <a:buFont typeface="Arial"/>
              <a:buNone/>
            </a:pPr>
            <a:r>
              <a:rPr lang="en-GB" b="1" dirty="0"/>
              <a:t>Challenge: </a:t>
            </a:r>
            <a:r>
              <a:rPr lang="en-GB" dirty="0"/>
              <a:t>Ask pupils to also add on strengths from the last activity and explain how that strength could benefit the pupil in that scenario.</a:t>
            </a:r>
          </a:p>
          <a:p>
            <a:pPr marL="0" lvl="0" indent="0" algn="l" rtl="0">
              <a:spcBef>
                <a:spcPts val="0"/>
              </a:spcBef>
              <a:spcAft>
                <a:spcPts val="0"/>
              </a:spcAft>
              <a:buSzPts val="1100"/>
              <a:buFont typeface="Arial"/>
              <a:buNone/>
            </a:pPr>
            <a:endParaRPr lang="en-GB" dirty="0"/>
          </a:p>
          <a:p>
            <a:pPr marL="0" lvl="0" indent="0" algn="l" rtl="0">
              <a:spcBef>
                <a:spcPts val="0"/>
              </a:spcBef>
              <a:spcAft>
                <a:spcPts val="0"/>
              </a:spcAft>
              <a:buSzPts val="1100"/>
              <a:buFont typeface="Arial"/>
              <a:buNone/>
            </a:pPr>
            <a:r>
              <a:rPr lang="en-GB" dirty="0"/>
              <a:t>If this text size is too small for your class, we recommend printing out the viewpoints and strategies as a handout.</a:t>
            </a:r>
          </a:p>
          <a:p>
            <a:pPr marL="0" lvl="0" indent="0" algn="l" rtl="0">
              <a:spcBef>
                <a:spcPts val="0"/>
              </a:spcBef>
              <a:spcAft>
                <a:spcPts val="0"/>
              </a:spcAft>
              <a:buSzPts val="1100"/>
              <a:buFont typeface="Arial"/>
              <a:buNone/>
            </a:pPr>
            <a:endParaRPr lang="en-GB" dirty="0"/>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i="0" baseline="0" dirty="0"/>
              <a:t>Alternative option for social distancing:</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GB" sz="1200" b="0" i="0" baseline="0" dirty="0"/>
              <a:t>T</a:t>
            </a:r>
            <a:r>
              <a:rPr lang="en-GB" dirty="0">
                <a:sym typeface="Calibri"/>
              </a:rPr>
              <a:t>he four different scenarios could be placed around the room and pupils could take it in turns to get up and put post-it notes with their advice/strategies/strengths on the scenarios.</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GB" dirty="0">
                <a:sym typeface="Calibri"/>
              </a:rPr>
              <a:t>Each scenario could be discussed as a whole class and pupils could hold up mini-whiteboards showing the number</a:t>
            </a:r>
            <a:r>
              <a:rPr lang="en-GB" baseline="0" dirty="0">
                <a:sym typeface="Calibri"/>
              </a:rPr>
              <a:t> </a:t>
            </a:r>
            <a:r>
              <a:rPr lang="en-GB" dirty="0">
                <a:sym typeface="Calibri"/>
              </a:rPr>
              <a:t>of the strategy they think would work best. </a:t>
            </a:r>
          </a:p>
          <a:p>
            <a:pPr marL="0" lvl="0" indent="0" algn="l" rtl="0">
              <a:spcBef>
                <a:spcPts val="0"/>
              </a:spcBef>
              <a:spcAft>
                <a:spcPts val="0"/>
              </a:spcAft>
              <a:buSzPts val="1100"/>
              <a:buFont typeface="Arial"/>
              <a:buNone/>
            </a:pPr>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10</a:t>
            </a:fld>
            <a:endParaRPr lang="en-US"/>
          </a:p>
        </p:txBody>
      </p:sp>
    </p:spTree>
    <p:extLst>
      <p:ext uri="{BB962C8B-B14F-4D97-AF65-F5344CB8AC3E}">
        <p14:creationId xmlns:p14="http://schemas.microsoft.com/office/powerpoint/2010/main" val="42759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dirty="0">
                <a:latin typeface="+mn-lt"/>
                <a:ea typeface="Calibri"/>
                <a:cs typeface="Calibri"/>
                <a:sym typeface="Calibri"/>
              </a:rPr>
              <a:t>Activity 2: Changes (continued) </a:t>
            </a:r>
            <a:endParaRPr lang="en-GB" dirty="0"/>
          </a:p>
          <a:p>
            <a:pPr marL="0" lvl="0" indent="0" algn="l" rtl="0">
              <a:spcBef>
                <a:spcPts val="0"/>
              </a:spcBef>
              <a:spcAft>
                <a:spcPts val="0"/>
              </a:spcAft>
              <a:buSzPts val="1100"/>
              <a:buFont typeface="Arial"/>
              <a:buNone/>
            </a:pPr>
            <a:r>
              <a:rPr lang="en-GB" dirty="0"/>
              <a:t>If this text size is too small for your class, or certain pupils would benefit from having printed copies,</a:t>
            </a:r>
            <a:r>
              <a:rPr lang="en-GB" baseline="0" dirty="0"/>
              <a:t> </a:t>
            </a:r>
            <a:r>
              <a:rPr lang="en-GB" dirty="0"/>
              <a:t>print this slide and the scenarios (on</a:t>
            </a:r>
            <a:r>
              <a:rPr lang="en-GB" baseline="0" dirty="0"/>
              <a:t> the previous </a:t>
            </a:r>
            <a:r>
              <a:rPr lang="en-GB" dirty="0"/>
              <a:t>slide) as a handout. </a:t>
            </a:r>
          </a:p>
          <a:p>
            <a:endParaRPr lang="en-US" dirty="0"/>
          </a:p>
          <a:p>
            <a:r>
              <a:rPr lang="en-US" dirty="0"/>
              <a:t>Note that for pupils who are new to secondary school, they might be able</a:t>
            </a:r>
            <a:r>
              <a:rPr lang="en-US" baseline="0" dirty="0"/>
              <a:t> to ask their form tutor about the best person to support them if they are finding things difficult. Pupils with autism or anxiety disorders may benefit from extra time spent getting familiar with their new school – whether it’s the journey there or the school itself.</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11</a:t>
            </a:fld>
            <a:endParaRPr lang="en-US"/>
          </a:p>
        </p:txBody>
      </p:sp>
    </p:spTree>
    <p:extLst>
      <p:ext uri="{BB962C8B-B14F-4D97-AF65-F5344CB8AC3E}">
        <p14:creationId xmlns:p14="http://schemas.microsoft.com/office/powerpoint/2010/main" val="3711980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dirty="0">
                <a:latin typeface="+mn-lt"/>
                <a:ea typeface="Calibri"/>
                <a:cs typeface="Calibri"/>
                <a:sym typeface="Calibri"/>
              </a:rPr>
              <a:t>Activity 2: Changes (continued) </a:t>
            </a:r>
            <a:endParaRPr lang="en-GB" sz="1200" dirty="0">
              <a:latin typeface="+mn-lt"/>
              <a:ea typeface="Calibri"/>
              <a:cs typeface="Calibri"/>
              <a:sym typeface="Calibri"/>
            </a:endParaRPr>
          </a:p>
          <a:p>
            <a:pPr marL="171450" lvl="0" indent="-171450" algn="l" rtl="0">
              <a:spcBef>
                <a:spcPts val="0"/>
              </a:spcBef>
              <a:spcAft>
                <a:spcPts val="0"/>
              </a:spcAft>
              <a:buSzPts val="1100"/>
              <a:buFont typeface="Arial"/>
              <a:buChar char="•"/>
            </a:pPr>
            <a:r>
              <a:rPr lang="en-GB" sz="1200" dirty="0">
                <a:latin typeface="+mn-lt"/>
                <a:ea typeface="Calibri"/>
                <a:cs typeface="Calibri"/>
                <a:sym typeface="Calibri"/>
              </a:rPr>
              <a:t>Ask pupils to go back to their sheets with the stick person and add information to the hands of the body about what actions or strategies pupils could take to manage change – moving to secondary school.  E.g. I could talk to a teacher I like if I’m finding the change hard.</a:t>
            </a:r>
            <a:br>
              <a:rPr lang="en-GB" sz="1200" dirty="0">
                <a:latin typeface="+mn-lt"/>
                <a:ea typeface="Calibri"/>
                <a:cs typeface="Calibri"/>
                <a:sym typeface="Calibri"/>
              </a:rPr>
            </a:br>
            <a:endParaRPr lang="en-GB" sz="1200" dirty="0">
              <a:latin typeface="+mn-lt"/>
              <a:ea typeface="Calibri"/>
              <a:cs typeface="Calibri"/>
              <a:sym typeface="Calibri"/>
            </a:endParaRPr>
          </a:p>
          <a:p>
            <a:pPr marL="171450" lvl="0" indent="-171450" algn="l" rtl="0">
              <a:spcBef>
                <a:spcPts val="0"/>
              </a:spcBef>
              <a:spcAft>
                <a:spcPts val="0"/>
              </a:spcAft>
              <a:buSzPts val="1100"/>
              <a:buFont typeface="Arial"/>
              <a:buChar char="•"/>
            </a:pPr>
            <a:r>
              <a:rPr lang="en-GB" sz="1200" dirty="0">
                <a:latin typeface="+mn-lt"/>
                <a:ea typeface="Calibri"/>
                <a:cs typeface="Calibri"/>
                <a:sym typeface="Calibri"/>
              </a:rPr>
              <a:t>Pairs/small groups move around the classroom and find a different group’s body sheet, discuss their comments and the questions below, adding any additional information to the sheet they see fit.  </a:t>
            </a:r>
            <a:r>
              <a:rPr lang="en-GB" dirty="0"/>
              <a:t> </a:t>
            </a:r>
            <a:r>
              <a:rPr lang="en-GB" sz="1200" dirty="0">
                <a:latin typeface="+mn-lt"/>
                <a:ea typeface="Calibri"/>
                <a:cs typeface="Calibri"/>
                <a:sym typeface="Calibri"/>
              </a:rPr>
              <a:t> </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12</a:t>
            </a:fld>
            <a:endParaRPr lang="en-US"/>
          </a:p>
        </p:txBody>
      </p:sp>
    </p:spTree>
    <p:extLst>
      <p:ext uri="{BB962C8B-B14F-4D97-AF65-F5344CB8AC3E}">
        <p14:creationId xmlns:p14="http://schemas.microsoft.com/office/powerpoint/2010/main" val="4216461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Calibri"/>
              <a:buNone/>
            </a:pPr>
            <a:r>
              <a:rPr lang="en-GB" sz="1200" b="1" dirty="0">
                <a:latin typeface="+mn-lt"/>
                <a:ea typeface="Calibri"/>
                <a:cs typeface="Calibri"/>
                <a:sym typeface="Calibri"/>
              </a:rPr>
              <a:t>Follow up assessment (3-4 mins)</a:t>
            </a:r>
            <a:endParaRPr lang="en-GB" sz="1200" dirty="0">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GB" sz="1200" dirty="0">
                <a:solidFill>
                  <a:schemeClr val="dk1"/>
                </a:solidFill>
                <a:latin typeface="+mn-lt"/>
                <a:ea typeface="Calibri"/>
                <a:cs typeface="Calibri"/>
                <a:sym typeface="Calibri"/>
              </a:rPr>
              <a:t>Show pupils the statements from the initial assessment once more and ask them to rate their confidence in each using a scale from 0-10 (0 = not confident, 10 = extremely confident) or whichever response method was used in the initial activity.</a:t>
            </a:r>
            <a:endParaRPr lang="en-GB" dirty="0"/>
          </a:p>
          <a:p>
            <a:pPr marL="0" marR="0" lvl="0" indent="0" algn="l" rtl="0">
              <a:lnSpc>
                <a:spcPct val="100000"/>
              </a:lnSpc>
              <a:spcBef>
                <a:spcPts val="0"/>
              </a:spcBef>
              <a:spcAft>
                <a:spcPts val="0"/>
              </a:spcAft>
              <a:buSzPts val="1100"/>
              <a:buFont typeface="Calibri"/>
              <a:buNone/>
            </a:pP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GB" sz="1200" dirty="0">
                <a:solidFill>
                  <a:schemeClr val="dk1"/>
                </a:solidFill>
                <a:latin typeface="+mn-lt"/>
                <a:ea typeface="Calibri"/>
                <a:cs typeface="Calibri"/>
                <a:sym typeface="Calibri"/>
              </a:rPr>
              <a:t>It is an opportunity for pupils to reflect on what they </a:t>
            </a:r>
            <a:r>
              <a:rPr lang="en-GB" sz="1200">
                <a:solidFill>
                  <a:schemeClr val="dk1"/>
                </a:solidFill>
                <a:latin typeface="+mn-lt"/>
                <a:ea typeface="Calibri"/>
                <a:cs typeface="Calibri"/>
                <a:sym typeface="Calibri"/>
              </a:rPr>
              <a:t>have learned </a:t>
            </a:r>
            <a:r>
              <a:rPr lang="en-GB" sz="1200" dirty="0">
                <a:solidFill>
                  <a:schemeClr val="dk1"/>
                </a:solidFill>
                <a:latin typeface="+mn-lt"/>
                <a:ea typeface="Calibri"/>
                <a:cs typeface="Calibri"/>
                <a:sym typeface="Calibri"/>
              </a:rPr>
              <a:t>in the lesson. Ask pupils to consider why their scores have changed and give an example of something new they have learned or thought about. </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13</a:t>
            </a:fld>
            <a:endParaRPr lang="en-US"/>
          </a:p>
        </p:txBody>
      </p:sp>
    </p:spTree>
    <p:extLst>
      <p:ext uri="{BB962C8B-B14F-4D97-AF65-F5344CB8AC3E}">
        <p14:creationId xmlns:p14="http://schemas.microsoft.com/office/powerpoint/2010/main" val="362585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Calibri"/>
              <a:buNone/>
            </a:pPr>
            <a:r>
              <a:rPr lang="en-GB" sz="1200" b="1" dirty="0">
                <a:latin typeface="+mn-lt"/>
                <a:ea typeface="Calibri"/>
                <a:cs typeface="Calibri"/>
                <a:sym typeface="Calibri"/>
              </a:rPr>
              <a:t>Plenary: Transition backpack (3-4 mins) </a:t>
            </a:r>
          </a:p>
          <a:p>
            <a:pPr marL="0" marR="0" lvl="0" indent="0" algn="l" rtl="0">
              <a:lnSpc>
                <a:spcPct val="100000"/>
              </a:lnSpc>
              <a:spcBef>
                <a:spcPts val="0"/>
              </a:spcBef>
              <a:spcAft>
                <a:spcPts val="0"/>
              </a:spcAft>
              <a:buSzPts val="1100"/>
              <a:buFont typeface="Calibri"/>
              <a:buNone/>
            </a:pPr>
            <a:r>
              <a:rPr lang="en-GB" sz="1200" dirty="0">
                <a:latin typeface="+mn-lt"/>
                <a:ea typeface="Calibri"/>
                <a:cs typeface="Calibri"/>
                <a:sym typeface="Calibri"/>
              </a:rPr>
              <a:t>Ask pupils to complete this activity by reflecting on the strategies and strengths they have learned about in the lesson. Pupils will have</a:t>
            </a:r>
            <a:r>
              <a:rPr lang="en-GB" sz="1200" baseline="0" dirty="0">
                <a:latin typeface="+mn-lt"/>
                <a:ea typeface="Calibri"/>
                <a:cs typeface="Calibri"/>
                <a:sym typeface="Calibri"/>
              </a:rPr>
              <a:t> lots of different answers. </a:t>
            </a:r>
            <a:r>
              <a:rPr lang="en-GB" sz="1200" dirty="0">
                <a:latin typeface="+mn-lt"/>
                <a:ea typeface="Calibri"/>
                <a:cs typeface="Calibri"/>
                <a:sym typeface="Calibri"/>
              </a:rPr>
              <a:t>For example, a pupil might take a notepad to help them stay</a:t>
            </a:r>
            <a:r>
              <a:rPr lang="en-GB" sz="1200" baseline="0" dirty="0">
                <a:latin typeface="+mn-lt"/>
                <a:ea typeface="Calibri"/>
                <a:cs typeface="Calibri"/>
                <a:sym typeface="Calibri"/>
              </a:rPr>
              <a:t> organised, or a familiar object from home to help them to feel at ease.</a:t>
            </a:r>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14</a:t>
            </a:fld>
            <a:endParaRPr lang="en-US"/>
          </a:p>
        </p:txBody>
      </p:sp>
    </p:spTree>
    <p:extLst>
      <p:ext uri="{BB962C8B-B14F-4D97-AF65-F5344CB8AC3E}">
        <p14:creationId xmlns:p14="http://schemas.microsoft.com/office/powerpoint/2010/main" val="4093428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Arial"/>
              <a:buNone/>
            </a:pPr>
            <a:r>
              <a:rPr lang="en-GB" sz="1200" b="1" i="0" u="sng" strike="noStrike" cap="none" dirty="0">
                <a:latin typeface="+mn-lt"/>
                <a:ea typeface="Calibri"/>
                <a:cs typeface="Calibri"/>
                <a:sym typeface="Calibri"/>
              </a:rPr>
              <a:t>Signposting</a:t>
            </a:r>
            <a:endParaRPr lang="en-GB" sz="1200" b="0" i="0" u="none" strike="noStrike" cap="none" dirty="0">
              <a:latin typeface="+mn-lt"/>
              <a:ea typeface="Calibri"/>
              <a:cs typeface="Calibri"/>
              <a:sym typeface="Calibri"/>
            </a:endParaRPr>
          </a:p>
          <a:p>
            <a:r>
              <a:rPr lang="en-GB" sz="1200" kern="1200" dirty="0">
                <a:solidFill>
                  <a:schemeClr val="tx1"/>
                </a:solidFill>
                <a:effectLst/>
                <a:latin typeface="+mn-lt"/>
                <a:ea typeface="+mn-ea"/>
                <a:cs typeface="+mn-cs"/>
              </a:rPr>
              <a:t>Share this slide with pupils and remind them that everybody feels worried or nervous at times. It is always good to try out the different actions they have learned in the lesson, but if worries get too much it is important that they speak to a trusted adult and get some more help. </a:t>
            </a:r>
            <a:endParaRPr lang="en-GB" dirty="0"/>
          </a:p>
          <a:p>
            <a:pPr marL="0" marR="0" lvl="0" indent="0" algn="l" rtl="0">
              <a:lnSpc>
                <a:spcPct val="100000"/>
              </a:lnSpc>
              <a:spcBef>
                <a:spcPts val="0"/>
              </a:spcBef>
              <a:spcAft>
                <a:spcPts val="0"/>
              </a:spcAft>
              <a:buSzPts val="1100"/>
              <a:buFont typeface="Arial"/>
              <a:buNone/>
            </a:pPr>
            <a:endParaRPr lang="en-GB"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0" i="0" u="none" strike="noStrike" cap="none" dirty="0">
                <a:latin typeface="+mn-lt"/>
                <a:ea typeface="Calibri"/>
                <a:cs typeface="Calibri"/>
                <a:sym typeface="Calibri"/>
              </a:rPr>
              <a:t>If things become difficult, they should speak to a trusted adult in school, at home or contact </a:t>
            </a:r>
            <a:r>
              <a:rPr lang="en-GB" sz="1200" b="0" i="0" u="none" strike="noStrike" cap="none" dirty="0" err="1">
                <a:latin typeface="+mn-lt"/>
                <a:ea typeface="Calibri"/>
                <a:cs typeface="Calibri"/>
                <a:sym typeface="Calibri"/>
              </a:rPr>
              <a:t>Childline</a:t>
            </a:r>
            <a:r>
              <a:rPr lang="en-GB" sz="1200" b="0" i="0" u="none" strike="noStrike" cap="none" dirty="0">
                <a:latin typeface="+mn-lt"/>
                <a:ea typeface="Calibri"/>
                <a:cs typeface="Calibri"/>
                <a:sym typeface="Calibri"/>
              </a:rPr>
              <a:t> (0800 1111 or www.childline.org.uk)</a:t>
            </a:r>
            <a:r>
              <a:rPr lang="en-GB" sz="1200" b="0" i="0" u="none" strike="noStrike" cap="none" baseline="0" dirty="0">
                <a:latin typeface="+mn-lt"/>
                <a:ea typeface="Calibri"/>
                <a:cs typeface="Calibri"/>
                <a:sym typeface="Calibri"/>
              </a:rPr>
              <a:t> or Shout. </a:t>
            </a:r>
            <a:r>
              <a:rPr lang="en-GB" sz="1200" b="0" i="0" u="none" strike="noStrike" cap="none" baseline="0" dirty="0" err="1">
                <a:latin typeface="+mn-lt"/>
                <a:ea typeface="Calibri"/>
                <a:cs typeface="Calibri"/>
                <a:sym typeface="Calibri"/>
              </a:rPr>
              <a:t>Childline</a:t>
            </a:r>
            <a:r>
              <a:rPr lang="en-GB" sz="1200" b="0" i="0" u="none" strike="noStrike" cap="none" baseline="0" dirty="0">
                <a:latin typeface="+mn-lt"/>
                <a:ea typeface="Calibri"/>
                <a:cs typeface="Calibri"/>
                <a:sym typeface="Calibri"/>
              </a:rPr>
              <a:t> runs free telephone helplines for children and young people, while Shout offers free text messaging support.</a:t>
            </a:r>
            <a:endParaRPr lang="en-US" b="0"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15</a:t>
            </a:fld>
            <a:endParaRPr lang="en-US"/>
          </a:p>
        </p:txBody>
      </p:sp>
    </p:spTree>
    <p:extLst>
      <p:ext uri="{BB962C8B-B14F-4D97-AF65-F5344CB8AC3E}">
        <p14:creationId xmlns:p14="http://schemas.microsoft.com/office/powerpoint/2010/main" val="101574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Setting realistic goals </a:t>
            </a:r>
          </a:p>
          <a:p>
            <a:r>
              <a:rPr lang="en-US" dirty="0"/>
              <a:t>You may want to highlight the need for pupils to be realistic with their goals in </a:t>
            </a:r>
            <a:r>
              <a:rPr lang="en-US"/>
              <a:t>their letters, </a:t>
            </a:r>
            <a:r>
              <a:rPr lang="en-US" dirty="0"/>
              <a:t>given the uncertain times we are in. </a:t>
            </a:r>
          </a:p>
        </p:txBody>
      </p:sp>
      <p:sp>
        <p:nvSpPr>
          <p:cNvPr id="4" name="Slide Number Placeholder 3"/>
          <p:cNvSpPr>
            <a:spLocks noGrp="1"/>
          </p:cNvSpPr>
          <p:nvPr>
            <p:ph type="sldNum" sz="quarter" idx="5"/>
          </p:nvPr>
        </p:nvSpPr>
        <p:spPr/>
        <p:txBody>
          <a:bodyPr/>
          <a:lstStyle/>
          <a:p>
            <a:fld id="{31B3FF19-8921-B447-80B5-DE497E3524FF}" type="slidenum">
              <a:rPr lang="en-US" smtClean="0"/>
              <a:t>16</a:t>
            </a:fld>
            <a:endParaRPr lang="en-US"/>
          </a:p>
        </p:txBody>
      </p:sp>
    </p:spTree>
    <p:extLst>
      <p:ext uri="{BB962C8B-B14F-4D97-AF65-F5344CB8AC3E}">
        <p14:creationId xmlns:p14="http://schemas.microsoft.com/office/powerpoint/2010/main" val="3967374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17</a:t>
            </a:fld>
            <a:endParaRPr lang="en-US"/>
          </a:p>
        </p:txBody>
      </p:sp>
    </p:spTree>
    <p:extLst>
      <p:ext uri="{BB962C8B-B14F-4D97-AF65-F5344CB8AC3E}">
        <p14:creationId xmlns:p14="http://schemas.microsoft.com/office/powerpoint/2010/main" val="53947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14471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Arial"/>
              <a:buNone/>
            </a:pPr>
            <a:r>
              <a:rPr lang="en-GB" sz="1200" b="1" i="0" u="none" strike="noStrike" cap="none" dirty="0">
                <a:latin typeface="+mn-lt"/>
                <a:ea typeface="Calibri"/>
                <a:cs typeface="Calibri"/>
                <a:sym typeface="Calibri"/>
              </a:rPr>
              <a:t>Lesson stimulus (3-4 mins) </a:t>
            </a:r>
            <a:endParaRPr lang="en-GB" sz="1200" b="0" i="0" u="none" strike="noStrike" cap="none" dirty="0">
              <a:latin typeface="+mn-lt"/>
              <a:ea typeface="Calibri"/>
              <a:cs typeface="Calibri"/>
              <a:sym typeface="Calibri"/>
            </a:endParaRPr>
          </a:p>
          <a:p>
            <a:pPr marL="0" marR="0" lvl="0" indent="0" algn="l" rtl="0">
              <a:spcBef>
                <a:spcPts val="0"/>
              </a:spcBef>
              <a:spcAft>
                <a:spcPts val="0"/>
              </a:spcAft>
              <a:buSzPts val="1100"/>
              <a:buFont typeface="Arial"/>
              <a:buNone/>
            </a:pPr>
            <a:r>
              <a:rPr lang="en-GB" sz="1200" b="0" i="0" u="none" strike="noStrike" cap="none" dirty="0">
                <a:latin typeface="+mn-lt"/>
                <a:ea typeface="Calibri"/>
                <a:cs typeface="Calibri"/>
                <a:sym typeface="Calibri"/>
              </a:rPr>
              <a:t>Ask pupils to create a list of words they associate with the picture of a secondary school. </a:t>
            </a:r>
            <a:endParaRPr lang="en-GB" dirty="0"/>
          </a:p>
          <a:p>
            <a:pPr marL="171450" lvl="0" indent="-101600" algn="l" rtl="0">
              <a:spcBef>
                <a:spcPts val="0"/>
              </a:spcBef>
              <a:spcAft>
                <a:spcPts val="0"/>
              </a:spcAft>
              <a:buSzPts val="1100"/>
              <a:buFont typeface="Arial"/>
              <a:buNone/>
            </a:pPr>
            <a:endParaRPr lang="en-GB" sz="1200" b="0" i="0" u="none" strike="noStrike" cap="none" dirty="0">
              <a:latin typeface="+mn-lt"/>
              <a:ea typeface="Calibri"/>
              <a:cs typeface="Calibri"/>
              <a:sym typeface="Calibri"/>
            </a:endParaRPr>
          </a:p>
          <a:p>
            <a:pPr marL="0" marR="0" lvl="0" indent="0" algn="l" rtl="0">
              <a:lnSpc>
                <a:spcPct val="100000"/>
              </a:lnSpc>
              <a:spcBef>
                <a:spcPts val="0"/>
              </a:spcBef>
              <a:spcAft>
                <a:spcPts val="0"/>
              </a:spcAft>
              <a:buSzPts val="1100"/>
              <a:buFont typeface="Arial"/>
              <a:buNone/>
            </a:pPr>
            <a:r>
              <a:rPr lang="en-GB" sz="1200" b="0" i="0" u="none" strike="noStrike" cap="none" dirty="0">
                <a:latin typeface="+mn-lt"/>
                <a:ea typeface="Calibri"/>
                <a:cs typeface="Calibri"/>
                <a:sym typeface="Calibri"/>
              </a:rPr>
              <a:t>Pupils can complete this initial activity on their own, in pairs on in groups.  They can either write down or discuss their ideas. Pupils</a:t>
            </a:r>
            <a:r>
              <a:rPr lang="en-GB" sz="1200" b="0" i="0" u="none" strike="noStrike" cap="none" baseline="0" dirty="0">
                <a:latin typeface="+mn-lt"/>
                <a:ea typeface="Calibri"/>
                <a:cs typeface="Calibri"/>
                <a:sym typeface="Calibri"/>
              </a:rPr>
              <a:t> could submit their words in an anonymous way, for example writing them on paper and placing in a collection box at the front of the class.</a:t>
            </a:r>
            <a:endParaRPr lang="en-GB" sz="1200" b="0" i="0" u="none" strike="noStrike" cap="none" dirty="0">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1434416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Calibri"/>
              <a:buNone/>
            </a:pPr>
            <a:r>
              <a:rPr lang="en-GB" sz="1200" b="1" dirty="0">
                <a:latin typeface="+mn-lt"/>
                <a:ea typeface="Calibri"/>
                <a:cs typeface="Calibri"/>
                <a:sym typeface="Calibri"/>
              </a:rPr>
              <a:t>Baseline assessment </a:t>
            </a:r>
            <a:r>
              <a:rPr lang="en-GB" sz="1200" b="0" dirty="0">
                <a:latin typeface="+mn-lt"/>
                <a:ea typeface="Calibri"/>
                <a:cs typeface="Calibri"/>
                <a:sym typeface="Calibri"/>
              </a:rPr>
              <a:t>: </a:t>
            </a:r>
            <a:r>
              <a:rPr lang="en-GB" sz="1200" b="1" dirty="0">
                <a:latin typeface="+mn-lt"/>
                <a:ea typeface="Calibri"/>
                <a:cs typeface="Calibri"/>
                <a:sym typeface="Calibri"/>
              </a:rPr>
              <a:t>How do you feel? (3-4 mins) </a:t>
            </a:r>
          </a:p>
          <a:p>
            <a:pPr marL="0" lvl="0" indent="0" algn="l" rtl="0">
              <a:spcBef>
                <a:spcPts val="0"/>
              </a:spcBef>
              <a:spcAft>
                <a:spcPts val="0"/>
              </a:spcAft>
              <a:buNone/>
            </a:pPr>
            <a:r>
              <a:rPr lang="en-GB" sz="1200" dirty="0">
                <a:solidFill>
                  <a:schemeClr val="dk1"/>
                </a:solidFill>
                <a:latin typeface="+mn-lt"/>
                <a:ea typeface="Calibri"/>
                <a:cs typeface="Calibri"/>
                <a:sym typeface="Calibri"/>
              </a:rPr>
              <a:t>Show pupils the statements and ask them to rate their confidence in each using a scale from 0-10 (0 = not confident, 10 = extremely confident). There are lots of ways you might do this activity. Pupils could respond to the statements individually by writing their three numbers down on paper, or verbally by discussing their feelings in pairs/groups. Alternatively, you could ask pupils to reflect silently, before holding up the relevant number of fingers in response to each statement.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sz="1200" dirty="0">
                <a:latin typeface="+mn-lt"/>
                <a:ea typeface="Calibri"/>
                <a:cs typeface="Calibri"/>
                <a:sym typeface="Calibri"/>
              </a:rPr>
              <a:t>Pupils should answer the three baseline statements below on a confidence scale (0 = not confident, 10 = extremely confident):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How confident are you in…</a:t>
            </a:r>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identifying the differences between primary and secondary school?</a:t>
            </a:r>
            <a:endParaRPr lang="en-GB" dirty="0"/>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describing how it might feel to move to secondary school?</a:t>
            </a:r>
            <a:endParaRPr lang="en-GB" dirty="0"/>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explaining some ways to manage this change?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4</a:t>
            </a:fld>
            <a:endParaRPr lang="en-US"/>
          </a:p>
        </p:txBody>
      </p:sp>
    </p:spTree>
    <p:extLst>
      <p:ext uri="{BB962C8B-B14F-4D97-AF65-F5344CB8AC3E}">
        <p14:creationId xmlns:p14="http://schemas.microsoft.com/office/powerpoint/2010/main" val="292604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Arial"/>
              <a:buNone/>
            </a:pPr>
            <a:r>
              <a:rPr lang="en-GB" sz="1200" b="1" dirty="0">
                <a:latin typeface="+mn-lt"/>
                <a:ea typeface="Calibri"/>
                <a:cs typeface="Calibri"/>
                <a:sym typeface="Calibri"/>
              </a:rPr>
              <a:t>Activity 1: Making the move! (10 mins) </a:t>
            </a:r>
            <a:endParaRPr lang="en-GB" sz="1200" b="0" u="none" strike="noStrik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0" u="none" strike="noStrike" dirty="0">
                <a:latin typeface="+mn-lt"/>
                <a:ea typeface="Calibri"/>
                <a:cs typeface="Calibri"/>
                <a:sym typeface="Calibri"/>
              </a:rPr>
              <a:t>Show the first part of the video clip </a:t>
            </a:r>
            <a:r>
              <a:rPr lang="en-GB" sz="1200" b="0" i="0" u="sng" strike="noStrike" kern="1200" dirty="0">
                <a:solidFill>
                  <a:schemeClr val="tx1"/>
                </a:solidFill>
                <a:effectLst/>
                <a:latin typeface="+mn-lt"/>
                <a:ea typeface="+mn-ea"/>
                <a:cs typeface="+mn-cs"/>
                <a:hlinkClick r:id="rId3"/>
              </a:rPr>
              <a:t>https://bcove.video/3aTMEPY</a:t>
            </a:r>
            <a:r>
              <a:rPr lang="en-GB" sz="1200" b="0" u="none" strike="noStrike" dirty="0">
                <a:latin typeface="+mn-lt"/>
                <a:ea typeface="Calibri"/>
                <a:cs typeface="Calibri"/>
                <a:sym typeface="Calibri"/>
              </a:rPr>
              <a:t> (00:00- 01:13) about change.  </a:t>
            </a:r>
            <a:br>
              <a:rPr lang="en-GB" sz="1200" b="0" u="none" strike="noStrike" dirty="0">
                <a:latin typeface="+mn-lt"/>
                <a:ea typeface="Calibri"/>
                <a:cs typeface="Calibri"/>
                <a:sym typeface="Calibri"/>
              </a:rPr>
            </a:br>
            <a:endParaRPr lang="en-GB" sz="1200" b="0" u="none" strike="noStrike" dirty="0">
              <a:latin typeface="+mn-lt"/>
              <a:ea typeface="Calibri"/>
              <a:cs typeface="Calibri"/>
              <a:sym typeface="Calibri"/>
            </a:endParaRPr>
          </a:p>
          <a:p>
            <a:pPr marL="0" lvl="0" indent="0" algn="l" rtl="0">
              <a:spcBef>
                <a:spcPts val="0"/>
              </a:spcBef>
              <a:spcAft>
                <a:spcPts val="0"/>
              </a:spcAft>
              <a:buSzPts val="1100"/>
              <a:buFont typeface="Arial"/>
              <a:buNone/>
            </a:pPr>
            <a:r>
              <a:rPr lang="en-GB" sz="1200" dirty="0">
                <a:latin typeface="+mn-lt"/>
                <a:ea typeface="Calibri"/>
                <a:cs typeface="Calibri"/>
                <a:sym typeface="Calibri"/>
              </a:rPr>
              <a:t>Explain to pupils that in this lesson they will be exploring change in relation to moving on the secondary school - what they think the transition to secondary school might be like, how it might feel and what they can do to prepare for or manage the change. </a:t>
            </a:r>
          </a:p>
          <a:p>
            <a:pPr marL="0" lvl="0" indent="0" algn="l" rtl="0">
              <a:spcBef>
                <a:spcPts val="0"/>
              </a:spcBef>
              <a:spcAft>
                <a:spcPts val="0"/>
              </a:spcAft>
              <a:buSzPts val="1100"/>
              <a:buFont typeface="Arial"/>
              <a:buNone/>
            </a:pPr>
            <a:endParaRPr lang="en-GB" sz="1200" dirty="0">
              <a:latin typeface="+mn-lt"/>
              <a:ea typeface="Calibri"/>
              <a:cs typeface="Calibri"/>
              <a:sym typeface="Calibri"/>
            </a:endParaRPr>
          </a:p>
          <a:p>
            <a:pPr marL="0" lvl="0" indent="0" algn="l" rtl="0">
              <a:spcBef>
                <a:spcPts val="0"/>
              </a:spcBef>
              <a:spcAft>
                <a:spcPts val="0"/>
              </a:spcAft>
              <a:buSzPts val="1100"/>
              <a:buFont typeface="Arial"/>
              <a:buNone/>
            </a:pPr>
            <a:r>
              <a:rPr lang="en-GB" sz="1200" dirty="0">
                <a:latin typeface="+mn-lt"/>
                <a:ea typeface="Calibri"/>
                <a:cs typeface="Calibri"/>
                <a:sym typeface="Calibri"/>
              </a:rPr>
              <a:t>Be aware of</a:t>
            </a:r>
            <a:r>
              <a:rPr lang="en-GB" sz="1200" baseline="0" dirty="0">
                <a:latin typeface="+mn-lt"/>
                <a:ea typeface="Calibri"/>
                <a:cs typeface="Calibri"/>
                <a:sym typeface="Calibri"/>
              </a:rPr>
              <a:t> an</a:t>
            </a:r>
            <a:r>
              <a:rPr lang="en-GB" sz="1200" dirty="0">
                <a:latin typeface="+mn-lt"/>
                <a:ea typeface="Calibri"/>
                <a:cs typeface="Calibri"/>
                <a:sym typeface="Calibri"/>
              </a:rPr>
              <a:t>y pupils who have moved,</a:t>
            </a:r>
            <a:r>
              <a:rPr lang="en-GB" sz="1200" baseline="0" dirty="0">
                <a:latin typeface="+mn-lt"/>
                <a:ea typeface="Calibri"/>
                <a:cs typeface="Calibri"/>
                <a:sym typeface="Calibri"/>
              </a:rPr>
              <a:t> or are going to be moving, </a:t>
            </a:r>
            <a:r>
              <a:rPr lang="en-GB" sz="1200" dirty="0">
                <a:latin typeface="+mn-lt"/>
                <a:ea typeface="Calibri"/>
                <a:cs typeface="Calibri"/>
                <a:sym typeface="Calibri"/>
              </a:rPr>
              <a:t>area or schools, as they may face additional challenges</a:t>
            </a:r>
            <a:r>
              <a:rPr lang="en-GB" sz="1200" baseline="0" dirty="0">
                <a:latin typeface="+mn-lt"/>
                <a:ea typeface="Calibri"/>
                <a:cs typeface="Calibri"/>
                <a:sym typeface="Calibri"/>
              </a:rPr>
              <a:t> – particularly those who are not moving with friends.</a:t>
            </a:r>
            <a:br>
              <a:rPr lang="en-GB" sz="1200" dirty="0">
                <a:latin typeface="+mn-lt"/>
                <a:ea typeface="Calibri"/>
                <a:cs typeface="Calibri"/>
                <a:sym typeface="Calibri"/>
              </a:rPr>
            </a:br>
            <a:endParaRPr lang="en-GB" sz="1200" dirty="0">
              <a:latin typeface="+mn-lt"/>
              <a:ea typeface="Calibri"/>
              <a:cs typeface="Calibri"/>
              <a:sym typeface="Calibri"/>
            </a:endParaRPr>
          </a:p>
          <a:p>
            <a:pPr marL="0" lvl="0" indent="0" algn="l" rtl="0">
              <a:spcBef>
                <a:spcPts val="0"/>
              </a:spcBef>
              <a:spcAft>
                <a:spcPts val="0"/>
              </a:spcAft>
              <a:buSzPts val="1100"/>
              <a:buFont typeface="Arial"/>
              <a:buNone/>
            </a:pPr>
            <a:r>
              <a:rPr lang="en-GB" sz="1200" u="none" strike="noStrike" dirty="0">
                <a:latin typeface="+mn-lt"/>
                <a:ea typeface="Calibri"/>
                <a:cs typeface="Calibri"/>
                <a:sym typeface="Calibri"/>
              </a:rPr>
              <a:t>Ask the class to discuss the questions on the slide. If pupils get stuck on the last question, prompt</a:t>
            </a:r>
            <a:r>
              <a:rPr lang="en-GB" sz="1200" u="none" strike="noStrike" baseline="0" dirty="0">
                <a:latin typeface="+mn-lt"/>
                <a:ea typeface="Calibri"/>
                <a:cs typeface="Calibri"/>
                <a:sym typeface="Calibri"/>
              </a:rPr>
              <a:t> them to consider things like the structure of the day, how many teachers the pupil will have, how many people in class and so on.</a:t>
            </a:r>
            <a:endParaRPr lang="en-GB" dirty="0"/>
          </a:p>
          <a:p>
            <a:pPr marL="0" lvl="0" indent="0" algn="l" rtl="0">
              <a:spcBef>
                <a:spcPts val="0"/>
              </a:spcBef>
              <a:spcAft>
                <a:spcPts val="0"/>
              </a:spcAft>
              <a:buSzPts val="1100"/>
              <a:buFont typeface="Arial"/>
              <a:buNone/>
            </a:pPr>
            <a:endParaRPr lang="en-GB" sz="1200" u="none" strike="noStrike" dirty="0">
              <a:latin typeface="+mn-lt"/>
              <a:ea typeface="Calibri"/>
              <a:cs typeface="Calibri"/>
              <a:sym typeface="Calibri"/>
            </a:endParaRPr>
          </a:p>
          <a:p>
            <a:pPr marL="0" lvl="0" indent="0" algn="l" rtl="0">
              <a:spcBef>
                <a:spcPts val="0"/>
              </a:spcBef>
              <a:spcAft>
                <a:spcPts val="0"/>
              </a:spcAft>
              <a:buSzPts val="1100"/>
              <a:buFont typeface="Arial"/>
              <a:buNone/>
            </a:pPr>
            <a:r>
              <a:rPr lang="en-GB" sz="1200" u="none" strike="noStrike" dirty="0">
                <a:latin typeface="+mn-lt"/>
                <a:ea typeface="Calibri"/>
                <a:cs typeface="Calibri"/>
                <a:sym typeface="Calibri"/>
              </a:rPr>
              <a:t>The challenge question gives pupils the option to think about the additional challenges faced by moving school during the Covid-19 pandemic. </a:t>
            </a:r>
            <a:r>
              <a:rPr lang="en-GB" sz="1200" i="0" u="none" strike="noStrike" dirty="0">
                <a:latin typeface="+mn-lt"/>
                <a:ea typeface="Calibri"/>
                <a:cs typeface="Calibri"/>
                <a:sym typeface="Calibri"/>
              </a:rPr>
              <a:t>Example answers could include; more time to get to know the school building and teachers as they might have not had an induction or transition visits, support in catching up with learning because of time missed during lockdown, more pastoral support, support with learning new school rules including those around hygiene and social distancing.</a:t>
            </a:r>
          </a:p>
          <a:p>
            <a:pPr marL="0" lvl="0" indent="0" algn="l" rtl="0">
              <a:spcBef>
                <a:spcPts val="0"/>
              </a:spcBef>
              <a:spcAft>
                <a:spcPts val="0"/>
              </a:spcAft>
              <a:buSzPts val="1100"/>
              <a:buFont typeface="Arial"/>
              <a:buNone/>
            </a:pPr>
            <a:endParaRPr lang="en-GB" sz="1200" i="1" u="none" strike="noStrike" dirty="0">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i="0" baseline="0" dirty="0"/>
              <a:t>Alternative option for social distancing: </a:t>
            </a:r>
            <a:r>
              <a:rPr lang="en-GB" sz="1200" b="0" i="0" baseline="0" dirty="0"/>
              <a:t>P</a:t>
            </a:r>
            <a:r>
              <a:rPr lang="en-GB" dirty="0">
                <a:sym typeface="Calibri"/>
              </a:rPr>
              <a:t>upils could draw out their answers individually on A3 paper or mini-whiteboards and then hold them up to share with the person in front or behind them.</a:t>
            </a: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GB" dirty="0">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GB" dirty="0">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GB" sz="1200" b="1" i="0" baseline="0" dirty="0"/>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GB" dirty="0">
              <a:sym typeface="Calibri"/>
            </a:endParaRPr>
          </a:p>
          <a:p>
            <a:pPr marL="0" lvl="0" indent="0" algn="l" rtl="0">
              <a:spcBef>
                <a:spcPts val="0"/>
              </a:spcBef>
              <a:spcAft>
                <a:spcPts val="0"/>
              </a:spcAft>
              <a:buSzPts val="1100"/>
              <a:buFont typeface="Arial"/>
              <a:buNone/>
            </a:pPr>
            <a:endParaRPr lang="en-GB" i="1" dirty="0"/>
          </a:p>
        </p:txBody>
      </p:sp>
      <p:sp>
        <p:nvSpPr>
          <p:cNvPr id="4" name="Slide Number Placeholder 3"/>
          <p:cNvSpPr>
            <a:spLocks noGrp="1"/>
          </p:cNvSpPr>
          <p:nvPr>
            <p:ph type="sldNum" sz="quarter" idx="5"/>
          </p:nvPr>
        </p:nvSpPr>
        <p:spPr/>
        <p:txBody>
          <a:bodyPr/>
          <a:lstStyle/>
          <a:p>
            <a:fld id="{31B3FF19-8921-B447-80B5-DE497E3524FF}" type="slidenum">
              <a:rPr lang="en-US" smtClean="0"/>
              <a:t>5</a:t>
            </a:fld>
            <a:endParaRPr lang="en-US"/>
          </a:p>
        </p:txBody>
      </p:sp>
    </p:spTree>
    <p:extLst>
      <p:ext uri="{BB962C8B-B14F-4D97-AF65-F5344CB8AC3E}">
        <p14:creationId xmlns:p14="http://schemas.microsoft.com/office/powerpoint/2010/main" val="149278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n-lt"/>
                <a:ea typeface="Calibri"/>
                <a:cs typeface="Calibri"/>
                <a:sym typeface="Calibri"/>
              </a:rPr>
              <a:t>Activity 1: Making the move! (optional</a:t>
            </a:r>
            <a:r>
              <a:rPr lang="en-GB" sz="1200" b="1" baseline="0" dirty="0">
                <a:latin typeface="+mn-lt"/>
                <a:ea typeface="Calibri"/>
                <a:cs typeface="Calibri"/>
                <a:sym typeface="Calibri"/>
              </a:rPr>
              <a:t> c</a:t>
            </a:r>
            <a:r>
              <a:rPr lang="en-GB" sz="1200" b="1" dirty="0">
                <a:latin typeface="+mn-lt"/>
                <a:ea typeface="Calibri"/>
                <a:cs typeface="Calibri"/>
                <a:sym typeface="Calibri"/>
              </a:rPr>
              <a:t>hallenge) </a:t>
            </a:r>
            <a:endParaRPr lang="en-GB" sz="1200" b="0" u="none" strike="noStrike" dirty="0">
              <a:latin typeface="+mn-lt"/>
              <a:ea typeface="Calibri"/>
              <a:cs typeface="Calibri"/>
              <a:sym typeface="Calibri"/>
            </a:endParaRPr>
          </a:p>
          <a:p>
            <a:r>
              <a:rPr lang="en-US" dirty="0"/>
              <a:t>Use</a:t>
            </a:r>
            <a:r>
              <a:rPr lang="en-US" baseline="0" dirty="0"/>
              <a:t> this challenge question with pupils if time allows and it feels appropriate.</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If relevant, acknowledge that </a:t>
            </a:r>
            <a:r>
              <a:rPr lang="en-GB" sz="1200" b="0" i="0" u="none" strike="noStrike" kern="1200" dirty="0">
                <a:solidFill>
                  <a:schemeClr val="tx1"/>
                </a:solidFill>
                <a:effectLst/>
                <a:latin typeface="+mn-lt"/>
                <a:ea typeface="+mn-ea"/>
                <a:cs typeface="+mn-cs"/>
              </a:rPr>
              <a:t>starting a new school in 2020 may</a:t>
            </a:r>
            <a:r>
              <a:rPr lang="en-GB" sz="1200" b="0" i="0" u="none" strike="noStrike" kern="1200" baseline="0" dirty="0">
                <a:solidFill>
                  <a:schemeClr val="tx1"/>
                </a:solidFill>
                <a:effectLst/>
                <a:latin typeface="+mn-lt"/>
                <a:ea typeface="+mn-ea"/>
                <a:cs typeface="+mn-cs"/>
              </a:rPr>
              <a:t> be s</a:t>
            </a:r>
            <a:r>
              <a:rPr lang="en-GB" sz="1200" b="0" i="0" u="none" strike="noStrike" kern="1200" dirty="0">
                <a:solidFill>
                  <a:schemeClr val="tx1"/>
                </a:solidFill>
                <a:effectLst/>
                <a:latin typeface="+mn-lt"/>
                <a:ea typeface="+mn-ea"/>
                <a:cs typeface="+mn-cs"/>
              </a:rPr>
              <a:t>tranger or more stressful than other years,</a:t>
            </a:r>
            <a:r>
              <a:rPr lang="en-GB" sz="1200" b="0" i="0" u="none" strike="noStrike" kern="1200" baseline="0" dirty="0">
                <a:solidFill>
                  <a:schemeClr val="tx1"/>
                </a:solidFill>
                <a:effectLst/>
                <a:latin typeface="+mn-lt"/>
                <a:ea typeface="+mn-ea"/>
                <a:cs typeface="+mn-cs"/>
              </a:rPr>
              <a:t> and it is normal to feel that way. </a:t>
            </a:r>
            <a:endParaRPr 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6</a:t>
            </a:fld>
            <a:endParaRPr lang="en-US"/>
          </a:p>
        </p:txBody>
      </p:sp>
    </p:spTree>
    <p:extLst>
      <p:ext uri="{BB962C8B-B14F-4D97-AF65-F5344CB8AC3E}">
        <p14:creationId xmlns:p14="http://schemas.microsoft.com/office/powerpoint/2010/main" val="2520885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dirty="0">
                <a:latin typeface="+mn-lt"/>
                <a:ea typeface="Calibri"/>
                <a:cs typeface="Calibri"/>
                <a:sym typeface="Calibri"/>
              </a:rPr>
              <a:t>Activity 1: Making the move! (continued) </a:t>
            </a:r>
            <a:endParaRPr lang="en-GB" dirty="0"/>
          </a:p>
          <a:p>
            <a:pPr marL="0" lvl="0" indent="0" algn="l" rtl="0">
              <a:spcBef>
                <a:spcPts val="0"/>
              </a:spcBef>
              <a:spcAft>
                <a:spcPts val="0"/>
              </a:spcAft>
              <a:buSzPts val="1100"/>
              <a:buFont typeface="Arial"/>
              <a:buNone/>
            </a:pPr>
            <a:r>
              <a:rPr lang="en-GB" dirty="0"/>
              <a:t>This activity can be done in pairs or small groups. Give pupils an A4/A3 sheet and ask them to draw a stick person with a head, heart and hands. </a:t>
            </a:r>
          </a:p>
          <a:p>
            <a:pPr marL="0" lvl="0" indent="0" algn="l" rtl="0">
              <a:spcBef>
                <a:spcPts val="0"/>
              </a:spcBef>
              <a:spcAft>
                <a:spcPts val="0"/>
              </a:spcAft>
              <a:buSzPts val="1100"/>
              <a:buFont typeface="Arial"/>
              <a:buNone/>
            </a:pPr>
            <a:endParaRPr lang="en-GB" dirty="0"/>
          </a:p>
          <a:p>
            <a:pPr marL="0" lvl="0" indent="0" algn="l" rtl="0">
              <a:spcBef>
                <a:spcPts val="0"/>
              </a:spcBef>
              <a:spcAft>
                <a:spcPts val="0"/>
              </a:spcAft>
              <a:buSzPts val="1100"/>
              <a:buFont typeface="Arial"/>
              <a:buNone/>
            </a:pPr>
            <a:r>
              <a:rPr lang="en-GB" dirty="0"/>
              <a:t>Ask pupils to write down thoughts near the head showing what new Year</a:t>
            </a:r>
            <a:r>
              <a:rPr lang="en-GB" baseline="0" dirty="0"/>
              <a:t> 7</a:t>
            </a:r>
            <a:r>
              <a:rPr lang="en-GB" dirty="0"/>
              <a:t> pupils might be thinking on their first day. E.g. ‘I wonder what my teachers will be like’</a:t>
            </a:r>
          </a:p>
          <a:p>
            <a:pPr marL="0" lvl="0" indent="0" algn="l" rtl="0">
              <a:spcBef>
                <a:spcPts val="0"/>
              </a:spcBef>
              <a:spcAft>
                <a:spcPts val="0"/>
              </a:spcAft>
              <a:buSzPts val="1100"/>
              <a:buFont typeface="Arial"/>
              <a:buNone/>
            </a:pPr>
            <a:endParaRPr lang="en-GB" dirty="0"/>
          </a:p>
          <a:p>
            <a:pPr marL="0" lvl="0" indent="0" algn="l" rtl="0">
              <a:spcBef>
                <a:spcPts val="0"/>
              </a:spcBef>
              <a:spcAft>
                <a:spcPts val="0"/>
              </a:spcAft>
              <a:buSzPts val="1100"/>
              <a:buFont typeface="Arial"/>
              <a:buNone/>
            </a:pPr>
            <a:r>
              <a:rPr lang="en-GB" dirty="0"/>
              <a:t>It may be preferable to place pupils in mixed ability groups rather than facilitating yourself in order to encourage as much pupil-led work as possible. </a:t>
            </a:r>
          </a:p>
          <a:p>
            <a:pPr marL="0" lvl="0" indent="0" algn="l" rtl="0">
              <a:spcBef>
                <a:spcPts val="0"/>
              </a:spcBef>
              <a:spcAft>
                <a:spcPts val="0"/>
              </a:spcAft>
              <a:buSzPts val="1100"/>
              <a:buFont typeface="Arial"/>
              <a:buNone/>
            </a:pPr>
            <a:endParaRPr lang="en-GB" dirty="0"/>
          </a:p>
          <a:p>
            <a:pPr marL="0" lvl="0" indent="0" algn="l" rtl="0">
              <a:lnSpc>
                <a:spcPct val="107916"/>
              </a:lnSpc>
              <a:spcBef>
                <a:spcPts val="0"/>
              </a:spcBef>
              <a:spcAft>
                <a:spcPts val="0"/>
              </a:spcAft>
              <a:buClr>
                <a:schemeClr val="dk1"/>
              </a:buClr>
              <a:buSzPts val="1100"/>
              <a:buFont typeface="Arial"/>
              <a:buNone/>
            </a:pPr>
            <a:r>
              <a:rPr lang="en-GB" sz="1050" dirty="0">
                <a:solidFill>
                  <a:schemeClr val="dk1"/>
                </a:solidFill>
              </a:rPr>
              <a:t>Additionally, an outline of a stick person with the following sections written on it could support pupils with SEND to complete the following activities throughout the lesson:</a:t>
            </a:r>
            <a:endParaRPr lang="en-GB" dirty="0"/>
          </a:p>
          <a:p>
            <a:pPr marL="0" lvl="0" indent="0" algn="l" rtl="0">
              <a:spcBef>
                <a:spcPts val="800"/>
              </a:spcBef>
              <a:spcAft>
                <a:spcPts val="0"/>
              </a:spcAft>
              <a:buSzPts val="1100"/>
              <a:buFont typeface="Arial"/>
              <a:buNone/>
            </a:pPr>
            <a:endParaRPr lang="en-GB" dirty="0"/>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Thoughts (Head): Things I am thinking are…</a:t>
            </a:r>
            <a:endParaRPr lang="en-GB" dirty="0"/>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Feelings (Heart): I am feeling…</a:t>
            </a:r>
            <a:endParaRPr lang="en-GB" dirty="0"/>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Actions (Hands): Things I could do are…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7</a:t>
            </a:fld>
            <a:endParaRPr lang="en-US"/>
          </a:p>
        </p:txBody>
      </p:sp>
    </p:spTree>
    <p:extLst>
      <p:ext uri="{BB962C8B-B14F-4D97-AF65-F5344CB8AC3E}">
        <p14:creationId xmlns:p14="http://schemas.microsoft.com/office/powerpoint/2010/main" val="2799490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Arial"/>
              <a:buNone/>
            </a:pPr>
            <a:r>
              <a:rPr lang="en-GB" sz="1200" b="1" dirty="0">
                <a:latin typeface="+mn-lt"/>
                <a:ea typeface="Calibri"/>
                <a:cs typeface="Calibri"/>
                <a:sym typeface="Calibri"/>
              </a:rPr>
              <a:t>Activity 2: Changes (15 mins) </a:t>
            </a:r>
            <a:endParaRPr lang="en-GB" dirty="0"/>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dirty="0"/>
              <a:t>Show the second part of the video about change </a:t>
            </a:r>
            <a:r>
              <a:rPr lang="en-GB" sz="1200" b="0" i="0" u="sng" strike="noStrike" kern="1200" dirty="0">
                <a:solidFill>
                  <a:schemeClr val="tx1"/>
                </a:solidFill>
                <a:effectLst/>
                <a:latin typeface="+mn-lt"/>
                <a:ea typeface="+mn-ea"/>
                <a:cs typeface="+mn-cs"/>
                <a:hlinkClick r:id="rId3"/>
              </a:rPr>
              <a:t>https://bcove.video/3aTMEPY</a:t>
            </a:r>
            <a:r>
              <a:rPr lang="en-GB" dirty="0"/>
              <a:t> (1:20-3:05)</a:t>
            </a:r>
          </a:p>
          <a:p>
            <a:pPr marL="0" lvl="0" indent="0" algn="l" rtl="0">
              <a:spcBef>
                <a:spcPts val="0"/>
              </a:spcBef>
              <a:spcAft>
                <a:spcPts val="0"/>
              </a:spcAft>
              <a:buNone/>
            </a:pPr>
            <a:endParaRPr lang="en-GB" dirty="0"/>
          </a:p>
          <a:p>
            <a:pPr marL="0" lvl="0" indent="0" algn="l" rtl="0">
              <a:spcBef>
                <a:spcPts val="0"/>
              </a:spcBef>
              <a:spcAft>
                <a:spcPts val="0"/>
              </a:spcAft>
              <a:buSzPts val="1100"/>
              <a:buFont typeface="Arial"/>
              <a:buNone/>
            </a:pPr>
            <a:r>
              <a:rPr lang="en-GB" dirty="0"/>
              <a:t>Ask the class to discuss the questions on the slide.</a:t>
            </a:r>
          </a:p>
          <a:p>
            <a:endParaRPr 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8</a:t>
            </a:fld>
            <a:endParaRPr lang="en-US"/>
          </a:p>
        </p:txBody>
      </p:sp>
    </p:spTree>
    <p:extLst>
      <p:ext uri="{BB962C8B-B14F-4D97-AF65-F5344CB8AC3E}">
        <p14:creationId xmlns:p14="http://schemas.microsoft.com/office/powerpoint/2010/main" val="2132575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n-lt"/>
                <a:ea typeface="Calibri"/>
                <a:cs typeface="Calibri"/>
                <a:sym typeface="Calibri"/>
              </a:rPr>
              <a:t>Activity 2: Changes (continued) </a:t>
            </a:r>
            <a:endParaRPr lang="en-GB" dirty="0"/>
          </a:p>
          <a:p>
            <a:pPr marL="0" lvl="0" indent="0" algn="l" rtl="0">
              <a:spcBef>
                <a:spcPts val="0"/>
              </a:spcBef>
              <a:spcAft>
                <a:spcPts val="0"/>
              </a:spcAft>
              <a:buNone/>
            </a:pPr>
            <a:r>
              <a:rPr lang="en-GB" dirty="0"/>
              <a:t>Ask pupils to spend a minute reflecting in private on what has helped them manage changes in their lives in the past year. This is a personal reflection and shouldn’t be shared with anyone in the class.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Then ask pupils what strengths they think are important when managing change. They could write their answers down or discuss them in pairs.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Support</a:t>
            </a:r>
            <a:r>
              <a:rPr lang="en-GB" dirty="0"/>
              <a:t>: Show pupils the six examples on the board to help with their thinking and ask them to pick two from the board and explain why they are important .</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Challenge</a:t>
            </a:r>
            <a:r>
              <a:rPr lang="en-GB" dirty="0"/>
              <a:t>: Encourage pupils to think of other strengths that might help someone who is managing change.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a:t>
            </a:r>
            <a:r>
              <a:rPr lang="en-US" baseline="0" dirty="0"/>
              <a:t> you may want to explain to pupils that the secondary school should be able to help them to manage some of the changes – for example, by showing them the school layout and routines. </a:t>
            </a:r>
            <a:endParaRPr lang="en-GB" dirty="0"/>
          </a:p>
        </p:txBody>
      </p:sp>
      <p:sp>
        <p:nvSpPr>
          <p:cNvPr id="4" name="Slide Number Placeholder 3"/>
          <p:cNvSpPr>
            <a:spLocks noGrp="1"/>
          </p:cNvSpPr>
          <p:nvPr>
            <p:ph type="sldNum" sz="quarter" idx="5"/>
          </p:nvPr>
        </p:nvSpPr>
        <p:spPr/>
        <p:txBody>
          <a:bodyPr/>
          <a:lstStyle/>
          <a:p>
            <a:fld id="{31B3FF19-8921-B447-80B5-DE497E3524FF}" type="slidenum">
              <a:rPr lang="en-US" smtClean="0"/>
              <a:t>9</a:t>
            </a:fld>
            <a:endParaRPr lang="en-US"/>
          </a:p>
        </p:txBody>
      </p:sp>
    </p:spTree>
    <p:extLst>
      <p:ext uri="{BB962C8B-B14F-4D97-AF65-F5344CB8AC3E}">
        <p14:creationId xmlns:p14="http://schemas.microsoft.com/office/powerpoint/2010/main" val="3159680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54A4DA"/>
        </a:solidFill>
        <a:effectLst/>
      </p:bgPr>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5A342E26-F559-C042-AE03-89423B11B38F}"/>
              </a:ext>
            </a:extLst>
          </p:cNvPr>
          <p:cNvPicPr>
            <a:picLocks noChangeAspect="1"/>
          </p:cNvPicPr>
          <p:nvPr userDrawn="1"/>
        </p:nvPicPr>
        <p:blipFill>
          <a:blip r:embed="rId2" cstate="print">
            <a:alphaModFix amt="40000"/>
            <a:extLst>
              <a:ext uri="{28A0092B-C50C-407E-A947-70E740481C1C}">
                <a14:useLocalDpi xmlns:a14="http://schemas.microsoft.com/office/drawing/2010/main"/>
              </a:ext>
            </a:extLst>
          </a:blip>
          <a:stretch>
            <a:fillRect/>
          </a:stretch>
        </p:blipFill>
        <p:spPr>
          <a:xfrm>
            <a:off x="273732" y="-1025110"/>
            <a:ext cx="14190322" cy="1415882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A4CC01D-67C8-D04C-84C8-676ACEDF085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11" t="7187" r="4205" b="8137"/>
          <a:stretch/>
        </p:blipFill>
        <p:spPr>
          <a:xfrm>
            <a:off x="10870766" y="371286"/>
            <a:ext cx="936888" cy="38247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278203" y="1570520"/>
            <a:ext cx="7207811" cy="3453253"/>
          </a:xfrm>
        </p:spPr>
        <p:txBody>
          <a:bodyPr wrap="square" anchor="b">
            <a:spAutoFit/>
          </a:bodyPr>
          <a:lstStyle>
            <a:lvl1pPr algn="r">
              <a:lnSpc>
                <a:spcPct val="85000"/>
              </a:lnSpc>
              <a:defRPr lang="en-US" sz="88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Transition to </a:t>
            </a:r>
            <a:r>
              <a:rPr lang="en-US" dirty="0" err="1"/>
              <a:t>secondray</a:t>
            </a:r>
            <a:r>
              <a:rPr lang="en-US" dirty="0"/>
              <a:t> school</a:t>
            </a:r>
          </a:p>
        </p:txBody>
      </p:sp>
      <p:pic>
        <p:nvPicPr>
          <p:cNvPr id="12" name="Picture 11">
            <a:extLst>
              <a:ext uri="{FF2B5EF4-FFF2-40B4-BE49-F238E27FC236}">
                <a16:creationId xmlns:a16="http://schemas.microsoft.com/office/drawing/2014/main" id="{7588EE5D-906F-EE42-BB89-E848014407A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6499" y="5313408"/>
            <a:ext cx="2483707" cy="1481788"/>
          </a:xfrm>
          <a:prstGeom prst="rect">
            <a:avLst/>
          </a:prstGeom>
        </p:spPr>
      </p:pic>
      <p:sp>
        <p:nvSpPr>
          <p:cNvPr id="13" name="Picture Placeholder 12">
            <a:extLst>
              <a:ext uri="{FF2B5EF4-FFF2-40B4-BE49-F238E27FC236}">
                <a16:creationId xmlns:a16="http://schemas.microsoft.com/office/drawing/2014/main" id="{8D645FD9-6516-C141-9DFA-3D579C584158}"/>
              </a:ext>
            </a:extLst>
          </p:cNvPr>
          <p:cNvSpPr>
            <a:spLocks noGrp="1"/>
          </p:cNvSpPr>
          <p:nvPr>
            <p:ph type="pic" sz="quarter" idx="10"/>
          </p:nvPr>
        </p:nvSpPr>
        <p:spPr>
          <a:xfrm>
            <a:off x="4581333" y="0"/>
            <a:ext cx="7007225" cy="6858000"/>
          </a:xfrm>
        </p:spPr>
        <p:txBody>
          <a:bodyPr/>
          <a:lstStyle>
            <a:lvl1pPr>
              <a:defRPr lang="en-US" sz="88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endParaRPr lang="en-US" dirty="0"/>
          </a:p>
        </p:txBody>
      </p:sp>
    </p:spTree>
    <p:extLst>
      <p:ext uri="{BB962C8B-B14F-4D97-AF65-F5344CB8AC3E}">
        <p14:creationId xmlns:p14="http://schemas.microsoft.com/office/powerpoint/2010/main" val="272043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54842"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351129"/>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1992247"/>
            <a:ext cx="4421875" cy="3726382"/>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do you think are the most exciting things about starting secondary school?</a:t>
            </a:r>
          </a:p>
          <a:p>
            <a:r>
              <a:rPr lang="en-GB" dirty="0">
                <a:effectLst/>
                <a:latin typeface="Arial" panose="020B0604020202020204" pitchFamily="34" charset="0"/>
              </a:rPr>
              <a:t>What do you think some pupils </a:t>
            </a:r>
            <a:br>
              <a:rPr lang="en-GB" dirty="0">
                <a:effectLst/>
                <a:latin typeface="Arial" panose="020B0604020202020204" pitchFamily="34" charset="0"/>
              </a:rPr>
            </a:br>
            <a:r>
              <a:rPr lang="en-GB" dirty="0">
                <a:effectLst/>
                <a:latin typeface="Arial" panose="020B0604020202020204" pitchFamily="34" charset="0"/>
              </a:rPr>
              <a:t>are nervous about when starting secondary school?</a:t>
            </a:r>
          </a:p>
          <a:p>
            <a:r>
              <a:rPr lang="en-GB" dirty="0">
                <a:effectLst/>
                <a:latin typeface="Arial" panose="020B0604020202020204" pitchFamily="34" charset="0"/>
              </a:rPr>
              <a:t>How do you think pupil’s feelings </a:t>
            </a:r>
            <a:br>
              <a:rPr lang="en-GB" dirty="0">
                <a:effectLst/>
                <a:latin typeface="Arial" panose="020B0604020202020204" pitchFamily="34" charset="0"/>
              </a:rPr>
            </a:br>
            <a:r>
              <a:rPr lang="en-GB" dirty="0">
                <a:effectLst/>
                <a:latin typeface="Arial" panose="020B0604020202020204" pitchFamily="34" charset="0"/>
              </a:rPr>
              <a:t>might change over the first year </a:t>
            </a:r>
            <a:br>
              <a:rPr lang="en-GB" dirty="0">
                <a:effectLst/>
                <a:latin typeface="Arial" panose="020B0604020202020204" pitchFamily="34" charset="0"/>
              </a:rPr>
            </a:br>
            <a:r>
              <a:rPr lang="en-GB" dirty="0">
                <a:effectLst/>
                <a:latin typeface="Arial" panose="020B0604020202020204" pitchFamily="34" charset="0"/>
              </a:rPr>
              <a:t>at secondary school?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Tree>
    <p:extLst>
      <p:ext uri="{BB962C8B-B14F-4D97-AF65-F5344CB8AC3E}">
        <p14:creationId xmlns:p14="http://schemas.microsoft.com/office/powerpoint/2010/main" val="3123261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a16="http://schemas.microsoft.com/office/drawing/2014/main" id="{8F499220-26E6-CB4C-BAEC-06462DA30F08}"/>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3" name="Text Placeholder 11">
            <a:extLst>
              <a:ext uri="{FF2B5EF4-FFF2-40B4-BE49-F238E27FC236}">
                <a16:creationId xmlns:a16="http://schemas.microsoft.com/office/drawing/2014/main" id="{5034E5A5-E0A3-3C44-AA5F-EE9CE0DF5066}"/>
              </a:ext>
            </a:extLst>
          </p:cNvPr>
          <p:cNvSpPr>
            <a:spLocks noGrp="1"/>
          </p:cNvSpPr>
          <p:nvPr>
            <p:ph type="body" sz="quarter" idx="14" hasCustomPrompt="1"/>
          </p:nvPr>
        </p:nvSpPr>
        <p:spPr>
          <a:xfrm>
            <a:off x="348711" y="2232230"/>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
        <p:nvSpPr>
          <p:cNvPr id="25" name="Text Placeholder 11">
            <a:extLst>
              <a:ext uri="{FF2B5EF4-FFF2-40B4-BE49-F238E27FC236}">
                <a16:creationId xmlns:a16="http://schemas.microsoft.com/office/drawing/2014/main" id="{E9092C61-1DEC-B748-B24C-EFA7853CA22B}"/>
              </a:ext>
            </a:extLst>
          </p:cNvPr>
          <p:cNvSpPr>
            <a:spLocks noGrp="1"/>
          </p:cNvSpPr>
          <p:nvPr>
            <p:ph type="body" sz="quarter" idx="26" hasCustomPrompt="1"/>
          </p:nvPr>
        </p:nvSpPr>
        <p:spPr>
          <a:xfrm>
            <a:off x="348712" y="3624396"/>
            <a:ext cx="1122002" cy="29893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Discuss</a:t>
            </a:r>
          </a:p>
        </p:txBody>
      </p:sp>
      <p:sp>
        <p:nvSpPr>
          <p:cNvPr id="26" name="Text Placeholder 11">
            <a:extLst>
              <a:ext uri="{FF2B5EF4-FFF2-40B4-BE49-F238E27FC236}">
                <a16:creationId xmlns:a16="http://schemas.microsoft.com/office/drawing/2014/main" id="{2AAE3407-1304-C947-9E0E-91D9DB8BCF6C}"/>
              </a:ext>
            </a:extLst>
          </p:cNvPr>
          <p:cNvSpPr>
            <a:spLocks noGrp="1"/>
          </p:cNvSpPr>
          <p:nvPr>
            <p:ph type="body" sz="quarter" idx="12" hasCustomPrompt="1"/>
          </p:nvPr>
        </p:nvSpPr>
        <p:spPr>
          <a:xfrm>
            <a:off x="348711" y="4104307"/>
            <a:ext cx="4394739" cy="1353204"/>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Which strengths are most </a:t>
            </a:r>
            <a:br>
              <a:rPr lang="en-GB" dirty="0">
                <a:effectLst/>
                <a:latin typeface="Arial" panose="020B0604020202020204" pitchFamily="34" charset="0"/>
              </a:rPr>
            </a:br>
            <a:r>
              <a:rPr lang="en-GB" dirty="0">
                <a:effectLst/>
                <a:latin typeface="Arial" panose="020B0604020202020204" pitchFamily="34" charset="0"/>
              </a:rPr>
              <a:t>important when managing change?</a:t>
            </a:r>
          </a:p>
          <a:p>
            <a:r>
              <a:rPr lang="en-GB" dirty="0">
                <a:effectLst/>
                <a:latin typeface="Arial" panose="020B0604020202020204" pitchFamily="34" charset="0"/>
              </a:rPr>
              <a:t>What helped you manage </a:t>
            </a:r>
            <a:br>
              <a:rPr lang="en-GB" dirty="0">
                <a:effectLst/>
                <a:latin typeface="Arial" panose="020B0604020202020204" pitchFamily="34" charset="0"/>
              </a:rPr>
            </a:br>
            <a:r>
              <a:rPr lang="en-GB" dirty="0">
                <a:effectLst/>
                <a:latin typeface="Arial" panose="020B0604020202020204" pitchFamily="34" charset="0"/>
              </a:rPr>
              <a:t>this change?</a:t>
            </a:r>
          </a:p>
        </p:txBody>
      </p:sp>
      <p:sp>
        <p:nvSpPr>
          <p:cNvPr id="27" name="Text Placeholder 11">
            <a:extLst>
              <a:ext uri="{FF2B5EF4-FFF2-40B4-BE49-F238E27FC236}">
                <a16:creationId xmlns:a16="http://schemas.microsoft.com/office/drawing/2014/main" id="{B3DB8A09-4F74-6144-9712-A65771C7972D}"/>
              </a:ext>
            </a:extLst>
          </p:cNvPr>
          <p:cNvSpPr>
            <a:spLocks noGrp="1"/>
          </p:cNvSpPr>
          <p:nvPr>
            <p:ph type="body" sz="quarter" idx="27" hasCustomPrompt="1"/>
          </p:nvPr>
        </p:nvSpPr>
        <p:spPr>
          <a:xfrm>
            <a:off x="5263792" y="868680"/>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8" name="Text Placeholder 11">
            <a:extLst>
              <a:ext uri="{FF2B5EF4-FFF2-40B4-BE49-F238E27FC236}">
                <a16:creationId xmlns:a16="http://schemas.microsoft.com/office/drawing/2014/main" id="{0BE2AA42-A2BE-4249-9DA1-8CA14D172850}"/>
              </a:ext>
            </a:extLst>
          </p:cNvPr>
          <p:cNvSpPr>
            <a:spLocks noGrp="1"/>
          </p:cNvSpPr>
          <p:nvPr>
            <p:ph type="body" sz="quarter" idx="28" hasCustomPrompt="1"/>
          </p:nvPr>
        </p:nvSpPr>
        <p:spPr>
          <a:xfrm>
            <a:off x="8683171" y="868680"/>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1" name="Text Placeholder 11">
            <a:extLst>
              <a:ext uri="{FF2B5EF4-FFF2-40B4-BE49-F238E27FC236}">
                <a16:creationId xmlns:a16="http://schemas.microsoft.com/office/drawing/2014/main" id="{20C32265-BAE1-7346-95A0-1FA4D45F5FF7}"/>
              </a:ext>
            </a:extLst>
          </p:cNvPr>
          <p:cNvSpPr>
            <a:spLocks noGrp="1"/>
          </p:cNvSpPr>
          <p:nvPr>
            <p:ph type="body" sz="quarter" idx="29" hasCustomPrompt="1"/>
          </p:nvPr>
        </p:nvSpPr>
        <p:spPr>
          <a:xfrm>
            <a:off x="5298082" y="2467674"/>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2" name="Text Placeholder 11">
            <a:extLst>
              <a:ext uri="{FF2B5EF4-FFF2-40B4-BE49-F238E27FC236}">
                <a16:creationId xmlns:a16="http://schemas.microsoft.com/office/drawing/2014/main" id="{E362796D-94DE-D04A-BFFE-D4C7BAC0A5DE}"/>
              </a:ext>
            </a:extLst>
          </p:cNvPr>
          <p:cNvSpPr>
            <a:spLocks noGrp="1"/>
          </p:cNvSpPr>
          <p:nvPr>
            <p:ph type="body" sz="quarter" idx="30" hasCustomPrompt="1"/>
          </p:nvPr>
        </p:nvSpPr>
        <p:spPr>
          <a:xfrm>
            <a:off x="8683171" y="2472397"/>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3" name="Text Placeholder 11">
            <a:extLst>
              <a:ext uri="{FF2B5EF4-FFF2-40B4-BE49-F238E27FC236}">
                <a16:creationId xmlns:a16="http://schemas.microsoft.com/office/drawing/2014/main" id="{09597902-4476-C14B-8E3E-4166ED6F0B81}"/>
              </a:ext>
            </a:extLst>
          </p:cNvPr>
          <p:cNvSpPr>
            <a:spLocks noGrp="1"/>
          </p:cNvSpPr>
          <p:nvPr>
            <p:ph type="body" sz="quarter" idx="31" hasCustomPrompt="1"/>
          </p:nvPr>
        </p:nvSpPr>
        <p:spPr>
          <a:xfrm>
            <a:off x="5263792" y="4104307"/>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4" name="Text Placeholder 11">
            <a:extLst>
              <a:ext uri="{FF2B5EF4-FFF2-40B4-BE49-F238E27FC236}">
                <a16:creationId xmlns:a16="http://schemas.microsoft.com/office/drawing/2014/main" id="{2901D95F-B308-9344-BFF7-2309670F4345}"/>
              </a:ext>
            </a:extLst>
          </p:cNvPr>
          <p:cNvSpPr>
            <a:spLocks noGrp="1"/>
          </p:cNvSpPr>
          <p:nvPr>
            <p:ph type="body" sz="quarter" idx="32" hasCustomPrompt="1"/>
          </p:nvPr>
        </p:nvSpPr>
        <p:spPr>
          <a:xfrm>
            <a:off x="8683171" y="4093641"/>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Tree>
    <p:extLst>
      <p:ext uri="{BB962C8B-B14F-4D97-AF65-F5344CB8AC3E}">
        <p14:creationId xmlns:p14="http://schemas.microsoft.com/office/powerpoint/2010/main" val="305095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SCENARIOS</a:t>
            </a:r>
            <a:endParaRPr lang="en-GB" dirty="0">
              <a:effectLst/>
              <a:latin typeface="Arial Narrow" panose="020B0604020202020204" pitchFamily="34" charset="0"/>
            </a:endParaRPr>
          </a:p>
        </p:txBody>
      </p:sp>
      <p:sp>
        <p:nvSpPr>
          <p:cNvPr id="21" name="Text Placeholder 11">
            <a:extLst>
              <a:ext uri="{FF2B5EF4-FFF2-40B4-BE49-F238E27FC236}">
                <a16:creationId xmlns:a16="http://schemas.microsoft.com/office/drawing/2014/main" id="{FF5996D0-3808-024C-BCE8-C05C2E02D4A1}"/>
              </a:ext>
            </a:extLst>
          </p:cNvPr>
          <p:cNvSpPr>
            <a:spLocks noGrp="1"/>
          </p:cNvSpPr>
          <p:nvPr>
            <p:ph type="body" sz="quarter" idx="27" hasCustomPrompt="1"/>
          </p:nvPr>
        </p:nvSpPr>
        <p:spPr>
          <a:xfrm>
            <a:off x="1354732" y="1549880"/>
            <a:ext cx="4611728" cy="216487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9" name="Text Placeholder 11">
            <a:extLst>
              <a:ext uri="{FF2B5EF4-FFF2-40B4-BE49-F238E27FC236}">
                <a16:creationId xmlns:a16="http://schemas.microsoft.com/office/drawing/2014/main" id="{7EAB1870-8BFE-FC4D-BB3D-9A714A60688E}"/>
              </a:ext>
            </a:extLst>
          </p:cNvPr>
          <p:cNvSpPr>
            <a:spLocks noGrp="1"/>
          </p:cNvSpPr>
          <p:nvPr>
            <p:ph type="body" sz="quarter" idx="28" hasCustomPrompt="1"/>
          </p:nvPr>
        </p:nvSpPr>
        <p:spPr>
          <a:xfrm>
            <a:off x="6225542" y="1549880"/>
            <a:ext cx="4611728" cy="216487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0" name="Text Placeholder 11">
            <a:extLst>
              <a:ext uri="{FF2B5EF4-FFF2-40B4-BE49-F238E27FC236}">
                <a16:creationId xmlns:a16="http://schemas.microsoft.com/office/drawing/2014/main" id="{47E3E485-70A1-6844-A916-8F5C88A600DD}"/>
              </a:ext>
            </a:extLst>
          </p:cNvPr>
          <p:cNvSpPr>
            <a:spLocks noGrp="1"/>
          </p:cNvSpPr>
          <p:nvPr>
            <p:ph type="body" sz="quarter" idx="29" hasCustomPrompt="1"/>
          </p:nvPr>
        </p:nvSpPr>
        <p:spPr>
          <a:xfrm>
            <a:off x="1354732" y="3973040"/>
            <a:ext cx="4611728" cy="155908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5" name="Text Placeholder 11">
            <a:extLst>
              <a:ext uri="{FF2B5EF4-FFF2-40B4-BE49-F238E27FC236}">
                <a16:creationId xmlns:a16="http://schemas.microsoft.com/office/drawing/2014/main" id="{4A11677F-1757-6E44-95F8-79939CF4397A}"/>
              </a:ext>
            </a:extLst>
          </p:cNvPr>
          <p:cNvSpPr>
            <a:spLocks noGrp="1"/>
          </p:cNvSpPr>
          <p:nvPr>
            <p:ph type="body" sz="quarter" idx="30" hasCustomPrompt="1"/>
          </p:nvPr>
        </p:nvSpPr>
        <p:spPr>
          <a:xfrm>
            <a:off x="6225540" y="3973040"/>
            <a:ext cx="4611728" cy="155908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Tree>
    <p:extLst>
      <p:ext uri="{BB962C8B-B14F-4D97-AF65-F5344CB8AC3E}">
        <p14:creationId xmlns:p14="http://schemas.microsoft.com/office/powerpoint/2010/main" val="2120398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7" name="Picture 16" descr="A close up of a logo&#10;&#10;Description automatically generated">
            <a:extLst>
              <a:ext uri="{FF2B5EF4-FFF2-40B4-BE49-F238E27FC236}">
                <a16:creationId xmlns:a16="http://schemas.microsoft.com/office/drawing/2014/main" id="{101FC4E0-62EB-7A4F-B8F8-52F3BCF0A2B7}"/>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0" y="102730"/>
            <a:ext cx="12304478" cy="12277166"/>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726537" y="3619281"/>
            <a:ext cx="5270973" cy="286569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9" name="Text Placeholder 11">
            <a:extLst>
              <a:ext uri="{FF2B5EF4-FFF2-40B4-BE49-F238E27FC236}">
                <a16:creationId xmlns:a16="http://schemas.microsoft.com/office/drawing/2014/main" id="{C476B4E5-FD21-6F44-A0E5-B9E0C5F4C03E}"/>
              </a:ext>
            </a:extLst>
          </p:cNvPr>
          <p:cNvSpPr>
            <a:spLocks noGrp="1"/>
          </p:cNvSpPr>
          <p:nvPr>
            <p:ph type="body" sz="quarter" idx="16" hasCustomPrompt="1"/>
          </p:nvPr>
        </p:nvSpPr>
        <p:spPr>
          <a:xfrm>
            <a:off x="354708" y="2004209"/>
            <a:ext cx="5371829" cy="4081548"/>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r>
              <a:rPr lang="en-GB" dirty="0">
                <a:effectLst/>
                <a:latin typeface="Arial" panose="020B0604020202020204" pitchFamily="34" charset="0"/>
              </a:rPr>
              <a:t>Take your time getting to know people</a:t>
            </a:r>
          </a:p>
          <a:p>
            <a:r>
              <a:rPr lang="en-GB" dirty="0">
                <a:effectLst/>
                <a:latin typeface="Arial" panose="020B0604020202020204" pitchFamily="34" charset="0"/>
              </a:rPr>
              <a:t>Ask teachers for help if you are </a:t>
            </a:r>
            <a:br>
              <a:rPr lang="en-GB" dirty="0">
                <a:effectLst/>
                <a:latin typeface="Arial" panose="020B0604020202020204" pitchFamily="34" charset="0"/>
              </a:rPr>
            </a:br>
            <a:r>
              <a:rPr lang="en-GB" dirty="0">
                <a:effectLst/>
                <a:latin typeface="Arial" panose="020B0604020202020204" pitchFamily="34" charset="0"/>
              </a:rPr>
              <a:t>finding the work difficult</a:t>
            </a:r>
          </a:p>
          <a:p>
            <a:r>
              <a:rPr lang="en-GB" dirty="0">
                <a:effectLst/>
                <a:latin typeface="Arial" panose="020B0604020202020204" pitchFamily="34" charset="0"/>
              </a:rPr>
              <a:t>Ask someone you trust to do the journey </a:t>
            </a:r>
            <a:br>
              <a:rPr lang="en-GB" dirty="0">
                <a:effectLst/>
                <a:latin typeface="Arial" panose="020B0604020202020204" pitchFamily="34" charset="0"/>
              </a:rPr>
            </a:br>
            <a:r>
              <a:rPr lang="en-GB" dirty="0">
                <a:effectLst/>
                <a:latin typeface="Arial" panose="020B0604020202020204" pitchFamily="34" charset="0"/>
              </a:rPr>
              <a:t>to school with you before doing it alone</a:t>
            </a:r>
          </a:p>
          <a:p>
            <a:r>
              <a:rPr lang="en-GB" dirty="0">
                <a:effectLst/>
                <a:latin typeface="Arial" panose="020B0604020202020204" pitchFamily="34" charset="0"/>
              </a:rPr>
              <a:t>Talk to an adult at home about your worries</a:t>
            </a:r>
          </a:p>
          <a:p>
            <a:r>
              <a:rPr lang="en-GB" dirty="0">
                <a:effectLst/>
                <a:latin typeface="Arial" panose="020B0604020202020204" pitchFamily="34" charset="0"/>
              </a:rPr>
              <a:t>Make a homework timetable</a:t>
            </a:r>
          </a:p>
          <a:p>
            <a:r>
              <a:rPr lang="en-GB" dirty="0">
                <a:effectLst/>
                <a:latin typeface="Arial" panose="020B0604020202020204" pitchFamily="34" charset="0"/>
              </a:rPr>
              <a:t>Remember what you are good at</a:t>
            </a:r>
          </a:p>
          <a:p>
            <a:r>
              <a:rPr lang="en-GB" dirty="0">
                <a:effectLst/>
                <a:latin typeface="Arial" panose="020B0604020202020204" pitchFamily="34" charset="0"/>
              </a:rPr>
              <a:t>Think positively (I can do this!)</a:t>
            </a:r>
          </a:p>
        </p:txBody>
      </p:sp>
      <p:sp>
        <p:nvSpPr>
          <p:cNvPr id="30" name="Text Placeholder 11">
            <a:extLst>
              <a:ext uri="{FF2B5EF4-FFF2-40B4-BE49-F238E27FC236}">
                <a16:creationId xmlns:a16="http://schemas.microsoft.com/office/drawing/2014/main" id="{0EC38B5D-28E3-8A44-A16C-8CEE242BC0DA}"/>
              </a:ext>
            </a:extLst>
          </p:cNvPr>
          <p:cNvSpPr>
            <a:spLocks noGrp="1"/>
          </p:cNvSpPr>
          <p:nvPr>
            <p:ph type="body" sz="quarter" idx="27" hasCustomPrompt="1"/>
          </p:nvPr>
        </p:nvSpPr>
        <p:spPr>
          <a:xfrm>
            <a:off x="8185146" y="1992594"/>
            <a:ext cx="3652146" cy="1845775"/>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grpSp>
        <p:nvGrpSpPr>
          <p:cNvPr id="34" name="Group 33">
            <a:extLst>
              <a:ext uri="{FF2B5EF4-FFF2-40B4-BE49-F238E27FC236}">
                <a16:creationId xmlns:a16="http://schemas.microsoft.com/office/drawing/2014/main" id="{D5EFB7F7-2674-E94E-A8CD-D6F073EB75DF}"/>
              </a:ext>
              <a:ext uri="{C183D7F6-B498-43B3-948B-1728B52AA6E4}">
                <adec:decorative xmlns:adec="http://schemas.microsoft.com/office/drawing/2017/decorative" val="1"/>
              </a:ext>
            </a:extLst>
          </p:cNvPr>
          <p:cNvGrpSpPr/>
          <p:nvPr userDrawn="1"/>
        </p:nvGrpSpPr>
        <p:grpSpPr>
          <a:xfrm>
            <a:off x="6941105" y="928626"/>
            <a:ext cx="1420919" cy="1075583"/>
            <a:chOff x="2251178" y="3416300"/>
            <a:chExt cx="1420919" cy="1075583"/>
          </a:xfrm>
        </p:grpSpPr>
        <p:sp>
          <p:nvSpPr>
            <p:cNvPr id="35" name="Rectangle 34">
              <a:extLst>
                <a:ext uri="{FF2B5EF4-FFF2-40B4-BE49-F238E27FC236}">
                  <a16:creationId xmlns:a16="http://schemas.microsoft.com/office/drawing/2014/main" id="{C30C762F-3281-DD47-BBAB-059A2D814B7D}"/>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16">
              <a:extLst>
                <a:ext uri="{FF2B5EF4-FFF2-40B4-BE49-F238E27FC236}">
                  <a16:creationId xmlns:a16="http://schemas.microsoft.com/office/drawing/2014/main" id="{60B7C423-9D53-3D49-9C16-22492EE7B0F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251178" y="3522173"/>
              <a:ext cx="1420919" cy="868757"/>
            </a:xfrm>
            <a:prstGeom prst="rect">
              <a:avLst/>
            </a:prstGeom>
          </p:spPr>
        </p:pic>
      </p:gr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Tree>
    <p:extLst>
      <p:ext uri="{BB962C8B-B14F-4D97-AF65-F5344CB8AC3E}">
        <p14:creationId xmlns:p14="http://schemas.microsoft.com/office/powerpoint/2010/main" val="970311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7" name="Picture 16" descr="A close up of a logo&#10;&#10;Description automatically generated">
            <a:extLst>
              <a:ext uri="{FF2B5EF4-FFF2-40B4-BE49-F238E27FC236}">
                <a16:creationId xmlns:a16="http://schemas.microsoft.com/office/drawing/2014/main" id="{2CD3F4B7-BCD8-1C46-A196-DD2F57267CC0}"/>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737694" y="-1905534"/>
            <a:ext cx="12322628" cy="12295276"/>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205120" y="1720794"/>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205120" y="2287623"/>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526137" y="3567795"/>
            <a:ext cx="5270973" cy="286569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34" name="Group 33">
            <a:extLst>
              <a:ext uri="{FF2B5EF4-FFF2-40B4-BE49-F238E27FC236}">
                <a16:creationId xmlns:a16="http://schemas.microsoft.com/office/drawing/2014/main" id="{D5EFB7F7-2674-E94E-A8CD-D6F073EB75DF}"/>
              </a:ext>
              <a:ext uri="{C183D7F6-B498-43B3-948B-1728B52AA6E4}">
                <adec:decorative xmlns:adec="http://schemas.microsoft.com/office/drawing/2017/decorative" val="1"/>
              </a:ext>
            </a:extLst>
          </p:cNvPr>
          <p:cNvGrpSpPr/>
          <p:nvPr userDrawn="1"/>
        </p:nvGrpSpPr>
        <p:grpSpPr>
          <a:xfrm>
            <a:off x="7101987" y="1641267"/>
            <a:ext cx="1242038" cy="1075583"/>
            <a:chOff x="2340544" y="3416300"/>
            <a:chExt cx="1242038" cy="1075583"/>
          </a:xfrm>
        </p:grpSpPr>
        <p:sp>
          <p:nvSpPr>
            <p:cNvPr id="35" name="Rectangle 34">
              <a:extLst>
                <a:ext uri="{FF2B5EF4-FFF2-40B4-BE49-F238E27FC236}">
                  <a16:creationId xmlns:a16="http://schemas.microsoft.com/office/drawing/2014/main" id="{C30C762F-3281-DD47-BBAB-059A2D814B7D}"/>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16">
              <a:extLst>
                <a:ext uri="{FF2B5EF4-FFF2-40B4-BE49-F238E27FC236}">
                  <a16:creationId xmlns:a16="http://schemas.microsoft.com/office/drawing/2014/main" id="{60B7C423-9D53-3D49-9C16-22492EE7B0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40544" y="3491904"/>
              <a:ext cx="1242038" cy="996056"/>
            </a:xfrm>
            <a:prstGeom prst="rect">
              <a:avLst/>
            </a:prstGeom>
          </p:spPr>
        </p:pic>
      </p:gr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18" name="Text Placeholder 11">
            <a:extLst>
              <a:ext uri="{FF2B5EF4-FFF2-40B4-BE49-F238E27FC236}">
                <a16:creationId xmlns:a16="http://schemas.microsoft.com/office/drawing/2014/main" id="{43C35E3A-A29A-864F-AEC6-EA1CA02D0C23}"/>
              </a:ext>
            </a:extLst>
          </p:cNvPr>
          <p:cNvSpPr>
            <a:spLocks noGrp="1"/>
          </p:cNvSpPr>
          <p:nvPr>
            <p:ph type="body" sz="quarter" idx="14" hasCustomPrompt="1"/>
          </p:nvPr>
        </p:nvSpPr>
        <p:spPr>
          <a:xfrm>
            <a:off x="7180480" y="3045334"/>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Tree>
    <p:extLst>
      <p:ext uri="{BB962C8B-B14F-4D97-AF65-F5344CB8AC3E}">
        <p14:creationId xmlns:p14="http://schemas.microsoft.com/office/powerpoint/2010/main" val="814311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1" name="Picture 10" descr="A close up of a logo&#10;&#10;Description automatically generated">
            <a:extLst>
              <a:ext uri="{FF2B5EF4-FFF2-40B4-BE49-F238E27FC236}">
                <a16:creationId xmlns:a16="http://schemas.microsoft.com/office/drawing/2014/main" id="{F2A3B1C8-9302-7046-9D72-5EA40EE2003C}"/>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1444381" y="-749200"/>
            <a:ext cx="12322628" cy="12295276"/>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050247" y="1459562"/>
            <a:ext cx="3349362"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526137" y="2272145"/>
            <a:ext cx="5270973" cy="416134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18" name="Text Placeholder 11">
            <a:extLst>
              <a:ext uri="{FF2B5EF4-FFF2-40B4-BE49-F238E27FC236}">
                <a16:creationId xmlns:a16="http://schemas.microsoft.com/office/drawing/2014/main" id="{43C35E3A-A29A-864F-AEC6-EA1CA02D0C23}"/>
              </a:ext>
            </a:extLst>
          </p:cNvPr>
          <p:cNvSpPr>
            <a:spLocks noGrp="1"/>
          </p:cNvSpPr>
          <p:nvPr>
            <p:ph type="body" sz="quarter" idx="14" hasCustomPrompt="1"/>
          </p:nvPr>
        </p:nvSpPr>
        <p:spPr>
          <a:xfrm>
            <a:off x="7923720" y="1742975"/>
            <a:ext cx="3603262" cy="2441097"/>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Tree>
    <p:extLst>
      <p:ext uri="{BB962C8B-B14F-4D97-AF65-F5344CB8AC3E}">
        <p14:creationId xmlns:p14="http://schemas.microsoft.com/office/powerpoint/2010/main" val="2517865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1843289" cy="6858000"/>
            <a:chOff x="0" y="0"/>
            <a:chExt cx="11843289"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5951840"/>
              <a:ext cx="6096000" cy="8807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1" y="307457"/>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48711" y="874286"/>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583383" y="2355273"/>
            <a:ext cx="6608618" cy="447732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17" name="Text Placeholder 11">
            <a:extLst>
              <a:ext uri="{FF2B5EF4-FFF2-40B4-BE49-F238E27FC236}">
                <a16:creationId xmlns:a16="http://schemas.microsoft.com/office/drawing/2014/main" id="{EDBDB232-9260-9542-9254-899499D565BF}"/>
              </a:ext>
            </a:extLst>
          </p:cNvPr>
          <p:cNvSpPr>
            <a:spLocks noGrp="1"/>
          </p:cNvSpPr>
          <p:nvPr>
            <p:ph type="body" sz="quarter" idx="16" hasCustomPrompt="1"/>
          </p:nvPr>
        </p:nvSpPr>
        <p:spPr>
          <a:xfrm>
            <a:off x="348711" y="1431728"/>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A71F994C-B20F-A64D-AFA6-B5DEE9F2F94A}"/>
              </a:ext>
            </a:extLst>
          </p:cNvPr>
          <p:cNvSpPr>
            <a:spLocks noGrp="1"/>
          </p:cNvSpPr>
          <p:nvPr>
            <p:ph type="body" sz="quarter" idx="17" hasCustomPrompt="1"/>
          </p:nvPr>
        </p:nvSpPr>
        <p:spPr>
          <a:xfrm>
            <a:off x="348711" y="2007944"/>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4" name="Text Placeholder 11">
            <a:extLst>
              <a:ext uri="{FF2B5EF4-FFF2-40B4-BE49-F238E27FC236}">
                <a16:creationId xmlns:a16="http://schemas.microsoft.com/office/drawing/2014/main" id="{8506363E-6E37-004D-B5D0-77A77DCF3C75}"/>
              </a:ext>
            </a:extLst>
          </p:cNvPr>
          <p:cNvSpPr>
            <a:spLocks noGrp="1"/>
          </p:cNvSpPr>
          <p:nvPr>
            <p:ph type="body" sz="quarter" idx="12" hasCustomPrompt="1"/>
          </p:nvPr>
        </p:nvSpPr>
        <p:spPr>
          <a:xfrm>
            <a:off x="348710" y="2834145"/>
            <a:ext cx="5359363" cy="1084712"/>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If you are worried about changes affecting you or a friend, remember you can </a:t>
            </a:r>
            <a:br>
              <a:rPr lang="en-GB" b="1" dirty="0">
                <a:effectLst/>
                <a:latin typeface="Arial" panose="020B0604020202020204" pitchFamily="34" charset="0"/>
              </a:rPr>
            </a:br>
            <a:r>
              <a:rPr lang="en-GB" b="1" dirty="0">
                <a:effectLst/>
                <a:latin typeface="Arial" panose="020B0604020202020204" pitchFamily="34" charset="0"/>
              </a:rPr>
              <a:t>always speak to a trusted adult at home </a:t>
            </a:r>
            <a:br>
              <a:rPr lang="en-GB" b="1" dirty="0">
                <a:effectLst/>
                <a:latin typeface="Arial" panose="020B0604020202020204" pitchFamily="34" charset="0"/>
              </a:rPr>
            </a:br>
            <a:r>
              <a:rPr lang="en-GB" b="1" dirty="0">
                <a:effectLst/>
                <a:latin typeface="Arial" panose="020B0604020202020204" pitchFamily="34" charset="0"/>
              </a:rPr>
              <a:t>or at school, and get some more help.</a:t>
            </a:r>
            <a:endParaRPr lang="en-GB" dirty="0">
              <a:effectLst/>
              <a:latin typeface="Arial" panose="020B0604020202020204" pitchFamily="34" charset="0"/>
            </a:endParaRPr>
          </a:p>
        </p:txBody>
      </p:sp>
      <p:sp>
        <p:nvSpPr>
          <p:cNvPr id="27" name="Text Placeholder 11">
            <a:extLst>
              <a:ext uri="{FF2B5EF4-FFF2-40B4-BE49-F238E27FC236}">
                <a16:creationId xmlns:a16="http://schemas.microsoft.com/office/drawing/2014/main" id="{3ABA9B1B-17F0-4345-89F6-2CBC9FE178EF}"/>
              </a:ext>
            </a:extLst>
          </p:cNvPr>
          <p:cNvSpPr>
            <a:spLocks noGrp="1"/>
          </p:cNvSpPr>
          <p:nvPr>
            <p:ph type="body" sz="quarter" idx="27" hasCustomPrompt="1"/>
          </p:nvPr>
        </p:nvSpPr>
        <p:spPr>
          <a:xfrm>
            <a:off x="348710" y="4118204"/>
            <a:ext cx="1189979" cy="279525"/>
          </a:xfrm>
          <a:solidFill>
            <a:srgbClr val="1E384C"/>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28" name="Text Placeholder 11">
            <a:extLst>
              <a:ext uri="{FF2B5EF4-FFF2-40B4-BE49-F238E27FC236}">
                <a16:creationId xmlns:a16="http://schemas.microsoft.com/office/drawing/2014/main" id="{DDDF6952-6254-1941-9C2D-2EC793B20A03}"/>
              </a:ext>
            </a:extLst>
          </p:cNvPr>
          <p:cNvSpPr>
            <a:spLocks noGrp="1"/>
          </p:cNvSpPr>
          <p:nvPr>
            <p:ph type="body" sz="quarter" idx="28" hasCustomPrompt="1"/>
          </p:nvPr>
        </p:nvSpPr>
        <p:spPr>
          <a:xfrm>
            <a:off x="348710" y="4397729"/>
            <a:ext cx="3103242" cy="306473"/>
          </a:xfrm>
          <a:solidFill>
            <a:srgbClr val="1E384C"/>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293BC0DF-7074-6847-9665-3A7BC3FD7E37}"/>
              </a:ext>
            </a:extLst>
          </p:cNvPr>
          <p:cNvSpPr>
            <a:spLocks noGrp="1"/>
          </p:cNvSpPr>
          <p:nvPr>
            <p:ph type="body" sz="quarter" idx="29" hasCustomPrompt="1"/>
          </p:nvPr>
        </p:nvSpPr>
        <p:spPr>
          <a:xfrm>
            <a:off x="348710" y="4688615"/>
            <a:ext cx="1950143" cy="306473"/>
          </a:xfrm>
          <a:solidFill>
            <a:srgbClr val="1E384C"/>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2" name="Text Placeholder 11">
            <a:extLst>
              <a:ext uri="{FF2B5EF4-FFF2-40B4-BE49-F238E27FC236}">
                <a16:creationId xmlns:a16="http://schemas.microsoft.com/office/drawing/2014/main" id="{EFDF3FF5-FC1D-0240-90EF-9F6310AE61DF}"/>
              </a:ext>
            </a:extLst>
          </p:cNvPr>
          <p:cNvSpPr>
            <a:spLocks noGrp="1"/>
          </p:cNvSpPr>
          <p:nvPr>
            <p:ph type="body" sz="quarter" idx="30" hasCustomPrompt="1"/>
          </p:nvPr>
        </p:nvSpPr>
        <p:spPr>
          <a:xfrm>
            <a:off x="348711" y="5183074"/>
            <a:ext cx="1076138" cy="306473"/>
          </a:xfrm>
          <a:solidFill>
            <a:srgbClr val="1E384C"/>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sp>
        <p:nvSpPr>
          <p:cNvPr id="33" name="Text Placeholder 11">
            <a:extLst>
              <a:ext uri="{FF2B5EF4-FFF2-40B4-BE49-F238E27FC236}">
                <a16:creationId xmlns:a16="http://schemas.microsoft.com/office/drawing/2014/main" id="{CD55F9CD-1A7A-AA4E-AF38-9B32DDACDDCB}"/>
              </a:ext>
            </a:extLst>
          </p:cNvPr>
          <p:cNvSpPr>
            <a:spLocks noGrp="1"/>
          </p:cNvSpPr>
          <p:nvPr>
            <p:ph type="body" sz="quarter" idx="31" hasCustomPrompt="1"/>
          </p:nvPr>
        </p:nvSpPr>
        <p:spPr>
          <a:xfrm>
            <a:off x="348710" y="5489547"/>
            <a:ext cx="1285779" cy="306473"/>
          </a:xfrm>
          <a:solidFill>
            <a:srgbClr val="1E384C"/>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pic>
        <p:nvPicPr>
          <p:cNvPr id="19" name="Picture 18" descr="A close up of a logo&#10;&#10;Description automatically generated">
            <a:extLst>
              <a:ext uri="{FF2B5EF4-FFF2-40B4-BE49-F238E27FC236}">
                <a16:creationId xmlns:a16="http://schemas.microsoft.com/office/drawing/2014/main" id="{C49B6D5A-4C61-CB4A-BF68-D791ABE09DF1}"/>
              </a:ext>
            </a:extLst>
          </p:cNvPr>
          <p:cNvPicPr>
            <a:picLocks noChangeAspect="1"/>
          </p:cNvPicPr>
          <p:nvPr userDrawn="1"/>
        </p:nvPicPr>
        <p:blipFill>
          <a:blip r:embed="rId4" cstate="print">
            <a:alphaModFix amt="40000"/>
            <a:extLst>
              <a:ext uri="{28A0092B-C50C-407E-A947-70E740481C1C}">
                <a14:useLocalDpi xmlns:a14="http://schemas.microsoft.com/office/drawing/2010/main"/>
              </a:ext>
            </a:extLst>
          </a:blip>
          <a:stretch>
            <a:fillRect/>
          </a:stretch>
        </p:blipFill>
        <p:spPr>
          <a:xfrm>
            <a:off x="678982" y="-504855"/>
            <a:ext cx="12322628" cy="12295276"/>
          </a:xfrm>
          <a:prstGeom prst="rect">
            <a:avLst/>
          </a:prstGeom>
        </p:spPr>
      </p:pic>
    </p:spTree>
    <p:extLst>
      <p:ext uri="{BB962C8B-B14F-4D97-AF65-F5344CB8AC3E}">
        <p14:creationId xmlns:p14="http://schemas.microsoft.com/office/powerpoint/2010/main" val="19008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Tree>
    <p:extLst>
      <p:ext uri="{BB962C8B-B14F-4D97-AF65-F5344CB8AC3E}">
        <p14:creationId xmlns:p14="http://schemas.microsoft.com/office/powerpoint/2010/main" val="152138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9" name="Text Placeholder 11">
            <a:extLst>
              <a:ext uri="{FF2B5EF4-FFF2-40B4-BE49-F238E27FC236}">
                <a16:creationId xmlns:a16="http://schemas.microsoft.com/office/drawing/2014/main" id="{627D6341-8ABE-7941-BD45-E64504D11F01}"/>
              </a:ext>
            </a:extLst>
          </p:cNvPr>
          <p:cNvSpPr>
            <a:spLocks noGrp="1"/>
          </p:cNvSpPr>
          <p:nvPr>
            <p:ph type="body" sz="quarter" idx="27" hasCustomPrompt="1"/>
          </p:nvPr>
        </p:nvSpPr>
        <p:spPr>
          <a:xfrm>
            <a:off x="348710" y="4199040"/>
            <a:ext cx="5251989" cy="1440213"/>
          </a:xfrm>
          <a:solidFill>
            <a:srgbClr val="FFCC31"/>
          </a:solidFill>
        </p:spPr>
        <p:txBody>
          <a:bodyPr lIns="144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Tree>
    <p:extLst>
      <p:ext uri="{BB962C8B-B14F-4D97-AF65-F5344CB8AC3E}">
        <p14:creationId xmlns:p14="http://schemas.microsoft.com/office/powerpoint/2010/main" val="125705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pic>
        <p:nvPicPr>
          <p:cNvPr id="13" name="Picture 12" descr="A close up of a logo&#10;&#10;Description automatically generated">
            <a:extLst>
              <a:ext uri="{FF2B5EF4-FFF2-40B4-BE49-F238E27FC236}">
                <a16:creationId xmlns:a16="http://schemas.microsoft.com/office/drawing/2014/main" id="{8091DF4F-CFC9-7545-8E9C-FBC5541339B8}"/>
              </a:ext>
            </a:extLst>
          </p:cNvPr>
          <p:cNvPicPr>
            <a:picLocks noChangeAspect="1"/>
          </p:cNvPicPr>
          <p:nvPr userDrawn="1"/>
        </p:nvPicPr>
        <p:blipFill>
          <a:blip r:embed="rId4" cstate="print">
            <a:alphaModFix amt="40000"/>
            <a:extLst>
              <a:ext uri="{28A0092B-C50C-407E-A947-70E740481C1C}">
                <a14:useLocalDpi xmlns:a14="http://schemas.microsoft.com/office/drawing/2010/main"/>
              </a:ext>
            </a:extLst>
          </a:blip>
          <a:stretch>
            <a:fillRect/>
          </a:stretch>
        </p:blipFill>
        <p:spPr>
          <a:xfrm>
            <a:off x="-2809801" y="-702116"/>
            <a:ext cx="11801494" cy="11775298"/>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276760" y="899076"/>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972796" y="1465905"/>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0" y="1673225"/>
            <a:ext cx="6946900" cy="5159375"/>
          </a:xfrm>
        </p:spPr>
        <p:txBody>
          <a:bodyPr/>
          <a:lstStyle/>
          <a:p>
            <a:endParaRPr lang="en-US"/>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672467"/>
            <a:ext cx="4421875"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2221818"/>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Tree>
    <p:extLst>
      <p:ext uri="{BB962C8B-B14F-4D97-AF65-F5344CB8AC3E}">
        <p14:creationId xmlns:p14="http://schemas.microsoft.com/office/powerpoint/2010/main" val="319020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62360" y="174932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62360" y="2316149"/>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22" name="Text Placeholder 11">
            <a:extLst>
              <a:ext uri="{FF2B5EF4-FFF2-40B4-BE49-F238E27FC236}">
                <a16:creationId xmlns:a16="http://schemas.microsoft.com/office/drawing/2014/main" id="{67463595-443C-6841-970F-606A99041AA3}"/>
              </a:ext>
            </a:extLst>
          </p:cNvPr>
          <p:cNvSpPr>
            <a:spLocks noGrp="1"/>
          </p:cNvSpPr>
          <p:nvPr>
            <p:ph type="body" sz="quarter" idx="16" hasCustomPrompt="1"/>
          </p:nvPr>
        </p:nvSpPr>
        <p:spPr>
          <a:xfrm>
            <a:off x="362360" y="2882978"/>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70005" y="0"/>
            <a:ext cx="6096000" cy="5951840"/>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2553889" y="3704369"/>
            <a:ext cx="3068989" cy="199290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a16="http://schemas.microsoft.com/office/drawing/2014/main" id="{21544B69-5B30-6245-91B2-E0E51C038B2D}"/>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27" name="Picture 26">
              <a:extLst>
                <a:ext uri="{FF2B5EF4-FFF2-40B4-BE49-F238E27FC236}">
                  <a16:creationId xmlns:a16="http://schemas.microsoft.com/office/drawing/2014/main" id="{309759AA-8102-3E47-B8DA-2B08A3CB0E0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Tree>
    <p:extLst>
      <p:ext uri="{BB962C8B-B14F-4D97-AF65-F5344CB8AC3E}">
        <p14:creationId xmlns:p14="http://schemas.microsoft.com/office/powerpoint/2010/main" val="12256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661C023-9805-844E-BB7E-25261792B430}"/>
              </a:ext>
            </a:extLst>
          </p:cNvPr>
          <p:cNvSpPr/>
          <p:nvPr userDrawn="1"/>
        </p:nvSpPr>
        <p:spPr>
          <a:xfrm>
            <a:off x="7186815" y="609157"/>
            <a:ext cx="713912" cy="5032877"/>
          </a:xfrm>
          <a:prstGeom prst="roundRect">
            <a:avLst>
              <a:gd name="adj" fmla="val 477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091258" y="1168461"/>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091258" y="173529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18" name="Text Placeholder 11">
            <a:extLst>
              <a:ext uri="{FF2B5EF4-FFF2-40B4-BE49-F238E27FC236}">
                <a16:creationId xmlns:a16="http://schemas.microsoft.com/office/drawing/2014/main" id="{38F5023F-1833-8849-B363-2E51EF2B7762}"/>
              </a:ext>
            </a:extLst>
          </p:cNvPr>
          <p:cNvSpPr>
            <a:spLocks noGrp="1"/>
          </p:cNvSpPr>
          <p:nvPr>
            <p:ph type="body" sz="quarter" idx="12" hasCustomPrompt="1"/>
          </p:nvPr>
        </p:nvSpPr>
        <p:spPr>
          <a:xfrm>
            <a:off x="1851243" y="278161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a16="http://schemas.microsoft.com/office/drawing/2014/main" id="{21544B69-5B30-6245-91B2-E0E51C038B2D}"/>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27" name="Picture 26">
              <a:extLst>
                <a:ext uri="{FF2B5EF4-FFF2-40B4-BE49-F238E27FC236}">
                  <a16:creationId xmlns:a16="http://schemas.microsoft.com/office/drawing/2014/main" id="{309759AA-8102-3E47-B8DA-2B08A3CB0E0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20" name="Text Placeholder 11">
            <a:extLst>
              <a:ext uri="{FF2B5EF4-FFF2-40B4-BE49-F238E27FC236}">
                <a16:creationId xmlns:a16="http://schemas.microsoft.com/office/drawing/2014/main" id="{BC30490A-FB38-EB4C-8341-069DB988A0F8}"/>
              </a:ext>
            </a:extLst>
          </p:cNvPr>
          <p:cNvSpPr>
            <a:spLocks noGrp="1"/>
          </p:cNvSpPr>
          <p:nvPr>
            <p:ph type="body" sz="quarter" idx="15" hasCustomPrompt="1"/>
          </p:nvPr>
        </p:nvSpPr>
        <p:spPr>
          <a:xfrm>
            <a:off x="7329006" y="503516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29" name="Text Placeholder 11">
            <a:extLst>
              <a:ext uri="{FF2B5EF4-FFF2-40B4-BE49-F238E27FC236}">
                <a16:creationId xmlns:a16="http://schemas.microsoft.com/office/drawing/2014/main" id="{1F09E805-934A-984B-BE08-DDD222EAB886}"/>
              </a:ext>
            </a:extLst>
          </p:cNvPr>
          <p:cNvSpPr>
            <a:spLocks noGrp="1"/>
          </p:cNvSpPr>
          <p:nvPr>
            <p:ph type="body" sz="quarter" idx="16" hasCustomPrompt="1"/>
          </p:nvPr>
        </p:nvSpPr>
        <p:spPr>
          <a:xfrm>
            <a:off x="7329006" y="4622254"/>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0" name="Text Placeholder 11">
            <a:extLst>
              <a:ext uri="{FF2B5EF4-FFF2-40B4-BE49-F238E27FC236}">
                <a16:creationId xmlns:a16="http://schemas.microsoft.com/office/drawing/2014/main" id="{521B2A97-075F-FB4A-B0C5-8707698C0EC0}"/>
              </a:ext>
            </a:extLst>
          </p:cNvPr>
          <p:cNvSpPr>
            <a:spLocks noGrp="1"/>
          </p:cNvSpPr>
          <p:nvPr>
            <p:ph type="body" sz="quarter" idx="17" hasCustomPrompt="1"/>
          </p:nvPr>
        </p:nvSpPr>
        <p:spPr>
          <a:xfrm>
            <a:off x="7329006" y="4209345"/>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1" name="Text Placeholder 11">
            <a:extLst>
              <a:ext uri="{FF2B5EF4-FFF2-40B4-BE49-F238E27FC236}">
                <a16:creationId xmlns:a16="http://schemas.microsoft.com/office/drawing/2014/main" id="{C951FD27-C830-E144-9DDB-9E834D6F55A7}"/>
              </a:ext>
            </a:extLst>
          </p:cNvPr>
          <p:cNvSpPr>
            <a:spLocks noGrp="1"/>
          </p:cNvSpPr>
          <p:nvPr>
            <p:ph type="body" sz="quarter" idx="18" hasCustomPrompt="1"/>
          </p:nvPr>
        </p:nvSpPr>
        <p:spPr>
          <a:xfrm>
            <a:off x="7329006" y="3796436"/>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2" name="Text Placeholder 11">
            <a:extLst>
              <a:ext uri="{FF2B5EF4-FFF2-40B4-BE49-F238E27FC236}">
                <a16:creationId xmlns:a16="http://schemas.microsoft.com/office/drawing/2014/main" id="{AC487A64-7E51-DC42-BF76-B12EF20E4954}"/>
              </a:ext>
            </a:extLst>
          </p:cNvPr>
          <p:cNvSpPr>
            <a:spLocks noGrp="1"/>
          </p:cNvSpPr>
          <p:nvPr>
            <p:ph type="body" sz="quarter" idx="19" hasCustomPrompt="1"/>
          </p:nvPr>
        </p:nvSpPr>
        <p:spPr>
          <a:xfrm>
            <a:off x="7329006" y="3383527"/>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3" name="Text Placeholder 11">
            <a:extLst>
              <a:ext uri="{FF2B5EF4-FFF2-40B4-BE49-F238E27FC236}">
                <a16:creationId xmlns:a16="http://schemas.microsoft.com/office/drawing/2014/main" id="{CFD55766-2680-2C46-A6AA-E16CE6704530}"/>
              </a:ext>
            </a:extLst>
          </p:cNvPr>
          <p:cNvSpPr>
            <a:spLocks noGrp="1"/>
          </p:cNvSpPr>
          <p:nvPr>
            <p:ph type="body" sz="quarter" idx="20" hasCustomPrompt="1"/>
          </p:nvPr>
        </p:nvSpPr>
        <p:spPr>
          <a:xfrm>
            <a:off x="7329006" y="2970618"/>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4" name="Text Placeholder 11">
            <a:extLst>
              <a:ext uri="{FF2B5EF4-FFF2-40B4-BE49-F238E27FC236}">
                <a16:creationId xmlns:a16="http://schemas.microsoft.com/office/drawing/2014/main" id="{2DDC3AD9-4E01-0B48-B618-B6CE0A021D51}"/>
              </a:ext>
            </a:extLst>
          </p:cNvPr>
          <p:cNvSpPr>
            <a:spLocks noGrp="1"/>
          </p:cNvSpPr>
          <p:nvPr>
            <p:ph type="body" sz="quarter" idx="21" hasCustomPrompt="1"/>
          </p:nvPr>
        </p:nvSpPr>
        <p:spPr>
          <a:xfrm>
            <a:off x="7329006" y="2557709"/>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5" name="Text Placeholder 11">
            <a:extLst>
              <a:ext uri="{FF2B5EF4-FFF2-40B4-BE49-F238E27FC236}">
                <a16:creationId xmlns:a16="http://schemas.microsoft.com/office/drawing/2014/main" id="{218ECE1E-C2F9-6A4E-A44F-DABC27FAF68E}"/>
              </a:ext>
            </a:extLst>
          </p:cNvPr>
          <p:cNvSpPr>
            <a:spLocks noGrp="1"/>
          </p:cNvSpPr>
          <p:nvPr>
            <p:ph type="body" sz="quarter" idx="22" hasCustomPrompt="1"/>
          </p:nvPr>
        </p:nvSpPr>
        <p:spPr>
          <a:xfrm>
            <a:off x="7329006" y="214480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6" name="Text Placeholder 11">
            <a:extLst>
              <a:ext uri="{FF2B5EF4-FFF2-40B4-BE49-F238E27FC236}">
                <a16:creationId xmlns:a16="http://schemas.microsoft.com/office/drawing/2014/main" id="{FD354062-AE84-AB4A-B6B9-319AF364D8F5}"/>
              </a:ext>
            </a:extLst>
          </p:cNvPr>
          <p:cNvSpPr>
            <a:spLocks noGrp="1"/>
          </p:cNvSpPr>
          <p:nvPr>
            <p:ph type="body" sz="quarter" idx="23" hasCustomPrompt="1"/>
          </p:nvPr>
        </p:nvSpPr>
        <p:spPr>
          <a:xfrm>
            <a:off x="7329006" y="1731891"/>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7" name="Text Placeholder 11">
            <a:extLst>
              <a:ext uri="{FF2B5EF4-FFF2-40B4-BE49-F238E27FC236}">
                <a16:creationId xmlns:a16="http://schemas.microsoft.com/office/drawing/2014/main" id="{4DA50AA8-1923-CF43-A21F-5DC8A3A54597}"/>
              </a:ext>
            </a:extLst>
          </p:cNvPr>
          <p:cNvSpPr>
            <a:spLocks noGrp="1"/>
          </p:cNvSpPr>
          <p:nvPr>
            <p:ph type="body" sz="quarter" idx="24" hasCustomPrompt="1"/>
          </p:nvPr>
        </p:nvSpPr>
        <p:spPr>
          <a:xfrm>
            <a:off x="7329006" y="1318982"/>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8" name="Text Placeholder 11">
            <a:extLst>
              <a:ext uri="{FF2B5EF4-FFF2-40B4-BE49-F238E27FC236}">
                <a16:creationId xmlns:a16="http://schemas.microsoft.com/office/drawing/2014/main" id="{B6678967-AC9C-0F4B-A059-654B000148BE}"/>
              </a:ext>
            </a:extLst>
          </p:cNvPr>
          <p:cNvSpPr>
            <a:spLocks noGrp="1"/>
          </p:cNvSpPr>
          <p:nvPr>
            <p:ph type="body" sz="quarter" idx="25" hasCustomPrompt="1"/>
          </p:nvPr>
        </p:nvSpPr>
        <p:spPr>
          <a:xfrm>
            <a:off x="7329006" y="906073"/>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cxnSp>
        <p:nvCxnSpPr>
          <p:cNvPr id="9" name="Straight Connector 8">
            <a:extLst>
              <a:ext uri="{FF2B5EF4-FFF2-40B4-BE49-F238E27FC236}">
                <a16:creationId xmlns:a16="http://schemas.microsoft.com/office/drawing/2014/main" id="{D27D45C8-EA6D-E246-BC47-8617FEECDBCE}"/>
              </a:ext>
            </a:extLst>
          </p:cNvPr>
          <p:cNvCxnSpPr>
            <a:cxnSpLocks/>
          </p:cNvCxnSpPr>
          <p:nvPr userDrawn="1"/>
        </p:nvCxnSpPr>
        <p:spPr>
          <a:xfrm flipH="1">
            <a:off x="7758537" y="1072788"/>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3A42C35-E3C8-034D-9E09-07DA24A3694B}"/>
              </a:ext>
            </a:extLst>
          </p:cNvPr>
          <p:cNvSpPr/>
          <p:nvPr userDrawn="1"/>
        </p:nvSpPr>
        <p:spPr>
          <a:xfrm>
            <a:off x="9118005" y="882094"/>
            <a:ext cx="2582764"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D5E37F62-1F9C-C043-865A-159FAE4A804F}"/>
              </a:ext>
            </a:extLst>
          </p:cNvPr>
          <p:cNvSpPr>
            <a:spLocks noGrp="1"/>
          </p:cNvSpPr>
          <p:nvPr>
            <p:ph type="body" sz="quarter" idx="26" hasCustomPrompt="1"/>
          </p:nvPr>
        </p:nvSpPr>
        <p:spPr>
          <a:xfrm>
            <a:off x="9118006" y="914447"/>
            <a:ext cx="2582764"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Extremely confident</a:t>
            </a:r>
          </a:p>
        </p:txBody>
      </p:sp>
      <p:cxnSp>
        <p:nvCxnSpPr>
          <p:cNvPr id="41" name="Straight Connector 40">
            <a:extLst>
              <a:ext uri="{FF2B5EF4-FFF2-40B4-BE49-F238E27FC236}">
                <a16:creationId xmlns:a16="http://schemas.microsoft.com/office/drawing/2014/main" id="{D002B742-4BB5-2244-A4F7-5F0532F105D3}"/>
              </a:ext>
            </a:extLst>
          </p:cNvPr>
          <p:cNvCxnSpPr>
            <a:cxnSpLocks/>
          </p:cNvCxnSpPr>
          <p:nvPr userDrawn="1"/>
        </p:nvCxnSpPr>
        <p:spPr>
          <a:xfrm flipH="1">
            <a:off x="7758537" y="5207806"/>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41C8E36-B287-7449-8350-BFBC121244E0}"/>
              </a:ext>
            </a:extLst>
          </p:cNvPr>
          <p:cNvSpPr/>
          <p:nvPr userDrawn="1"/>
        </p:nvSpPr>
        <p:spPr>
          <a:xfrm>
            <a:off x="9118005" y="5025985"/>
            <a:ext cx="1890305"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11">
            <a:extLst>
              <a:ext uri="{FF2B5EF4-FFF2-40B4-BE49-F238E27FC236}">
                <a16:creationId xmlns:a16="http://schemas.microsoft.com/office/drawing/2014/main" id="{FC7F701F-F688-E840-AC7D-EE9947D8633C}"/>
              </a:ext>
            </a:extLst>
          </p:cNvPr>
          <p:cNvSpPr>
            <a:spLocks noGrp="1"/>
          </p:cNvSpPr>
          <p:nvPr>
            <p:ph type="body" sz="quarter" idx="27" hasCustomPrompt="1"/>
          </p:nvPr>
        </p:nvSpPr>
        <p:spPr>
          <a:xfrm>
            <a:off x="9118006" y="5058338"/>
            <a:ext cx="1890305"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Not confident</a:t>
            </a:r>
          </a:p>
        </p:txBody>
      </p:sp>
    </p:spTree>
    <p:extLst>
      <p:ext uri="{BB962C8B-B14F-4D97-AF65-F5344CB8AC3E}">
        <p14:creationId xmlns:p14="http://schemas.microsoft.com/office/powerpoint/2010/main" val="172699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351128"/>
            <a:ext cx="4421875"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252008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Tree>
    <p:extLst>
      <p:ext uri="{BB962C8B-B14F-4D97-AF65-F5344CB8AC3E}">
        <p14:creationId xmlns:p14="http://schemas.microsoft.com/office/powerpoint/2010/main" val="2125408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pic>
        <p:nvPicPr>
          <p:cNvPr id="15" name="Picture 14" descr="A close up of a logo&#10;&#10;Description automatically generated">
            <a:extLst>
              <a:ext uri="{FF2B5EF4-FFF2-40B4-BE49-F238E27FC236}">
                <a16:creationId xmlns:a16="http://schemas.microsoft.com/office/drawing/2014/main" id="{D9B10A28-EBE1-5C4A-9732-82B5EF42BC57}"/>
              </a:ext>
            </a:extLst>
          </p:cNvPr>
          <p:cNvPicPr>
            <a:picLocks noChangeAspect="1"/>
          </p:cNvPicPr>
          <p:nvPr userDrawn="1"/>
        </p:nvPicPr>
        <p:blipFill>
          <a:blip r:embed="rId4" cstate="print">
            <a:alphaModFix amt="40000"/>
            <a:extLst>
              <a:ext uri="{28A0092B-C50C-407E-A947-70E740481C1C}">
                <a14:useLocalDpi xmlns:a14="http://schemas.microsoft.com/office/drawing/2010/main"/>
              </a:ext>
            </a:extLst>
          </a:blip>
          <a:stretch>
            <a:fillRect/>
          </a:stretch>
        </p:blipFill>
        <p:spPr>
          <a:xfrm>
            <a:off x="-889226" y="-1853791"/>
            <a:ext cx="11801494" cy="11775298"/>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472982" y="200665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859314" y="364421"/>
            <a:ext cx="4747688" cy="6493579"/>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2747393"/>
            <a:ext cx="4421875" cy="2572930"/>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2" name="Group 21">
            <a:extLst>
              <a:ext uri="{FF2B5EF4-FFF2-40B4-BE49-F238E27FC236}">
                <a16:creationId xmlns:a16="http://schemas.microsoft.com/office/drawing/2014/main" id="{757F7154-F485-9E45-B615-793444F25797}"/>
              </a:ext>
              <a:ext uri="{C183D7F6-B498-43B3-948B-1728B52AA6E4}">
                <adec:decorative xmlns:adec="http://schemas.microsoft.com/office/drawing/2017/decorative" val="1"/>
              </a:ext>
            </a:extLst>
          </p:cNvPr>
          <p:cNvGrpSpPr/>
          <p:nvPr userDrawn="1"/>
        </p:nvGrpSpPr>
        <p:grpSpPr>
          <a:xfrm>
            <a:off x="7012621" y="1431804"/>
            <a:ext cx="1420919" cy="1075583"/>
            <a:chOff x="2251178" y="3416300"/>
            <a:chExt cx="1420919" cy="1075583"/>
          </a:xfrm>
        </p:grpSpPr>
        <p:sp>
          <p:nvSpPr>
            <p:cNvPr id="23" name="Rectangle 22">
              <a:extLst>
                <a:ext uri="{FF2B5EF4-FFF2-40B4-BE49-F238E27FC236}">
                  <a16:creationId xmlns:a16="http://schemas.microsoft.com/office/drawing/2014/main" id="{2159433B-9E6E-3142-9F89-ABAF8047C9EF}"/>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Placeholder 16">
              <a:extLst>
                <a:ext uri="{FF2B5EF4-FFF2-40B4-BE49-F238E27FC236}">
                  <a16:creationId xmlns:a16="http://schemas.microsoft.com/office/drawing/2014/main" id="{40D03868-5AA5-7E42-BF58-4235EE80210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251178" y="3522173"/>
              <a:ext cx="1420919" cy="868757"/>
            </a:xfrm>
            <a:prstGeom prst="rect">
              <a:avLst/>
            </a:prstGeom>
          </p:spPr>
        </p:pic>
      </p:grpSp>
    </p:spTree>
    <p:extLst>
      <p:ext uri="{BB962C8B-B14F-4D97-AF65-F5344CB8AC3E}">
        <p14:creationId xmlns:p14="http://schemas.microsoft.com/office/powerpoint/2010/main" val="338577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0" y="2141661"/>
            <a:ext cx="6849685" cy="4703639"/>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837651" y="1691100"/>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837649" y="2244256"/>
            <a:ext cx="4187707"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 thinking on their first day of school?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13" name="Group 12">
            <a:extLst>
              <a:ext uri="{FF2B5EF4-FFF2-40B4-BE49-F238E27FC236}">
                <a16:creationId xmlns:a16="http://schemas.microsoft.com/office/drawing/2014/main" id="{77E7153F-9AFC-8041-B9DD-FB9DEC2AC8C9}"/>
              </a:ext>
              <a:ext uri="{C183D7F6-B498-43B3-948B-1728B52AA6E4}">
                <adec:decorative xmlns:adec="http://schemas.microsoft.com/office/drawing/2017/decorative" val="1"/>
              </a:ext>
            </a:extLst>
          </p:cNvPr>
          <p:cNvGrpSpPr/>
          <p:nvPr userDrawn="1"/>
        </p:nvGrpSpPr>
        <p:grpSpPr>
          <a:xfrm>
            <a:off x="6501051" y="1698880"/>
            <a:ext cx="1252912" cy="1075583"/>
            <a:chOff x="2335350" y="3416300"/>
            <a:chExt cx="1252912" cy="1075583"/>
          </a:xfrm>
        </p:grpSpPr>
        <p:sp>
          <p:nvSpPr>
            <p:cNvPr id="22" name="Rectangle 21">
              <a:extLst>
                <a:ext uri="{FF2B5EF4-FFF2-40B4-BE49-F238E27FC236}">
                  <a16:creationId xmlns:a16="http://schemas.microsoft.com/office/drawing/2014/main" id="{2A9BEFEE-8293-CA40-9EAF-64A320E6B1DA}"/>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Placeholder 16">
              <a:extLst>
                <a:ext uri="{FF2B5EF4-FFF2-40B4-BE49-F238E27FC236}">
                  <a16:creationId xmlns:a16="http://schemas.microsoft.com/office/drawing/2014/main" id="{AFA6B739-F646-744C-A02D-83F09C2BB5A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35350" y="3578657"/>
              <a:ext cx="1252912" cy="766037"/>
            </a:xfrm>
            <a:prstGeom prst="rect">
              <a:avLst/>
            </a:prstGeom>
          </p:spPr>
        </p:pic>
      </p:grpSp>
      <p:sp>
        <p:nvSpPr>
          <p:cNvPr id="24" name="Text Placeholder 11">
            <a:extLst>
              <a:ext uri="{FF2B5EF4-FFF2-40B4-BE49-F238E27FC236}">
                <a16:creationId xmlns:a16="http://schemas.microsoft.com/office/drawing/2014/main" id="{2F956741-E501-A247-8369-C8CB70F16932}"/>
              </a:ext>
            </a:extLst>
          </p:cNvPr>
          <p:cNvSpPr>
            <a:spLocks noGrp="1"/>
          </p:cNvSpPr>
          <p:nvPr>
            <p:ph type="body" sz="quarter" idx="16" hasCustomPrompt="1"/>
          </p:nvPr>
        </p:nvSpPr>
        <p:spPr>
          <a:xfrm>
            <a:off x="7837651" y="3244128"/>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25" name="Text Placeholder 11">
            <a:extLst>
              <a:ext uri="{FF2B5EF4-FFF2-40B4-BE49-F238E27FC236}">
                <a16:creationId xmlns:a16="http://schemas.microsoft.com/office/drawing/2014/main" id="{85FBCD45-9F38-D148-8516-5CB6FA198222}"/>
              </a:ext>
            </a:extLst>
          </p:cNvPr>
          <p:cNvSpPr>
            <a:spLocks noGrp="1"/>
          </p:cNvSpPr>
          <p:nvPr>
            <p:ph type="body" sz="quarter" idx="17" hasCustomPrompt="1"/>
          </p:nvPr>
        </p:nvSpPr>
        <p:spPr>
          <a:xfrm>
            <a:off x="7837650" y="3797284"/>
            <a:ext cx="3409898"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Add text</a:t>
            </a:r>
            <a:br>
              <a:rPr lang="en-GB" dirty="0">
                <a:effectLst/>
                <a:latin typeface="Arial" panose="020B0604020202020204" pitchFamily="34" charset="0"/>
              </a:rPr>
            </a:br>
            <a:r>
              <a:rPr lang="en-GB" dirty="0">
                <a:effectLst/>
                <a:latin typeface="Arial" panose="020B0604020202020204" pitchFamily="34" charset="0"/>
              </a:rPr>
              <a:t>primary and secondary school</a:t>
            </a:r>
          </a:p>
        </p:txBody>
      </p:sp>
      <p:grpSp>
        <p:nvGrpSpPr>
          <p:cNvPr id="26" name="Group 25">
            <a:extLst>
              <a:ext uri="{FF2B5EF4-FFF2-40B4-BE49-F238E27FC236}">
                <a16:creationId xmlns:a16="http://schemas.microsoft.com/office/drawing/2014/main" id="{1E6B332F-3A1C-2540-8D66-80E40D2C78F3}"/>
              </a:ext>
              <a:ext uri="{C183D7F6-B498-43B3-948B-1728B52AA6E4}">
                <adec:decorative xmlns:adec="http://schemas.microsoft.com/office/drawing/2017/decorative" val="1"/>
              </a:ext>
            </a:extLst>
          </p:cNvPr>
          <p:cNvGrpSpPr/>
          <p:nvPr userDrawn="1"/>
        </p:nvGrpSpPr>
        <p:grpSpPr>
          <a:xfrm>
            <a:off x="6584737" y="3251908"/>
            <a:ext cx="1114821" cy="1075583"/>
            <a:chOff x="2419036" y="3416300"/>
            <a:chExt cx="1114821" cy="1075583"/>
          </a:xfrm>
        </p:grpSpPr>
        <p:sp>
          <p:nvSpPr>
            <p:cNvPr id="27" name="Rectangle 26">
              <a:extLst>
                <a:ext uri="{FF2B5EF4-FFF2-40B4-BE49-F238E27FC236}">
                  <a16:creationId xmlns:a16="http://schemas.microsoft.com/office/drawing/2014/main" id="{51D5C061-7403-664A-98DB-9D8DBEC8B038}"/>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Placeholder 16">
              <a:extLst>
                <a:ext uri="{FF2B5EF4-FFF2-40B4-BE49-F238E27FC236}">
                  <a16:creationId xmlns:a16="http://schemas.microsoft.com/office/drawing/2014/main" id="{DCA5C30A-7187-DF4C-BF7B-70EEA8AF269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19036" y="3645058"/>
              <a:ext cx="1114821" cy="681607"/>
            </a:xfrm>
            <a:prstGeom prst="rect">
              <a:avLst/>
            </a:prstGeom>
          </p:spPr>
        </p:pic>
      </p:grpSp>
      <p:pic>
        <p:nvPicPr>
          <p:cNvPr id="29" name="Picture 28" descr="A close up of a logo&#10;&#10;Description automatically generated">
            <a:extLst>
              <a:ext uri="{FF2B5EF4-FFF2-40B4-BE49-F238E27FC236}">
                <a16:creationId xmlns:a16="http://schemas.microsoft.com/office/drawing/2014/main" id="{C04DF2E7-7165-7C4C-8197-2B6845C698D4}"/>
              </a:ext>
            </a:extLst>
          </p:cNvPr>
          <p:cNvPicPr>
            <a:picLocks noChangeAspect="1"/>
          </p:cNvPicPr>
          <p:nvPr userDrawn="1"/>
        </p:nvPicPr>
        <p:blipFill>
          <a:blip r:embed="rId5" cstate="print">
            <a:alphaModFix amt="40000"/>
            <a:extLst>
              <a:ext uri="{28A0092B-C50C-407E-A947-70E740481C1C}">
                <a14:useLocalDpi xmlns:a14="http://schemas.microsoft.com/office/drawing/2010/main"/>
              </a:ext>
            </a:extLst>
          </a:blip>
          <a:stretch>
            <a:fillRect/>
          </a:stretch>
        </p:blipFill>
        <p:spPr>
          <a:xfrm>
            <a:off x="-2880258" y="-585852"/>
            <a:ext cx="12304478" cy="12277166"/>
          </a:xfrm>
          <a:prstGeom prst="rect">
            <a:avLst/>
          </a:prstGeom>
        </p:spPr>
      </p:pic>
    </p:spTree>
    <p:extLst>
      <p:ext uri="{BB962C8B-B14F-4D97-AF65-F5344CB8AC3E}">
        <p14:creationId xmlns:p14="http://schemas.microsoft.com/office/powerpoint/2010/main" val="248213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95661E-A6CC-A247-8CE5-4B4F5A181524}"/>
              </a:ext>
            </a:extLst>
          </p:cNvPr>
          <p:cNvSpPr>
            <a:spLocks noGrp="1"/>
          </p:cNvSpPr>
          <p:nvPr>
            <p:ph type="title"/>
          </p:nvPr>
        </p:nvSpPr>
        <p:spPr>
          <a:xfrm>
            <a:off x="838200" y="681037"/>
            <a:ext cx="10515600" cy="724639"/>
          </a:xfrm>
          <a:prstGeom prst="rect">
            <a:avLst/>
          </a:prstGeom>
        </p:spPr>
        <p:txBody>
          <a:bodyPr vert="horz" wrap="square"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01B2113-EAA7-DC4A-8BD3-9E416DD4ECE9}"/>
              </a:ext>
            </a:extLst>
          </p:cNvPr>
          <p:cNvSpPr>
            <a:spLocks noGrp="1"/>
          </p:cNvSpPr>
          <p:nvPr>
            <p:ph type="body" idx="1"/>
          </p:nvPr>
        </p:nvSpPr>
        <p:spPr>
          <a:xfrm>
            <a:off x="838200" y="1825625"/>
            <a:ext cx="10515600" cy="4351338"/>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Teachers Font</a:t>
            </a:r>
          </a:p>
        </p:txBody>
      </p:sp>
      <p:sp>
        <p:nvSpPr>
          <p:cNvPr id="4" name="Date Placeholder 3">
            <a:extLst>
              <a:ext uri="{FF2B5EF4-FFF2-40B4-BE49-F238E27FC236}">
                <a16:creationId xmlns:a16="http://schemas.microsoft.com/office/drawing/2014/main" id="{5AAB5AF8-DB23-5041-BBAB-8ED9CBB91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FF7B830-60FA-144A-9962-95BB97BCD7B9}" type="datetimeFigureOut">
              <a:rPr lang="en-US" smtClean="0"/>
              <a:pPr/>
              <a:t>9/20/2023</a:t>
            </a:fld>
            <a:endParaRPr lang="en-US"/>
          </a:p>
        </p:txBody>
      </p:sp>
      <p:sp>
        <p:nvSpPr>
          <p:cNvPr id="5" name="Footer Placeholder 4">
            <a:extLst>
              <a:ext uri="{FF2B5EF4-FFF2-40B4-BE49-F238E27FC236}">
                <a16:creationId xmlns:a16="http://schemas.microsoft.com/office/drawing/2014/main" id="{469919D4-E06C-B045-8A76-DB79B9E69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A155A0B-E151-A041-B075-72DB7E10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9001D0E-28B2-3D47-82E3-4133A2ED90BF}" type="slidenum">
              <a:rPr lang="en-US" smtClean="0"/>
              <a:pPr/>
              <a:t>‹#›</a:t>
            </a:fld>
            <a:endParaRPr lang="en-US"/>
          </a:p>
        </p:txBody>
      </p:sp>
      <p:sp>
        <p:nvSpPr>
          <p:cNvPr id="7" name="Rectangle 6">
            <a:extLst>
              <a:ext uri="{FF2B5EF4-FFF2-40B4-BE49-F238E27FC236}">
                <a16:creationId xmlns:a16="http://schemas.microsoft.com/office/drawing/2014/main" id="{D18D94A7-DAE4-944A-839C-E7178995089A}"/>
              </a:ext>
            </a:extLst>
          </p:cNvPr>
          <p:cNvSpPr/>
          <p:nvPr userDrawn="1"/>
        </p:nvSpPr>
        <p:spPr>
          <a:xfrm>
            <a:off x="0" y="7044895"/>
            <a:ext cx="483648" cy="4572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169411-12D8-5748-833B-479B4DA6ED6A}"/>
              </a:ext>
            </a:extLst>
          </p:cNvPr>
          <p:cNvSpPr/>
          <p:nvPr userDrawn="1"/>
        </p:nvSpPr>
        <p:spPr>
          <a:xfrm>
            <a:off x="634320" y="7044895"/>
            <a:ext cx="483648" cy="457200"/>
          </a:xfrm>
          <a:prstGeom prst="rect">
            <a:avLst/>
          </a:prstGeom>
          <a:solidFill>
            <a:srgbClr val="54A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9643AED-EC1E-8043-87BF-54ED404903E3}"/>
              </a:ext>
            </a:extLst>
          </p:cNvPr>
          <p:cNvSpPr/>
          <p:nvPr userDrawn="1"/>
        </p:nvSpPr>
        <p:spPr>
          <a:xfrm>
            <a:off x="1268640" y="7044895"/>
            <a:ext cx="483648" cy="457200"/>
          </a:xfrm>
          <a:prstGeom prst="rect">
            <a:avLst/>
          </a:prstGeom>
          <a:solidFill>
            <a:srgbClr val="09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FA03D4-EDBF-6741-BD35-8F55307314A5}"/>
              </a:ext>
            </a:extLst>
          </p:cNvPr>
          <p:cNvSpPr/>
          <p:nvPr userDrawn="1"/>
        </p:nvSpPr>
        <p:spPr>
          <a:xfrm>
            <a:off x="1902960" y="7044895"/>
            <a:ext cx="483648" cy="4572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550E47-398E-C342-A0D0-BFCA4596250B}"/>
              </a:ext>
            </a:extLst>
          </p:cNvPr>
          <p:cNvSpPr/>
          <p:nvPr userDrawn="1"/>
        </p:nvSpPr>
        <p:spPr>
          <a:xfrm>
            <a:off x="2537280" y="7044895"/>
            <a:ext cx="483648" cy="457200"/>
          </a:xfrm>
          <a:prstGeom prst="rect">
            <a:avLst/>
          </a:prstGeom>
          <a:solidFill>
            <a:srgbClr val="6EC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7692D7-49DA-FF4C-8936-6647A0DF4633}"/>
              </a:ext>
            </a:extLst>
          </p:cNvPr>
          <p:cNvSpPr/>
          <p:nvPr userDrawn="1"/>
        </p:nvSpPr>
        <p:spPr>
          <a:xfrm>
            <a:off x="3140245" y="7044895"/>
            <a:ext cx="483648" cy="457200"/>
          </a:xfrm>
          <a:prstGeom prst="rect">
            <a:avLst/>
          </a:prstGeom>
          <a:solidFill>
            <a:srgbClr val="E44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AD3411-EF19-CB40-9F44-7AA2205EB5BB}"/>
              </a:ext>
            </a:extLst>
          </p:cNvPr>
          <p:cNvSpPr/>
          <p:nvPr userDrawn="1"/>
        </p:nvSpPr>
        <p:spPr>
          <a:xfrm>
            <a:off x="3743210" y="7044895"/>
            <a:ext cx="483648" cy="457200"/>
          </a:xfrm>
          <a:prstGeom prst="rect">
            <a:avLst/>
          </a:prstGeom>
          <a:solidFill>
            <a:srgbClr val="C9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C918E40-E69E-B740-BE42-D66A8EAE4985}"/>
              </a:ext>
            </a:extLst>
          </p:cNvPr>
          <p:cNvSpPr/>
          <p:nvPr userDrawn="1"/>
        </p:nvSpPr>
        <p:spPr>
          <a:xfrm>
            <a:off x="4348527" y="7044895"/>
            <a:ext cx="483648" cy="45720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B584D4-3CCF-D048-87F0-79504D8521D5}"/>
              </a:ext>
            </a:extLst>
          </p:cNvPr>
          <p:cNvSpPr/>
          <p:nvPr userDrawn="1"/>
        </p:nvSpPr>
        <p:spPr>
          <a:xfrm>
            <a:off x="4953844" y="7044895"/>
            <a:ext cx="483648" cy="4572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AF915B-C10D-8544-AD3D-4E00F586D6B0}"/>
              </a:ext>
            </a:extLst>
          </p:cNvPr>
          <p:cNvSpPr/>
          <p:nvPr userDrawn="1"/>
        </p:nvSpPr>
        <p:spPr>
          <a:xfrm>
            <a:off x="5559161" y="7034543"/>
            <a:ext cx="483648" cy="457200"/>
          </a:xfrm>
          <a:prstGeom prst="rect">
            <a:avLst/>
          </a:prstGeom>
          <a:solidFill>
            <a:srgbClr val="F9E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306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xStyles>
    <p:titleStyle>
      <a:lvl1pPr algn="l" defTabSz="914400" rtl="0" eaLnBrk="1" latinLnBrk="0" hangingPunct="1">
        <a:lnSpc>
          <a:spcPct val="90000"/>
        </a:lnSpc>
        <a:spcBef>
          <a:spcPct val="0"/>
        </a:spcBef>
        <a:buNone/>
        <a:defRPr sz="5500" b="1" i="0" kern="120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campaignresources.phe.gov.uk/schools/resources/transition-to-secondary-school-lesson-plan-pac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FE30C-65A8-F743-8914-93AD29D7AE3A}"/>
              </a:ext>
            </a:extLst>
          </p:cNvPr>
          <p:cNvSpPr>
            <a:spLocks noGrp="1"/>
          </p:cNvSpPr>
          <p:nvPr>
            <p:ph type="ctrTitle"/>
          </p:nvPr>
        </p:nvSpPr>
        <p:spPr>
          <a:xfrm>
            <a:off x="-51033" y="1859637"/>
            <a:ext cx="7207811" cy="4228850"/>
          </a:xfrm>
        </p:spPr>
        <p:txBody>
          <a:bodyPr/>
          <a:lstStyle/>
          <a:p>
            <a:pPr>
              <a:lnSpc>
                <a:spcPts val="8000"/>
              </a:lnSpc>
            </a:pPr>
            <a:r>
              <a:rPr lang="en-GB" dirty="0"/>
              <a:t>Transition to</a:t>
            </a:r>
          </a:p>
          <a:p>
            <a:pPr>
              <a:lnSpc>
                <a:spcPts val="8000"/>
              </a:lnSpc>
            </a:pPr>
            <a:r>
              <a:rPr lang="en-GB" dirty="0"/>
              <a:t>secondary</a:t>
            </a:r>
          </a:p>
          <a:p>
            <a:pPr>
              <a:lnSpc>
                <a:spcPts val="8000"/>
              </a:lnSpc>
            </a:pPr>
            <a:r>
              <a:rPr lang="en-GB" dirty="0"/>
              <a:t>school</a:t>
            </a:r>
          </a:p>
          <a:p>
            <a:endParaRPr lang="en-US" dirty="0"/>
          </a:p>
        </p:txBody>
      </p:sp>
      <p:pic>
        <p:nvPicPr>
          <p:cNvPr id="9" name="Picture Placeholder 11" descr="Photo showing a young person smiling at the camera&#10;">
            <a:extLst>
              <a:ext uri="{FF2B5EF4-FFF2-40B4-BE49-F238E27FC236}">
                <a16:creationId xmlns:a16="http://schemas.microsoft.com/office/drawing/2014/main" id="{D550401E-3D4C-2744-9584-819A306816A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8584" t="-5321" r="-10477" b="1594"/>
          <a:stretch/>
        </p:blipFill>
        <p:spPr>
          <a:xfrm>
            <a:off x="4713732" y="0"/>
            <a:ext cx="7007225" cy="6858000"/>
          </a:xfrm>
        </p:spPr>
      </p:pic>
      <p:pic>
        <p:nvPicPr>
          <p:cNvPr id="2" name="Picture 1">
            <a:extLst>
              <a:ext uri="{FF2B5EF4-FFF2-40B4-BE49-F238E27FC236}">
                <a16:creationId xmlns:a16="http://schemas.microsoft.com/office/drawing/2014/main" id="{8B7B39AD-BB8A-AA4A-99BF-F47F3BD745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55182" y="2716436"/>
            <a:ext cx="5143500" cy="2146300"/>
          </a:xfrm>
          <a:prstGeom prst="rect">
            <a:avLst/>
          </a:prstGeom>
        </p:spPr>
      </p:pic>
    </p:spTree>
    <p:extLst>
      <p:ext uri="{BB962C8B-B14F-4D97-AF65-F5344CB8AC3E}">
        <p14:creationId xmlns:p14="http://schemas.microsoft.com/office/powerpoint/2010/main" val="408198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749719-117D-9A40-A156-1053B08101B1}"/>
              </a:ext>
            </a:extLst>
          </p:cNvPr>
          <p:cNvSpPr>
            <a:spLocks noGrp="1"/>
          </p:cNvSpPr>
          <p:nvPr>
            <p:ph type="title" idx="4294967295"/>
          </p:nvPr>
        </p:nvSpPr>
        <p:spPr>
          <a:xfrm>
            <a:off x="348711" y="566716"/>
            <a:ext cx="10515600" cy="724639"/>
          </a:xfrm>
        </p:spPr>
        <p:txBody>
          <a:bodyPr/>
          <a:lstStyle/>
          <a:p>
            <a:pPr rtl="0" eaLnBrk="1" latinLnBrk="0" hangingPunct="1"/>
            <a:r>
              <a:rPr lang="en-GB" sz="6000" dirty="0"/>
              <a:t>Scenarios</a:t>
            </a:r>
            <a:endParaRPr lang="en-US" sz="6000" dirty="0"/>
          </a:p>
        </p:txBody>
      </p:sp>
      <p:sp>
        <p:nvSpPr>
          <p:cNvPr id="3" name="Text Placeholder 2">
            <a:extLst>
              <a:ext uri="{FF2B5EF4-FFF2-40B4-BE49-F238E27FC236}">
                <a16:creationId xmlns:a16="http://schemas.microsoft.com/office/drawing/2014/main" id="{93E00562-476A-D743-BC43-132F95986512}"/>
              </a:ext>
            </a:extLst>
          </p:cNvPr>
          <p:cNvSpPr>
            <a:spLocks noGrp="1"/>
          </p:cNvSpPr>
          <p:nvPr>
            <p:ph type="body" sz="quarter" idx="27"/>
          </p:nvPr>
        </p:nvSpPr>
        <p:spPr>
          <a:xfrm>
            <a:off x="1377592" y="1458440"/>
            <a:ext cx="4611728" cy="2164870"/>
          </a:xfrm>
        </p:spPr>
        <p:txBody>
          <a:bodyPr/>
          <a:lstStyle/>
          <a:p>
            <a:r>
              <a:rPr lang="en-GB" b="1" dirty="0"/>
              <a:t>Scenario 1</a:t>
            </a:r>
            <a:br>
              <a:rPr lang="en-GB" dirty="0"/>
            </a:br>
            <a:r>
              <a:rPr lang="en-GB" dirty="0"/>
              <a:t>“I’m worried I have fallen behind </a:t>
            </a:r>
            <a:br>
              <a:rPr lang="en-GB" dirty="0"/>
            </a:br>
            <a:r>
              <a:rPr lang="en-GB" dirty="0"/>
              <a:t>from missing so much school </a:t>
            </a:r>
            <a:br>
              <a:rPr lang="en-GB" dirty="0"/>
            </a:br>
            <a:r>
              <a:rPr lang="en-GB" dirty="0"/>
              <a:t>last year. I hope the work isn’t </a:t>
            </a:r>
            <a:br>
              <a:rPr lang="en-GB" dirty="0"/>
            </a:br>
            <a:r>
              <a:rPr lang="en-GB" dirty="0"/>
              <a:t>too hard and that I get to know </a:t>
            </a:r>
            <a:br>
              <a:rPr lang="en-GB" dirty="0"/>
            </a:br>
            <a:r>
              <a:rPr lang="en-GB" dirty="0"/>
              <a:t>my new teachers quickly.”</a:t>
            </a:r>
          </a:p>
        </p:txBody>
      </p:sp>
      <p:sp>
        <p:nvSpPr>
          <p:cNvPr id="4" name="Text Placeholder 3">
            <a:extLst>
              <a:ext uri="{FF2B5EF4-FFF2-40B4-BE49-F238E27FC236}">
                <a16:creationId xmlns:a16="http://schemas.microsoft.com/office/drawing/2014/main" id="{74F3D181-F93E-B746-B2F3-6424874F5C46}"/>
              </a:ext>
            </a:extLst>
          </p:cNvPr>
          <p:cNvSpPr>
            <a:spLocks noGrp="1"/>
          </p:cNvSpPr>
          <p:nvPr>
            <p:ph type="body" sz="quarter" idx="28"/>
          </p:nvPr>
        </p:nvSpPr>
        <p:spPr>
          <a:xfrm>
            <a:off x="6248402" y="1458440"/>
            <a:ext cx="4611728" cy="2164870"/>
          </a:xfrm>
        </p:spPr>
        <p:txBody>
          <a:bodyPr/>
          <a:lstStyle/>
          <a:p>
            <a:r>
              <a:rPr lang="en-GB" b="1" dirty="0"/>
              <a:t>Scenario 2</a:t>
            </a:r>
            <a:br>
              <a:rPr lang="en-GB" dirty="0"/>
            </a:br>
            <a:r>
              <a:rPr lang="en-GB" dirty="0"/>
              <a:t>“I’m going to a different school </a:t>
            </a:r>
            <a:br>
              <a:rPr lang="en-GB" dirty="0"/>
            </a:br>
            <a:r>
              <a:rPr lang="en-GB" dirty="0"/>
              <a:t>than most of my friends but my </a:t>
            </a:r>
            <a:br>
              <a:rPr lang="en-GB" dirty="0"/>
            </a:br>
            <a:r>
              <a:rPr lang="en-GB" dirty="0"/>
              <a:t>sister loves her new friends from secondary school, so maybe </a:t>
            </a:r>
            <a:br>
              <a:rPr lang="en-GB" dirty="0"/>
            </a:br>
            <a:r>
              <a:rPr lang="en-GB" dirty="0"/>
              <a:t>this will be the same for me.”</a:t>
            </a:r>
          </a:p>
        </p:txBody>
      </p:sp>
      <p:sp>
        <p:nvSpPr>
          <p:cNvPr id="5" name="Text Placeholder 4">
            <a:extLst>
              <a:ext uri="{FF2B5EF4-FFF2-40B4-BE49-F238E27FC236}">
                <a16:creationId xmlns:a16="http://schemas.microsoft.com/office/drawing/2014/main" id="{ACACD323-21BA-BD44-AC71-228AEE5A9DA8}"/>
              </a:ext>
            </a:extLst>
          </p:cNvPr>
          <p:cNvSpPr>
            <a:spLocks noGrp="1"/>
          </p:cNvSpPr>
          <p:nvPr>
            <p:ph type="body" sz="quarter" idx="29"/>
          </p:nvPr>
        </p:nvSpPr>
        <p:spPr>
          <a:xfrm>
            <a:off x="1377592" y="3858740"/>
            <a:ext cx="4611728" cy="1753390"/>
          </a:xfrm>
        </p:spPr>
        <p:txBody>
          <a:bodyPr/>
          <a:lstStyle/>
          <a:p>
            <a:r>
              <a:rPr lang="en-GB" b="1" dirty="0"/>
              <a:t>Scenario 3</a:t>
            </a:r>
            <a:br>
              <a:rPr lang="en-GB" dirty="0"/>
            </a:br>
            <a:r>
              <a:rPr lang="en-GB" dirty="0"/>
              <a:t>“I have dyslexia and had </a:t>
            </a:r>
            <a:br>
              <a:rPr lang="en-GB" dirty="0"/>
            </a:br>
            <a:r>
              <a:rPr lang="en-GB" dirty="0"/>
              <a:t>brilliant support from my primary school, I hope it is the same in secondary school.”</a:t>
            </a:r>
          </a:p>
        </p:txBody>
      </p:sp>
      <p:sp>
        <p:nvSpPr>
          <p:cNvPr id="6" name="Text Placeholder 5">
            <a:extLst>
              <a:ext uri="{FF2B5EF4-FFF2-40B4-BE49-F238E27FC236}">
                <a16:creationId xmlns:a16="http://schemas.microsoft.com/office/drawing/2014/main" id="{D3CD7AA6-79BB-234D-B2BD-CDE18B941115}"/>
              </a:ext>
            </a:extLst>
          </p:cNvPr>
          <p:cNvSpPr>
            <a:spLocks noGrp="1"/>
          </p:cNvSpPr>
          <p:nvPr>
            <p:ph type="body" sz="quarter" idx="30"/>
          </p:nvPr>
        </p:nvSpPr>
        <p:spPr>
          <a:xfrm>
            <a:off x="6248400" y="3858740"/>
            <a:ext cx="4611728" cy="1753390"/>
          </a:xfrm>
        </p:spPr>
        <p:txBody>
          <a:bodyPr/>
          <a:lstStyle/>
          <a:p>
            <a:r>
              <a:rPr lang="en-GB" b="1" dirty="0"/>
              <a:t>Scenario 4 </a:t>
            </a:r>
            <a:br>
              <a:rPr lang="en-GB" b="1" dirty="0"/>
            </a:br>
            <a:r>
              <a:rPr lang="en-GB" dirty="0"/>
              <a:t>“I find changes hard to start with, but my cousin got extra help and it went OK for her.”</a:t>
            </a:r>
          </a:p>
        </p:txBody>
      </p:sp>
    </p:spTree>
    <p:extLst>
      <p:ext uri="{BB962C8B-B14F-4D97-AF65-F5344CB8AC3E}">
        <p14:creationId xmlns:p14="http://schemas.microsoft.com/office/powerpoint/2010/main" val="3561214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7D999-4EF3-7742-97E2-9EABF4CE04D2}"/>
              </a:ext>
            </a:extLst>
          </p:cNvPr>
          <p:cNvSpPr>
            <a:spLocks noGrp="1"/>
          </p:cNvSpPr>
          <p:nvPr>
            <p:ph type="title" idx="4294967295"/>
          </p:nvPr>
        </p:nvSpPr>
        <p:spPr>
          <a:xfrm>
            <a:off x="348711" y="426906"/>
            <a:ext cx="4239914" cy="756343"/>
          </a:xfrm>
        </p:spPr>
        <p:txBody>
          <a:bodyPr/>
          <a:lstStyle/>
          <a:p>
            <a:pPr>
              <a:lnSpc>
                <a:spcPts val="6000"/>
              </a:lnSpc>
            </a:pPr>
            <a:r>
              <a:rPr lang="en-US" sz="6000" dirty="0"/>
              <a:t>Possible strategies </a:t>
            </a:r>
          </a:p>
        </p:txBody>
      </p:sp>
      <p:sp>
        <p:nvSpPr>
          <p:cNvPr id="10" name="Text Placeholder 9">
            <a:extLst>
              <a:ext uri="{FF2B5EF4-FFF2-40B4-BE49-F238E27FC236}">
                <a16:creationId xmlns:a16="http://schemas.microsoft.com/office/drawing/2014/main" id="{F22128D8-3BF5-4448-B161-E88E602F506E}"/>
              </a:ext>
            </a:extLst>
          </p:cNvPr>
          <p:cNvSpPr>
            <a:spLocks noGrp="1"/>
          </p:cNvSpPr>
          <p:nvPr>
            <p:ph type="body" sz="quarter" idx="16"/>
          </p:nvPr>
        </p:nvSpPr>
        <p:spPr>
          <a:xfrm>
            <a:off x="354709" y="2133786"/>
            <a:ext cx="5201140" cy="4081548"/>
          </a:xfrm>
        </p:spPr>
        <p:txBody>
          <a:bodyPr/>
          <a:lstStyle/>
          <a:p>
            <a:r>
              <a:rPr lang="en-GB" dirty="0"/>
              <a:t>Find out who you can speak to </a:t>
            </a:r>
            <a:br>
              <a:rPr lang="en-GB" dirty="0"/>
            </a:br>
            <a:r>
              <a:rPr lang="en-GB" dirty="0"/>
              <a:t>in school if you’re finding it difficult</a:t>
            </a:r>
          </a:p>
          <a:p>
            <a:r>
              <a:rPr lang="en-GB" dirty="0"/>
              <a:t>Take your time getting to know people</a:t>
            </a:r>
          </a:p>
          <a:p>
            <a:r>
              <a:rPr lang="en-GB" dirty="0"/>
              <a:t>Ask teachers for help if you are </a:t>
            </a:r>
            <a:br>
              <a:rPr lang="en-GB" dirty="0"/>
            </a:br>
            <a:r>
              <a:rPr lang="en-GB" dirty="0"/>
              <a:t>finding the work difficult</a:t>
            </a:r>
          </a:p>
          <a:p>
            <a:r>
              <a:rPr lang="en-GB" dirty="0"/>
              <a:t>Ask someone you trust to do the journey </a:t>
            </a:r>
            <a:br>
              <a:rPr lang="en-GB" dirty="0"/>
            </a:br>
            <a:r>
              <a:rPr lang="en-GB" dirty="0"/>
              <a:t>to school with you before doing it alone</a:t>
            </a:r>
          </a:p>
          <a:p>
            <a:r>
              <a:rPr lang="en-GB" dirty="0"/>
              <a:t>Talk to a trusted adult about your worries</a:t>
            </a:r>
          </a:p>
          <a:p>
            <a:r>
              <a:rPr lang="en-GB" dirty="0"/>
              <a:t>Make a homework timetable</a:t>
            </a:r>
          </a:p>
          <a:p>
            <a:r>
              <a:rPr lang="en-GB" dirty="0"/>
              <a:t>Remember what you are good at</a:t>
            </a:r>
          </a:p>
          <a:p>
            <a:r>
              <a:rPr lang="en-GB" dirty="0"/>
              <a:t>Think positively (I can do this!)</a:t>
            </a:r>
          </a:p>
        </p:txBody>
      </p:sp>
      <p:sp>
        <p:nvSpPr>
          <p:cNvPr id="11" name="Text Placeholder 10">
            <a:extLst>
              <a:ext uri="{FF2B5EF4-FFF2-40B4-BE49-F238E27FC236}">
                <a16:creationId xmlns:a16="http://schemas.microsoft.com/office/drawing/2014/main" id="{9AF811CE-2B6F-AD46-ABB6-C9ADD3791363}"/>
              </a:ext>
            </a:extLst>
          </p:cNvPr>
          <p:cNvSpPr>
            <a:spLocks noGrp="1"/>
          </p:cNvSpPr>
          <p:nvPr>
            <p:ph type="body" sz="quarter" idx="27"/>
          </p:nvPr>
        </p:nvSpPr>
        <p:spPr>
          <a:xfrm>
            <a:off x="8194382" y="2004209"/>
            <a:ext cx="3652146" cy="1845775"/>
          </a:xfrm>
        </p:spPr>
        <p:txBody>
          <a:bodyPr/>
          <a:lstStyle/>
          <a:p>
            <a:r>
              <a:rPr lang="en-GB" b="1" dirty="0"/>
              <a:t>Further Challenge: </a:t>
            </a:r>
            <a:br>
              <a:rPr lang="en-GB" dirty="0"/>
            </a:br>
            <a:r>
              <a:rPr lang="en-GB" dirty="0"/>
              <a:t>Can you think up other </a:t>
            </a:r>
            <a:br>
              <a:rPr lang="en-GB" dirty="0"/>
            </a:br>
            <a:r>
              <a:rPr lang="en-GB" dirty="0"/>
              <a:t>strategies that could help </a:t>
            </a:r>
            <a:br>
              <a:rPr lang="en-GB" dirty="0"/>
            </a:br>
            <a:r>
              <a:rPr lang="en-GB" dirty="0"/>
              <a:t>in each of the scenarios? </a:t>
            </a:r>
            <a:br>
              <a:rPr lang="en-GB" dirty="0"/>
            </a:br>
            <a:r>
              <a:rPr lang="en-GB" dirty="0"/>
              <a:t>Explain why.</a:t>
            </a:r>
          </a:p>
        </p:txBody>
      </p:sp>
      <p:pic>
        <p:nvPicPr>
          <p:cNvPr id="13" name="Picture Placeholder 12" descr="Photo of a young male student sitting at a table using a computer&#10;">
            <a:extLst>
              <a:ext uri="{FF2B5EF4-FFF2-40B4-BE49-F238E27FC236}">
                <a16:creationId xmlns:a16="http://schemas.microsoft.com/office/drawing/2014/main" id="{96578922-7641-B847-889E-BD164B923D3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r="-1810"/>
          <a:stretch/>
        </p:blipFill>
        <p:spPr>
          <a:xfrm flipH="1">
            <a:off x="2736379" y="2147455"/>
            <a:ext cx="9455621" cy="4741866"/>
          </a:xfrm>
        </p:spPr>
      </p:pic>
      <p:sp>
        <p:nvSpPr>
          <p:cNvPr id="14" name="Slide Number Placeholder 5">
            <a:extLst>
              <a:ext uri="{FF2B5EF4-FFF2-40B4-BE49-F238E27FC236}">
                <a16:creationId xmlns:a16="http://schemas.microsoft.com/office/drawing/2014/main" id="{906A61E9-C748-AC4E-A25A-9518EE0A49F8}"/>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11</a:t>
            </a:fld>
            <a:endParaRPr lang="en-US" sz="1600" dirty="0">
              <a:solidFill>
                <a:schemeClr val="tx1"/>
              </a:solidFill>
            </a:endParaRPr>
          </a:p>
        </p:txBody>
      </p:sp>
    </p:spTree>
    <p:extLst>
      <p:ext uri="{BB962C8B-B14F-4D97-AF65-F5344CB8AC3E}">
        <p14:creationId xmlns:p14="http://schemas.microsoft.com/office/powerpoint/2010/main" val="3819722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6A4ACCB-FFDE-2640-B24F-14FF2A3D88FF}"/>
              </a:ext>
            </a:extLst>
          </p:cNvPr>
          <p:cNvSpPr>
            <a:spLocks noGrp="1"/>
          </p:cNvSpPr>
          <p:nvPr>
            <p:ph type="title" idx="4294967295"/>
          </p:nvPr>
        </p:nvSpPr>
        <p:spPr>
          <a:xfrm>
            <a:off x="607066" y="1616999"/>
            <a:ext cx="2947416" cy="836866"/>
          </a:xfrm>
        </p:spPr>
        <p:txBody>
          <a:bodyPr/>
          <a:lstStyle/>
          <a:p>
            <a:pPr algn="r">
              <a:lnSpc>
                <a:spcPts val="6000"/>
              </a:lnSpc>
            </a:pPr>
            <a:r>
              <a:rPr lang="en-US" sz="6000" dirty="0"/>
              <a:t>Handy advice!</a:t>
            </a:r>
          </a:p>
        </p:txBody>
      </p:sp>
      <p:pic>
        <p:nvPicPr>
          <p:cNvPr id="7" name="Picture Placeholder 6" descr="Photo of a female student smiling">
            <a:extLst>
              <a:ext uri="{FF2B5EF4-FFF2-40B4-BE49-F238E27FC236}">
                <a16:creationId xmlns:a16="http://schemas.microsoft.com/office/drawing/2014/main" id="{38C04BDB-5518-554D-AB18-849A4C4A8DBB}"/>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065" r="-4492"/>
          <a:stretch/>
        </p:blipFill>
        <p:spPr>
          <a:xfrm>
            <a:off x="1356495" y="1056640"/>
            <a:ext cx="7502860" cy="5801360"/>
          </a:xfrm>
        </p:spPr>
      </p:pic>
      <p:sp>
        <p:nvSpPr>
          <p:cNvPr id="5" name="Text Placeholder 4">
            <a:extLst>
              <a:ext uri="{FF2B5EF4-FFF2-40B4-BE49-F238E27FC236}">
                <a16:creationId xmlns:a16="http://schemas.microsoft.com/office/drawing/2014/main" id="{AF92CD04-ADD3-9A41-96D4-A91241947392}"/>
              </a:ext>
            </a:extLst>
          </p:cNvPr>
          <p:cNvSpPr>
            <a:spLocks noGrp="1"/>
          </p:cNvSpPr>
          <p:nvPr>
            <p:ph type="body" sz="quarter" idx="14"/>
          </p:nvPr>
        </p:nvSpPr>
        <p:spPr/>
        <p:txBody>
          <a:bodyPr/>
          <a:lstStyle/>
          <a:p>
            <a:r>
              <a:rPr lang="en-GB" b="1" dirty="0"/>
              <a:t>What can pupils do to  manage the changes </a:t>
            </a:r>
            <a:br>
              <a:rPr lang="en-GB" b="1" dirty="0"/>
            </a:br>
            <a:r>
              <a:rPr lang="en-GB" b="1" dirty="0"/>
              <a:t>in secondary school?</a:t>
            </a:r>
            <a:endParaRPr lang="en-GB" dirty="0"/>
          </a:p>
        </p:txBody>
      </p:sp>
    </p:spTree>
    <p:extLst>
      <p:ext uri="{BB962C8B-B14F-4D97-AF65-F5344CB8AC3E}">
        <p14:creationId xmlns:p14="http://schemas.microsoft.com/office/powerpoint/2010/main" val="229692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6D523452-AFFC-D44E-8CFC-8B98B48FFBFB}"/>
              </a:ext>
            </a:extLst>
          </p:cNvPr>
          <p:cNvSpPr>
            <a:spLocks noGrp="1"/>
          </p:cNvSpPr>
          <p:nvPr>
            <p:ph type="title" idx="4294967295"/>
          </p:nvPr>
        </p:nvSpPr>
        <p:spPr>
          <a:xfrm>
            <a:off x="1099415" y="1130848"/>
            <a:ext cx="5058624" cy="724639"/>
          </a:xfrm>
        </p:spPr>
        <p:txBody>
          <a:bodyPr/>
          <a:lstStyle/>
          <a:p>
            <a:pPr>
              <a:lnSpc>
                <a:spcPts val="6000"/>
              </a:lnSpc>
            </a:pPr>
            <a:r>
              <a:rPr lang="en-US" sz="6000" dirty="0"/>
              <a:t>How confident are you now in…</a:t>
            </a:r>
            <a:br>
              <a:rPr lang="en-GB" sz="6000" dirty="0"/>
            </a:br>
            <a:endParaRPr lang="en-GB" sz="6000" dirty="0"/>
          </a:p>
          <a:p>
            <a:endParaRPr lang="en-US" dirty="0"/>
          </a:p>
        </p:txBody>
      </p:sp>
      <p:sp>
        <p:nvSpPr>
          <p:cNvPr id="23" name="Text Placeholder 3">
            <a:extLst>
              <a:ext uri="{FF2B5EF4-FFF2-40B4-BE49-F238E27FC236}">
                <a16:creationId xmlns:a16="http://schemas.microsoft.com/office/drawing/2014/main" id="{167ACED8-7F17-6949-BC5B-F44AE983BA77}"/>
              </a:ext>
            </a:extLst>
          </p:cNvPr>
          <p:cNvSpPr txBox="1">
            <a:spLocks/>
          </p:cNvSpPr>
          <p:nvPr/>
        </p:nvSpPr>
        <p:spPr>
          <a:xfrm>
            <a:off x="1851243" y="2908700"/>
            <a:ext cx="4421875" cy="2414363"/>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identifying the differences between primary and </a:t>
            </a:r>
            <a:br>
              <a:rPr lang="en-GB"/>
            </a:br>
            <a:r>
              <a:rPr lang="en-GB"/>
              <a:t>secondary school?</a:t>
            </a:r>
          </a:p>
          <a:p>
            <a:r>
              <a:rPr lang="en-GB"/>
              <a:t>describing how it might feel </a:t>
            </a:r>
            <a:br>
              <a:rPr lang="en-GB"/>
            </a:br>
            <a:r>
              <a:rPr lang="en-GB"/>
              <a:t>to move to secondary school?</a:t>
            </a:r>
          </a:p>
          <a:p>
            <a:r>
              <a:rPr lang="en-GB"/>
              <a:t>explaining some ways </a:t>
            </a:r>
            <a:br>
              <a:rPr lang="en-GB"/>
            </a:br>
            <a:r>
              <a:rPr lang="en-GB"/>
              <a:t>to manage change?</a:t>
            </a:r>
          </a:p>
        </p:txBody>
      </p:sp>
      <p:sp>
        <p:nvSpPr>
          <p:cNvPr id="17" name="Text Placeholder 16">
            <a:extLst>
              <a:ext uri="{FF2B5EF4-FFF2-40B4-BE49-F238E27FC236}">
                <a16:creationId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a16="http://schemas.microsoft.com/office/drawing/2014/main" id="{2E40EA9D-1F57-334D-8B6A-A26201FB42ED}"/>
              </a:ext>
            </a:extLst>
          </p:cNvPr>
          <p:cNvSpPr>
            <a:spLocks noGrp="1"/>
          </p:cNvSpPr>
          <p:nvPr>
            <p:ph type="body" sz="quarter" idx="15"/>
          </p:nvPr>
        </p:nvSpPr>
        <p:spPr/>
        <p:txBody>
          <a:bodyPr/>
          <a:lstStyle/>
          <a:p>
            <a:r>
              <a:rPr lang="en-US" dirty="0"/>
              <a:t>0</a:t>
            </a:r>
          </a:p>
        </p:txBody>
      </p:sp>
      <p:sp>
        <p:nvSpPr>
          <p:cNvPr id="6" name="Text Placeholder 5">
            <a:extLst>
              <a:ext uri="{FF2B5EF4-FFF2-40B4-BE49-F238E27FC236}">
                <a16:creationId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
        <p:nvSpPr>
          <p:cNvPr id="19" name="Slide Number Placeholder 5">
            <a:extLst>
              <a:ext uri="{FF2B5EF4-FFF2-40B4-BE49-F238E27FC236}">
                <a16:creationId xmlns:a16="http://schemas.microsoft.com/office/drawing/2014/main" id="{F1395099-1144-B04F-9765-399CDDA7CB0D}"/>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13</a:t>
            </a:fld>
            <a:endParaRPr lang="en-US" sz="1600" dirty="0">
              <a:solidFill>
                <a:schemeClr val="tx1"/>
              </a:solidFill>
            </a:endParaRPr>
          </a:p>
        </p:txBody>
      </p:sp>
    </p:spTree>
    <p:extLst>
      <p:ext uri="{BB962C8B-B14F-4D97-AF65-F5344CB8AC3E}">
        <p14:creationId xmlns:p14="http://schemas.microsoft.com/office/powerpoint/2010/main" val="452426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5698AC-9DC0-F645-BE1C-5ED611AA31A5}"/>
              </a:ext>
            </a:extLst>
          </p:cNvPr>
          <p:cNvSpPr>
            <a:spLocks noGrp="1"/>
          </p:cNvSpPr>
          <p:nvPr>
            <p:ph type="title" idx="4294967295"/>
          </p:nvPr>
        </p:nvSpPr>
        <p:spPr>
          <a:xfrm>
            <a:off x="1050247" y="1459562"/>
            <a:ext cx="10515600" cy="724639"/>
          </a:xfrm>
        </p:spPr>
        <p:txBody>
          <a:bodyPr/>
          <a:lstStyle/>
          <a:p>
            <a:pPr>
              <a:lnSpc>
                <a:spcPts val="6000"/>
              </a:lnSpc>
            </a:pPr>
            <a:r>
              <a:rPr lang="en-GB" sz="6000" dirty="0"/>
              <a:t>Reflection</a:t>
            </a:r>
            <a:br>
              <a:rPr lang="en-GB" sz="6000" dirty="0"/>
            </a:br>
            <a:endParaRPr lang="en-US" dirty="0"/>
          </a:p>
        </p:txBody>
      </p:sp>
      <p:pic>
        <p:nvPicPr>
          <p:cNvPr id="7" name="Picture Placeholder 6" descr="Photo of a young boy in a wheelchair using an ipad ">
            <a:extLst>
              <a:ext uri="{FF2B5EF4-FFF2-40B4-BE49-F238E27FC236}">
                <a16:creationId xmlns:a16="http://schemas.microsoft.com/office/drawing/2014/main" id="{CE1E1A8A-9C47-9C4C-BC34-F2EDE0284069}"/>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4310" t="-4575" r="-1723"/>
          <a:stretch/>
        </p:blipFill>
        <p:spPr>
          <a:xfrm>
            <a:off x="1510145" y="1357745"/>
            <a:ext cx="6816437" cy="5493756"/>
          </a:xfrm>
        </p:spPr>
      </p:pic>
      <p:sp>
        <p:nvSpPr>
          <p:cNvPr id="4" name="Text Placeholder 3">
            <a:extLst>
              <a:ext uri="{FF2B5EF4-FFF2-40B4-BE49-F238E27FC236}">
                <a16:creationId xmlns:a16="http://schemas.microsoft.com/office/drawing/2014/main" id="{EF1C66AE-8A8A-374C-B5D5-0F9CDF949AEC}"/>
              </a:ext>
            </a:extLst>
          </p:cNvPr>
          <p:cNvSpPr>
            <a:spLocks noGrp="1"/>
          </p:cNvSpPr>
          <p:nvPr>
            <p:ph type="body" sz="quarter" idx="14"/>
          </p:nvPr>
        </p:nvSpPr>
        <p:spPr/>
        <p:txBody>
          <a:bodyPr/>
          <a:lstStyle/>
          <a:p>
            <a:r>
              <a:rPr lang="en-GB" b="1" dirty="0"/>
              <a:t>What could a pupil </a:t>
            </a:r>
            <a:br>
              <a:rPr lang="en-GB" b="1" dirty="0"/>
            </a:br>
            <a:r>
              <a:rPr lang="en-GB" b="1" dirty="0"/>
              <a:t>pack on their first day </a:t>
            </a:r>
            <a:br>
              <a:rPr lang="en-GB" b="1" dirty="0"/>
            </a:br>
            <a:r>
              <a:rPr lang="en-GB" b="1" dirty="0"/>
              <a:t>of secondary school to help them manage the change ahead? </a:t>
            </a:r>
            <a:endParaRPr lang="en-GB" dirty="0"/>
          </a:p>
        </p:txBody>
      </p:sp>
    </p:spTree>
    <p:extLst>
      <p:ext uri="{BB962C8B-B14F-4D97-AF65-F5344CB8AC3E}">
        <p14:creationId xmlns:p14="http://schemas.microsoft.com/office/powerpoint/2010/main" val="3498092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13FE114-44BE-BC4B-BAA2-2A134CBA3E28}"/>
              </a:ext>
            </a:extLst>
          </p:cNvPr>
          <p:cNvSpPr>
            <a:spLocks noGrp="1"/>
          </p:cNvSpPr>
          <p:nvPr>
            <p:ph type="title" idx="4294967295"/>
          </p:nvPr>
        </p:nvSpPr>
        <p:spPr>
          <a:xfrm>
            <a:off x="348710" y="318963"/>
            <a:ext cx="5234673" cy="2771709"/>
          </a:xfrm>
        </p:spPr>
        <p:txBody>
          <a:bodyPr/>
          <a:lstStyle/>
          <a:p>
            <a:pPr algn="r">
              <a:lnSpc>
                <a:spcPts val="6000"/>
              </a:lnSpc>
            </a:pPr>
            <a:r>
              <a:rPr lang="en-GB" sz="6000" dirty="0"/>
              <a:t>It’s normal to have different feelings when change occurs.</a:t>
            </a:r>
          </a:p>
        </p:txBody>
      </p:sp>
      <p:sp>
        <p:nvSpPr>
          <p:cNvPr id="26" name="Text Placeholder 6">
            <a:extLst>
              <a:ext uri="{FF2B5EF4-FFF2-40B4-BE49-F238E27FC236}">
                <a16:creationId xmlns:a16="http://schemas.microsoft.com/office/drawing/2014/main" id="{84B68B2A-C2E6-7A4F-B783-01FBDF765B51}"/>
              </a:ext>
            </a:extLst>
          </p:cNvPr>
          <p:cNvSpPr txBox="1">
            <a:spLocks/>
          </p:cNvSpPr>
          <p:nvPr/>
        </p:nvSpPr>
        <p:spPr>
          <a:xfrm>
            <a:off x="348710" y="3410837"/>
            <a:ext cx="5455742" cy="1084712"/>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If you are worried about changes </a:t>
            </a:r>
            <a:br>
              <a:rPr lang="en-GB" b="1" dirty="0"/>
            </a:br>
            <a:r>
              <a:rPr lang="en-GB" b="1" dirty="0"/>
              <a:t>affecting you or a friend, you can always speak to a trusted adult, perhaps at home or at school, and get some more help.</a:t>
            </a:r>
          </a:p>
          <a:p>
            <a:pPr>
              <a:lnSpc>
                <a:spcPts val="2400"/>
              </a:lnSpc>
            </a:pPr>
            <a:r>
              <a:rPr lang="en-GB" b="1" dirty="0" err="1"/>
              <a:t>Childline</a:t>
            </a:r>
            <a:r>
              <a:rPr lang="en-GB" b="1" dirty="0"/>
              <a:t>: </a:t>
            </a:r>
            <a:r>
              <a:rPr lang="en-GB" b="1" u="sng" dirty="0"/>
              <a:t>childline.org.uk/info-advice</a:t>
            </a:r>
            <a:br>
              <a:rPr lang="en-GB" b="1" dirty="0"/>
            </a:br>
            <a:r>
              <a:rPr lang="en-GB" b="1" dirty="0"/>
              <a:t>Or call 0800 1111</a:t>
            </a:r>
          </a:p>
          <a:p>
            <a:pPr>
              <a:lnSpc>
                <a:spcPts val="2400"/>
              </a:lnSpc>
            </a:pPr>
            <a:r>
              <a:rPr lang="en-GB" b="1" dirty="0"/>
              <a:t>Shout:</a:t>
            </a:r>
            <a:br>
              <a:rPr lang="en-GB" b="1" dirty="0"/>
            </a:br>
            <a:r>
              <a:rPr lang="en-GB" b="1" dirty="0"/>
              <a:t>Text 85258</a:t>
            </a:r>
          </a:p>
          <a:p>
            <a:endParaRPr lang="en-GB" b="1" dirty="0"/>
          </a:p>
          <a:p>
            <a:endParaRPr lang="en-GB" b="1" dirty="0"/>
          </a:p>
        </p:txBody>
      </p:sp>
      <p:pic>
        <p:nvPicPr>
          <p:cNvPr id="14" name="Picture Placeholder 13" descr="Photo of two girls laughing, on their phones ">
            <a:extLst>
              <a:ext uri="{FF2B5EF4-FFF2-40B4-BE49-F238E27FC236}">
                <a16:creationId xmlns:a16="http://schemas.microsoft.com/office/drawing/2014/main" id="{8A4EC12D-CD7B-0549-B5F8-F95344633E4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13"/>
          <a:stretch/>
        </p:blipFill>
        <p:spPr>
          <a:xfrm>
            <a:off x="4065814" y="38476"/>
            <a:ext cx="8132571" cy="6794125"/>
          </a:xfrm>
        </p:spPr>
      </p:pic>
      <p:sp>
        <p:nvSpPr>
          <p:cNvPr id="15" name="Slide Number Placeholder 5">
            <a:extLst>
              <a:ext uri="{FF2B5EF4-FFF2-40B4-BE49-F238E27FC236}">
                <a16:creationId xmlns:a16="http://schemas.microsoft.com/office/drawing/2014/main" id="{DDDBFAF8-4D67-2740-9DF1-CBE2507558FF}"/>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15</a:t>
            </a:fld>
            <a:endParaRPr lang="en-US" sz="1600" dirty="0">
              <a:solidFill>
                <a:schemeClr val="tx1"/>
              </a:solidFill>
            </a:endParaRPr>
          </a:p>
        </p:txBody>
      </p:sp>
    </p:spTree>
    <p:extLst>
      <p:ext uri="{BB962C8B-B14F-4D97-AF65-F5344CB8AC3E}">
        <p14:creationId xmlns:p14="http://schemas.microsoft.com/office/powerpoint/2010/main" val="2660289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E4A061-8F49-D543-A2F7-60908C5D2D77}"/>
              </a:ext>
            </a:extLst>
          </p:cNvPr>
          <p:cNvSpPr>
            <a:spLocks noGrp="1"/>
          </p:cNvSpPr>
          <p:nvPr>
            <p:ph type="title" idx="4294967295"/>
          </p:nvPr>
        </p:nvSpPr>
        <p:spPr>
          <a:xfrm>
            <a:off x="348711" y="356137"/>
            <a:ext cx="10515600" cy="724639"/>
          </a:xfrm>
        </p:spPr>
        <p:txBody>
          <a:bodyPr/>
          <a:lstStyle/>
          <a:p>
            <a:pPr>
              <a:lnSpc>
                <a:spcPts val="6000"/>
              </a:lnSpc>
            </a:pPr>
            <a:r>
              <a:rPr lang="en-GB" sz="6000" dirty="0"/>
              <a:t>Extended learning projects</a:t>
            </a:r>
            <a:br>
              <a:rPr lang="en-GB" sz="6000" dirty="0"/>
            </a:br>
            <a:endParaRPr lang="en-US" sz="5000" dirty="0"/>
          </a:p>
        </p:txBody>
      </p:sp>
      <p:sp>
        <p:nvSpPr>
          <p:cNvPr id="3" name="Text Placeholder 2">
            <a:extLst>
              <a:ext uri="{FF2B5EF4-FFF2-40B4-BE49-F238E27FC236}">
                <a16:creationId xmlns:a16="http://schemas.microsoft.com/office/drawing/2014/main" id="{4EE5B370-B849-C94F-BE20-DA45B4A75913}"/>
              </a:ext>
            </a:extLst>
          </p:cNvPr>
          <p:cNvSpPr>
            <a:spLocks noGrp="1"/>
          </p:cNvSpPr>
          <p:nvPr>
            <p:ph type="body" sz="quarter" idx="12"/>
          </p:nvPr>
        </p:nvSpPr>
        <p:spPr>
          <a:xfrm>
            <a:off x="348711" y="1218747"/>
            <a:ext cx="11150562" cy="4920796"/>
          </a:xfrm>
        </p:spPr>
        <p:txBody>
          <a:bodyPr/>
          <a:lstStyle/>
          <a:p>
            <a:r>
              <a:rPr lang="en-GB" sz="2000" b="1" dirty="0"/>
              <a:t>Dear diary... </a:t>
            </a:r>
            <a:endParaRPr lang="en-GB" sz="2000" dirty="0"/>
          </a:p>
          <a:p>
            <a:r>
              <a:rPr lang="en-GB" sz="1600" dirty="0"/>
              <a:t>Ask pupils to write 3 diary entries from a pupil on the night before their first day at school, half way through the year and the end of the year. </a:t>
            </a:r>
          </a:p>
          <a:p>
            <a:endParaRPr lang="en-GB" sz="1600" b="1" dirty="0"/>
          </a:p>
          <a:p>
            <a:r>
              <a:rPr lang="en-GB" sz="2000" b="1" dirty="0"/>
              <a:t>Create a class ‘change collage’</a:t>
            </a:r>
          </a:p>
          <a:p>
            <a:r>
              <a:rPr lang="en-GB" sz="1600" dirty="0"/>
              <a:t>Everyone in the class is given a torn piece of paper (roughly A5 size) and they have to decorate it with an image that represents a strength they bring to the </a:t>
            </a:r>
            <a:br>
              <a:rPr lang="en-GB" sz="1600" dirty="0"/>
            </a:br>
            <a:r>
              <a:rPr lang="en-GB" sz="1600" dirty="0"/>
              <a:t>class that they can take forward with them to secondary school. The pieces can then be stuck down to make a large class collage. </a:t>
            </a:r>
          </a:p>
          <a:p>
            <a:endParaRPr lang="en-GB" sz="1600" dirty="0"/>
          </a:p>
          <a:p>
            <a:endParaRPr lang="en-GB" sz="1600" dirty="0"/>
          </a:p>
          <a:p>
            <a:endParaRPr lang="en-GB" sz="1600" dirty="0"/>
          </a:p>
          <a:p>
            <a:r>
              <a:rPr lang="en-GB" sz="2000" b="1" dirty="0"/>
              <a:t>Letter for the end of the year </a:t>
            </a:r>
          </a:p>
          <a:p>
            <a:r>
              <a:rPr lang="en-GB" sz="1600" dirty="0"/>
              <a:t>Pupils write themselves a letter outlining three realistic goals they would like to achieve in their first year of secondary school. Pupils can seal the letters and open them later in the year to see if they have achieved their aims. </a:t>
            </a:r>
          </a:p>
          <a:p>
            <a:endParaRPr lang="en-GB" sz="1600" b="1" dirty="0"/>
          </a:p>
          <a:p>
            <a:r>
              <a:rPr lang="en-GB" sz="2000" b="1" dirty="0"/>
              <a:t>Create a board game for </a:t>
            </a:r>
            <a:br>
              <a:rPr lang="en-GB" sz="2000" b="1" dirty="0"/>
            </a:br>
            <a:r>
              <a:rPr lang="en-GB" sz="2000" b="1" dirty="0"/>
              <a:t>secondary school </a:t>
            </a:r>
          </a:p>
          <a:p>
            <a:r>
              <a:rPr lang="en-GB" sz="1600" dirty="0"/>
              <a:t>How would the board look? How do you succeed in the game? What are the challenges in the game? Which year group would it be suitable for? </a:t>
            </a:r>
          </a:p>
          <a:p>
            <a:endParaRPr lang="en-US" sz="1600" dirty="0"/>
          </a:p>
        </p:txBody>
      </p:sp>
    </p:spTree>
    <p:extLst>
      <p:ext uri="{BB962C8B-B14F-4D97-AF65-F5344CB8AC3E}">
        <p14:creationId xmlns:p14="http://schemas.microsoft.com/office/powerpoint/2010/main" val="3955400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1D898A-48FF-8B42-8ADE-C554D56A33BE}"/>
              </a:ext>
            </a:extLst>
          </p:cNvPr>
          <p:cNvSpPr>
            <a:spLocks noGrp="1"/>
          </p:cNvSpPr>
          <p:nvPr>
            <p:ph type="title" idx="4294967295"/>
          </p:nvPr>
        </p:nvSpPr>
        <p:spPr>
          <a:xfrm>
            <a:off x="348710" y="373348"/>
            <a:ext cx="10515600" cy="724639"/>
          </a:xfrm>
        </p:spPr>
        <p:txBody>
          <a:bodyPr/>
          <a:lstStyle/>
          <a:p>
            <a:pPr marR="0" lvl="0" indent="0" fontAlgn="auto">
              <a:lnSpc>
                <a:spcPts val="6000"/>
              </a:lnSpc>
              <a:spcAft>
                <a:spcPts val="0"/>
              </a:spcAft>
              <a:buClrTx/>
              <a:buSzTx/>
              <a:tabLst/>
              <a:defRPr/>
            </a:pPr>
            <a:r>
              <a:rPr lang="en-GB" sz="6000" dirty="0"/>
              <a:t>Extended learning projects</a:t>
            </a:r>
          </a:p>
        </p:txBody>
      </p:sp>
      <p:sp>
        <p:nvSpPr>
          <p:cNvPr id="3" name="Text Placeholder 2">
            <a:extLst>
              <a:ext uri="{FF2B5EF4-FFF2-40B4-BE49-F238E27FC236}">
                <a16:creationId xmlns:a16="http://schemas.microsoft.com/office/drawing/2014/main" id="{4EE5B370-B849-C94F-BE20-DA45B4A75913}"/>
              </a:ext>
            </a:extLst>
          </p:cNvPr>
          <p:cNvSpPr>
            <a:spLocks noGrp="1"/>
          </p:cNvSpPr>
          <p:nvPr>
            <p:ph type="body" sz="quarter" idx="12"/>
          </p:nvPr>
        </p:nvSpPr>
        <p:spPr/>
        <p:txBody>
          <a:bodyPr/>
          <a:lstStyle/>
          <a:p>
            <a:r>
              <a:rPr lang="en-GB" sz="2000" b="1" dirty="0"/>
              <a:t>Create an assembly presentation</a:t>
            </a:r>
            <a:endParaRPr lang="en-GB" sz="2000" dirty="0"/>
          </a:p>
          <a:p>
            <a:r>
              <a:rPr lang="en-GB" sz="1600" dirty="0"/>
              <a:t>Aim it at Year 6 pupils about their transition into secondary school. Pupils should include:</a:t>
            </a:r>
          </a:p>
          <a:p>
            <a:pPr marL="285750" indent="-285750">
              <a:buFont typeface="Arial" panose="020B0604020202020204" pitchFamily="34" charset="0"/>
              <a:buChar char="•"/>
            </a:pPr>
            <a:r>
              <a:rPr lang="en-GB" sz="1600" dirty="0"/>
              <a:t>one thing you know will change </a:t>
            </a:r>
            <a:br>
              <a:rPr lang="en-GB" sz="1600" dirty="0"/>
            </a:br>
            <a:r>
              <a:rPr lang="en-GB" sz="1600" dirty="0"/>
              <a:t>in secondary school </a:t>
            </a:r>
          </a:p>
          <a:p>
            <a:pPr marL="285750" indent="-285750">
              <a:buFont typeface="Arial" panose="020B0604020202020204" pitchFamily="34" charset="0"/>
              <a:buChar char="•"/>
            </a:pPr>
            <a:r>
              <a:rPr lang="en-GB" sz="1600" dirty="0"/>
              <a:t>two challenges that may occur </a:t>
            </a:r>
            <a:br>
              <a:rPr lang="en-GB" sz="1600" dirty="0"/>
            </a:br>
            <a:r>
              <a:rPr lang="en-GB" sz="1600" dirty="0"/>
              <a:t>as a result of this change</a:t>
            </a:r>
          </a:p>
          <a:p>
            <a:pPr marL="285750" indent="-285750">
              <a:buFont typeface="Arial" panose="020B0604020202020204" pitchFamily="34" charset="0"/>
              <a:buChar char="•"/>
            </a:pPr>
            <a:r>
              <a:rPr lang="en-GB" sz="1600" dirty="0"/>
              <a:t>three ways to manage this </a:t>
            </a:r>
            <a:br>
              <a:rPr lang="en-GB" sz="1600" dirty="0"/>
            </a:br>
            <a:r>
              <a:rPr lang="en-GB" sz="1600" dirty="0"/>
              <a:t>change and seek support.</a:t>
            </a:r>
          </a:p>
          <a:p>
            <a:endParaRPr lang="en-GB" sz="1600" dirty="0"/>
          </a:p>
          <a:p>
            <a:endParaRPr lang="en-GB" sz="1600" dirty="0"/>
          </a:p>
          <a:p>
            <a:endParaRPr lang="en-GB" sz="1600" dirty="0"/>
          </a:p>
          <a:p>
            <a:endParaRPr lang="en-GB" sz="1600" dirty="0"/>
          </a:p>
          <a:p>
            <a:r>
              <a:rPr lang="en-GB" sz="1600" dirty="0"/>
              <a:t>If time allows, pupils can present their assembly ideas to each other and feedback ‘P’s and I’s’ – positive things they have learned or ideas they thought were interesting. (NOTE: you can provide a list for pupils to choose from for their change, or allocate the changes to specific groups, such as: Friendship, Workload, Rules, Orientation, Teachers, Routines.) </a:t>
            </a:r>
          </a:p>
          <a:p>
            <a:r>
              <a:rPr lang="en-GB" sz="2000" b="1" dirty="0"/>
              <a:t>Write a letter to a Year 7 class in a local secondary school</a:t>
            </a:r>
          </a:p>
          <a:p>
            <a:r>
              <a:rPr lang="en-GB" sz="1600" dirty="0"/>
              <a:t>Invite them to write to you about their experiences of moving to secondary school and ask them any questions you might have. You could also ask if they could come and do a presentation on transition in your school.</a:t>
            </a:r>
          </a:p>
          <a:p>
            <a:endParaRPr lang="en-US" sz="1600" dirty="0"/>
          </a:p>
        </p:txBody>
      </p:sp>
      <p:sp>
        <p:nvSpPr>
          <p:cNvPr id="5" name="Text Placeholder 4">
            <a:extLst>
              <a:ext uri="{FF2B5EF4-FFF2-40B4-BE49-F238E27FC236}">
                <a16:creationId xmlns:a16="http://schemas.microsoft.com/office/drawing/2014/main" id="{D187662D-E9FA-7D47-B89D-C957DC2A397C}"/>
              </a:ext>
            </a:extLst>
          </p:cNvPr>
          <p:cNvSpPr>
            <a:spLocks noGrp="1"/>
          </p:cNvSpPr>
          <p:nvPr>
            <p:ph type="body" sz="quarter" idx="27"/>
          </p:nvPr>
        </p:nvSpPr>
        <p:spPr>
          <a:xfrm>
            <a:off x="348710" y="4196442"/>
            <a:ext cx="5431603" cy="1508124"/>
          </a:xfrm>
        </p:spPr>
        <p:txBody>
          <a:bodyPr/>
          <a:lstStyle/>
          <a:p>
            <a:pPr marL="144463">
              <a:lnSpc>
                <a:spcPct val="100000"/>
              </a:lnSpc>
            </a:pPr>
            <a:r>
              <a:rPr lang="en-US" sz="1600" b="1" dirty="0"/>
              <a:t>Assembly success criteria</a:t>
            </a:r>
          </a:p>
          <a:p>
            <a:pPr marL="144463">
              <a:lnSpc>
                <a:spcPct val="100000"/>
              </a:lnSpc>
            </a:pPr>
            <a:endParaRPr lang="en-US" sz="600" b="1" dirty="0"/>
          </a:p>
          <a:p>
            <a:pPr marL="144463">
              <a:lnSpc>
                <a:spcPct val="100000"/>
              </a:lnSpc>
            </a:pPr>
            <a:r>
              <a:rPr lang="en-US" sz="1600" dirty="0"/>
              <a:t>No longer than five minutes, use pictures, a </a:t>
            </a:r>
            <a:br>
              <a:rPr lang="en-US" sz="1600" dirty="0"/>
            </a:br>
            <a:r>
              <a:rPr lang="en-US" sz="1600" dirty="0"/>
              <a:t>PowerPoint, or create a role play, rap or song, groups </a:t>
            </a:r>
            <a:br>
              <a:rPr lang="en-US" sz="1600" dirty="0"/>
            </a:br>
            <a:r>
              <a:rPr lang="en-US" sz="1600" dirty="0"/>
              <a:t>of five or less, everyone in the group should contribute.</a:t>
            </a:r>
          </a:p>
        </p:txBody>
      </p:sp>
    </p:spTree>
    <p:extLst>
      <p:ext uri="{BB962C8B-B14F-4D97-AF65-F5344CB8AC3E}">
        <p14:creationId xmlns:p14="http://schemas.microsoft.com/office/powerpoint/2010/main" val="239467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idx="4294967295"/>
          </p:nvPr>
        </p:nvSpPr>
        <p:spPr>
          <a:xfrm>
            <a:off x="348711" y="368782"/>
            <a:ext cx="10515600" cy="724639"/>
          </a:xfrm>
        </p:spPr>
        <p:txBody>
          <a:bodyPr/>
          <a:lstStyle/>
          <a:p>
            <a:r>
              <a:rPr lang="en-US" sz="5000" dirty="0"/>
              <a:t>Overview</a:t>
            </a:r>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p:txBody>
          <a:bodyPr/>
          <a:lstStyle/>
          <a:p>
            <a:r>
              <a:rPr lang="en-GB" dirty="0"/>
              <a:t>In this lesson, pupils explore the transition to secondary school, identify some of the challenges that can arise and where </a:t>
            </a:r>
            <a:br>
              <a:rPr lang="en-GB" dirty="0"/>
            </a:br>
            <a:r>
              <a:rPr lang="en-GB" dirty="0"/>
              <a:t>to get support if needed.</a:t>
            </a:r>
          </a:p>
          <a:p>
            <a:r>
              <a:rPr lang="en-GB" sz="1800" b="1" dirty="0"/>
              <a:t>Recommended age group</a:t>
            </a:r>
            <a:endParaRPr lang="en-GB" sz="1800" dirty="0"/>
          </a:p>
          <a:p>
            <a:r>
              <a:rPr lang="en-GB" dirty="0"/>
              <a:t>Education providers for ages 10-12 (Year 6/Year 7)</a:t>
            </a:r>
          </a:p>
          <a:p>
            <a:r>
              <a:rPr lang="en-GB" sz="1800" b="1" dirty="0"/>
              <a:t>Time</a:t>
            </a:r>
          </a:p>
          <a:p>
            <a:r>
              <a:rPr lang="en-GB" dirty="0"/>
              <a:t>45 minutes approximately</a:t>
            </a:r>
          </a:p>
          <a:p>
            <a:r>
              <a:rPr lang="en-GB" sz="1800" b="1" dirty="0"/>
              <a:t>Preparation</a:t>
            </a:r>
          </a:p>
          <a:p>
            <a:r>
              <a:rPr lang="en-GB" dirty="0"/>
              <a:t>Before delivering the lesson:</a:t>
            </a:r>
          </a:p>
          <a:p>
            <a:pPr marL="285750" indent="-285750">
              <a:buFont typeface="Arial" panose="020B0604020202020204" pitchFamily="34" charset="0"/>
              <a:buChar char="•"/>
            </a:pPr>
            <a:r>
              <a:rPr lang="en-GB" dirty="0"/>
              <a:t>familiarise yourself with the film on slides 8 and 11 of this PowerPoint</a:t>
            </a:r>
          </a:p>
          <a:p>
            <a:pPr marL="285750" indent="-285750">
              <a:buFont typeface="Arial" panose="020B0604020202020204" pitchFamily="34" charset="0"/>
              <a:buChar char="•"/>
            </a:pPr>
            <a:r>
              <a:rPr lang="en-GB" dirty="0"/>
              <a:t>read through the classroom tips on the following slide</a:t>
            </a:r>
          </a:p>
          <a:p>
            <a:pPr marL="285750" indent="-285750">
              <a:buFont typeface="Arial" panose="020B0604020202020204" pitchFamily="34" charset="0"/>
              <a:buChar char="•"/>
            </a:pPr>
            <a:r>
              <a:rPr lang="en-GB" dirty="0"/>
              <a:t>consider cross-curricular links and how this could be related </a:t>
            </a:r>
            <a:br>
              <a:rPr lang="en-GB" dirty="0"/>
            </a:br>
            <a:r>
              <a:rPr lang="en-GB" dirty="0"/>
              <a:t>to other subjects</a:t>
            </a:r>
            <a:br>
              <a:rPr lang="en-GB" dirty="0"/>
            </a:br>
            <a:endParaRPr lang="en-GB" dirty="0"/>
          </a:p>
          <a:p>
            <a:pPr marL="285750" indent="-285750">
              <a:buFont typeface="Arial" panose="020B0604020202020204" pitchFamily="34" charset="0"/>
              <a:buChar char="•"/>
            </a:pPr>
            <a:endParaRPr lang="en-GB" dirty="0"/>
          </a:p>
          <a:p>
            <a:r>
              <a:rPr lang="en-GB" dirty="0"/>
              <a:t>This lesson has been designed to be part of the planned programme for PSHE education and should be taught within the context of other PSHE education lessons. It supports the Mental wellbeing strand of the Relationships Education and Health Education statutory guidance. See </a:t>
            </a:r>
            <a:r>
              <a:rPr lang="en-GB" b="1" u="sng" dirty="0">
                <a:hlinkClick r:id="rId3"/>
              </a:rPr>
              <a:t>Curriculum Links</a:t>
            </a:r>
            <a:r>
              <a:rPr lang="en-GB" b="1" dirty="0"/>
              <a:t> </a:t>
            </a:r>
            <a:r>
              <a:rPr lang="en-GB" dirty="0"/>
              <a:t>for further information.</a:t>
            </a:r>
          </a:p>
          <a:p>
            <a:r>
              <a:rPr lang="en-GB" dirty="0"/>
              <a:t>Pupils might be learning about growing up and managing change in a variety of contexts, with moving on to secondary school being one part of this.</a:t>
            </a:r>
          </a:p>
          <a:p>
            <a:r>
              <a:rPr lang="en-GB" sz="1800" b="1" dirty="0"/>
              <a:t>Resources</a:t>
            </a:r>
          </a:p>
          <a:p>
            <a:pPr marL="285750" indent="-285750">
              <a:buFont typeface="Arial" panose="020B0604020202020204" pitchFamily="34" charset="0"/>
              <a:buChar char="•"/>
            </a:pPr>
            <a:r>
              <a:rPr lang="en-GB" dirty="0"/>
              <a:t>Blank A4 paper and pens</a:t>
            </a:r>
          </a:p>
          <a:p>
            <a:r>
              <a:rPr lang="en-GB" sz="1800" b="1" dirty="0"/>
              <a:t>Key vocabulary</a:t>
            </a:r>
          </a:p>
          <a:p>
            <a:r>
              <a:rPr lang="en-GB" dirty="0"/>
              <a:t>New, relationships, transition (change), routine (usual), unknown, </a:t>
            </a:r>
            <a:br>
              <a:rPr lang="en-GB" dirty="0"/>
            </a:br>
            <a:r>
              <a:rPr lang="en-GB" dirty="0"/>
              <a:t>challenge (hard), support (help)</a:t>
            </a:r>
          </a:p>
          <a:p>
            <a:r>
              <a:rPr lang="en-GB" sz="1800" b="1" dirty="0"/>
              <a:t>Follow up</a:t>
            </a:r>
          </a:p>
          <a:p>
            <a:r>
              <a:rPr lang="en-GB" dirty="0"/>
              <a:t>You may wish to extend pupils’ learning with one of the </a:t>
            </a:r>
            <a:br>
              <a:rPr lang="en-GB" dirty="0"/>
            </a:br>
            <a:r>
              <a:rPr lang="en-GB" dirty="0"/>
              <a:t>extended learning projects on slides 19 and 20.</a:t>
            </a:r>
          </a:p>
        </p:txBody>
      </p:sp>
    </p:spTree>
    <p:extLst>
      <p:ext uri="{BB962C8B-B14F-4D97-AF65-F5344CB8AC3E}">
        <p14:creationId xmlns:p14="http://schemas.microsoft.com/office/powerpoint/2010/main" val="2421615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83E993B-9A2D-0742-AC9F-AC474AFD7F81}"/>
              </a:ext>
            </a:extLst>
          </p:cNvPr>
          <p:cNvSpPr>
            <a:spLocks noGrp="1"/>
          </p:cNvSpPr>
          <p:nvPr>
            <p:ph type="title" idx="4294967295"/>
          </p:nvPr>
        </p:nvSpPr>
        <p:spPr>
          <a:xfrm>
            <a:off x="362358" y="1280948"/>
            <a:ext cx="5437941" cy="1872683"/>
          </a:xfrm>
        </p:spPr>
        <p:txBody>
          <a:bodyPr/>
          <a:lstStyle/>
          <a:p>
            <a:pPr>
              <a:lnSpc>
                <a:spcPts val="6000"/>
              </a:lnSpc>
            </a:pPr>
            <a:r>
              <a:rPr lang="en-US" sz="6000" dirty="0"/>
              <a:t>Transition </a:t>
            </a:r>
            <a:br>
              <a:rPr lang="en-US" sz="6000" dirty="0"/>
            </a:br>
            <a:r>
              <a:rPr lang="en-US" sz="6000" dirty="0"/>
              <a:t>to secondary school</a:t>
            </a:r>
          </a:p>
        </p:txBody>
      </p:sp>
      <p:sp>
        <p:nvSpPr>
          <p:cNvPr id="6" name="Text Placeholder 5">
            <a:extLst>
              <a:ext uri="{FF2B5EF4-FFF2-40B4-BE49-F238E27FC236}">
                <a16:creationId xmlns:a16="http://schemas.microsoft.com/office/drawing/2014/main" id="{9F58EA01-D98E-D949-A923-3EE8110D58EB}"/>
              </a:ext>
            </a:extLst>
          </p:cNvPr>
          <p:cNvSpPr>
            <a:spLocks noGrp="1"/>
          </p:cNvSpPr>
          <p:nvPr>
            <p:ph type="body" sz="quarter" idx="14"/>
          </p:nvPr>
        </p:nvSpPr>
        <p:spPr>
          <a:xfrm>
            <a:off x="2230207" y="3704369"/>
            <a:ext cx="3246410" cy="1992909"/>
          </a:xfrm>
        </p:spPr>
        <p:txBody>
          <a:bodyPr/>
          <a:lstStyle/>
          <a:p>
            <a:r>
              <a:rPr lang="en-GB" sz="2400" b="1" dirty="0"/>
              <a:t>Create a list of words you associate with the picture opposite.</a:t>
            </a:r>
            <a:endParaRPr lang="en-GB" sz="2400" dirty="0"/>
          </a:p>
        </p:txBody>
      </p:sp>
      <p:pic>
        <p:nvPicPr>
          <p:cNvPr id="9" name="Picture Placeholder 8" descr="Photo of a secondary school">
            <a:extLst>
              <a:ext uri="{FF2B5EF4-FFF2-40B4-BE49-F238E27FC236}">
                <a16:creationId xmlns:a16="http://schemas.microsoft.com/office/drawing/2014/main" id="{836503E6-9B63-984A-8891-441D4C71542C}"/>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6097301" y="0"/>
            <a:ext cx="6096000" cy="5951840"/>
          </a:xfrm>
        </p:spPr>
      </p:pic>
      <p:pic>
        <p:nvPicPr>
          <p:cNvPr id="10" name="Picture 9">
            <a:extLst>
              <a:ext uri="{FF2B5EF4-FFF2-40B4-BE49-F238E27FC236}">
                <a16:creationId xmlns:a16="http://schemas.microsoft.com/office/drawing/2014/main" id="{FE5198E3-5378-4741-B296-9E1D07F6A6C5}"/>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sp>
        <p:nvSpPr>
          <p:cNvPr id="7" name="Slide Number Placeholder 5">
            <a:extLst>
              <a:ext uri="{FF2B5EF4-FFF2-40B4-BE49-F238E27FC236}">
                <a16:creationId xmlns:a16="http://schemas.microsoft.com/office/drawing/2014/main" id="{011AA3FF-5C61-FA48-9267-D0FBC9AA3783}"/>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3</a:t>
            </a:fld>
            <a:endParaRPr lang="en-US" sz="1600" dirty="0">
              <a:solidFill>
                <a:schemeClr val="tx1"/>
              </a:solidFill>
            </a:endParaRPr>
          </a:p>
        </p:txBody>
      </p:sp>
    </p:spTree>
    <p:extLst>
      <p:ext uri="{BB962C8B-B14F-4D97-AF65-F5344CB8AC3E}">
        <p14:creationId xmlns:p14="http://schemas.microsoft.com/office/powerpoint/2010/main" val="37399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05BCAE7-9559-5443-9950-AC6F2A596A20}"/>
              </a:ext>
            </a:extLst>
          </p:cNvPr>
          <p:cNvSpPr>
            <a:spLocks noGrp="1"/>
          </p:cNvSpPr>
          <p:nvPr>
            <p:ph type="title" idx="4294967295"/>
          </p:nvPr>
        </p:nvSpPr>
        <p:spPr>
          <a:xfrm>
            <a:off x="1099415" y="1125352"/>
            <a:ext cx="4533900" cy="1213077"/>
          </a:xfrm>
        </p:spPr>
        <p:txBody>
          <a:bodyPr/>
          <a:lstStyle/>
          <a:p>
            <a:pPr>
              <a:lnSpc>
                <a:spcPts val="6000"/>
              </a:lnSpc>
            </a:pPr>
            <a:r>
              <a:rPr lang="en-US" sz="6000" dirty="0"/>
              <a:t>How confident are you in…</a:t>
            </a:r>
            <a:br>
              <a:rPr lang="en-GB" sz="6000" dirty="0"/>
            </a:br>
            <a:endParaRPr lang="en-US" dirty="0"/>
          </a:p>
        </p:txBody>
      </p:sp>
      <p:sp>
        <p:nvSpPr>
          <p:cNvPr id="4" name="Text Placeholder 3">
            <a:extLst>
              <a:ext uri="{FF2B5EF4-FFF2-40B4-BE49-F238E27FC236}">
                <a16:creationId xmlns:a16="http://schemas.microsoft.com/office/drawing/2014/main" id="{A46C37FF-62C8-054E-AC84-2D40F4F8593E}"/>
              </a:ext>
            </a:extLst>
          </p:cNvPr>
          <p:cNvSpPr>
            <a:spLocks noGrp="1"/>
          </p:cNvSpPr>
          <p:nvPr>
            <p:ph type="body" sz="quarter" idx="12"/>
          </p:nvPr>
        </p:nvSpPr>
        <p:spPr>
          <a:xfrm>
            <a:off x="1851243" y="2908700"/>
            <a:ext cx="4421875" cy="2414363"/>
          </a:xfrm>
        </p:spPr>
        <p:txBody>
          <a:bodyPr/>
          <a:lstStyle/>
          <a:p>
            <a:r>
              <a:rPr lang="en-GB" dirty="0"/>
              <a:t>identifying the differences between primary and </a:t>
            </a:r>
            <a:br>
              <a:rPr lang="en-GB" dirty="0"/>
            </a:br>
            <a:r>
              <a:rPr lang="en-GB" dirty="0"/>
              <a:t>secondary school?</a:t>
            </a:r>
          </a:p>
          <a:p>
            <a:r>
              <a:rPr lang="en-GB" dirty="0"/>
              <a:t>describing how it might feel </a:t>
            </a:r>
            <a:br>
              <a:rPr lang="en-GB" dirty="0"/>
            </a:br>
            <a:r>
              <a:rPr lang="en-GB" dirty="0"/>
              <a:t>to move to secondary school?</a:t>
            </a:r>
          </a:p>
          <a:p>
            <a:r>
              <a:rPr lang="en-GB" dirty="0"/>
              <a:t>explaining some ways </a:t>
            </a:r>
            <a:br>
              <a:rPr lang="en-GB" dirty="0"/>
            </a:br>
            <a:r>
              <a:rPr lang="en-GB" dirty="0"/>
              <a:t>to manage change?</a:t>
            </a:r>
          </a:p>
        </p:txBody>
      </p:sp>
      <p:sp>
        <p:nvSpPr>
          <p:cNvPr id="17" name="Text Placeholder 16">
            <a:extLst>
              <a:ext uri="{FF2B5EF4-FFF2-40B4-BE49-F238E27FC236}">
                <a16:creationId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a16="http://schemas.microsoft.com/office/drawing/2014/main" id="{2E40EA9D-1F57-334D-8B6A-A26201FB42ED}"/>
              </a:ext>
            </a:extLst>
          </p:cNvPr>
          <p:cNvSpPr>
            <a:spLocks noGrp="1"/>
          </p:cNvSpPr>
          <p:nvPr>
            <p:ph type="body" sz="quarter" idx="15"/>
          </p:nvPr>
        </p:nvSpPr>
        <p:spPr/>
        <p:txBody>
          <a:bodyPr/>
          <a:lstStyle/>
          <a:p>
            <a:r>
              <a:rPr lang="en-US" dirty="0"/>
              <a:t>0</a:t>
            </a:r>
          </a:p>
        </p:txBody>
      </p:sp>
      <p:sp>
        <p:nvSpPr>
          <p:cNvPr id="6" name="Text Placeholder 5">
            <a:extLst>
              <a:ext uri="{FF2B5EF4-FFF2-40B4-BE49-F238E27FC236}">
                <a16:creationId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
        <p:nvSpPr>
          <p:cNvPr id="18" name="Slide Number Placeholder 5">
            <a:extLst>
              <a:ext uri="{FF2B5EF4-FFF2-40B4-BE49-F238E27FC236}">
                <a16:creationId xmlns:a16="http://schemas.microsoft.com/office/drawing/2014/main" id="{767AB773-E97F-B240-95C5-42F49FE7C2B5}"/>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4</a:t>
            </a:fld>
            <a:endParaRPr lang="en-US" sz="1600" dirty="0">
              <a:solidFill>
                <a:schemeClr val="tx1"/>
              </a:solidFill>
            </a:endParaRPr>
          </a:p>
        </p:txBody>
      </p:sp>
    </p:spTree>
    <p:extLst>
      <p:ext uri="{BB962C8B-B14F-4D97-AF65-F5344CB8AC3E}">
        <p14:creationId xmlns:p14="http://schemas.microsoft.com/office/powerpoint/2010/main" val="417863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D99B63-F8BE-4340-B19C-2EA8345DE682}"/>
              </a:ext>
            </a:extLst>
          </p:cNvPr>
          <p:cNvSpPr>
            <a:spLocks noGrp="1"/>
          </p:cNvSpPr>
          <p:nvPr>
            <p:ph type="title" idx="4294967295"/>
          </p:nvPr>
        </p:nvSpPr>
        <p:spPr>
          <a:xfrm>
            <a:off x="2486350" y="494155"/>
            <a:ext cx="3020568" cy="1482726"/>
          </a:xfrm>
        </p:spPr>
        <p:txBody>
          <a:bodyPr/>
          <a:lstStyle/>
          <a:p>
            <a:pPr algn="r">
              <a:lnSpc>
                <a:spcPts val="6000"/>
              </a:lnSpc>
            </a:pPr>
            <a:r>
              <a:rPr lang="en-US" sz="6000" dirty="0"/>
              <a:t>Making the move</a:t>
            </a:r>
          </a:p>
        </p:txBody>
      </p:sp>
      <p:pic>
        <p:nvPicPr>
          <p:cNvPr id="25" name="Picture Placeholder 24" descr="Male and female presenter talking">
            <a:extLst>
              <a:ext uri="{FF2B5EF4-FFF2-40B4-BE49-F238E27FC236}">
                <a16:creationId xmlns:a16="http://schemas.microsoft.com/office/drawing/2014/main" id="{CA1F8CF2-FDAE-AD49-AC9B-31614D5A729D}"/>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t="227" r="2765" b="2995"/>
          <a:stretch/>
        </p:blipFill>
        <p:spPr>
          <a:xfrm>
            <a:off x="355600" y="2316163"/>
            <a:ext cx="5213350" cy="3187700"/>
          </a:xfrm>
        </p:spPr>
      </p:pic>
      <p:grpSp>
        <p:nvGrpSpPr>
          <p:cNvPr id="23" name="Group 22" descr="Play button, click to watch the video https://bcove.video/3aTMEPY">
            <a:extLst>
              <a:ext uri="{FF2B5EF4-FFF2-40B4-BE49-F238E27FC236}">
                <a16:creationId xmlns:a16="http://schemas.microsoft.com/office/drawing/2014/main" id="{A000F9D0-D561-824D-AC4A-47E2698C0908}"/>
              </a:ext>
              <a:ext uri="{C183D7F6-B498-43B3-948B-1728B52AA6E4}">
                <adec:decorative xmlns:adec="http://schemas.microsoft.com/office/drawing/2017/decorative" val="0"/>
              </a:ext>
            </a:extLst>
          </p:cNvPr>
          <p:cNvGrpSpPr/>
          <p:nvPr/>
        </p:nvGrpSpPr>
        <p:grpSpPr>
          <a:xfrm>
            <a:off x="2419037" y="3500580"/>
            <a:ext cx="1085053" cy="818865"/>
            <a:chOff x="2419037" y="3429000"/>
            <a:chExt cx="1085053" cy="818865"/>
          </a:xfrm>
        </p:grpSpPr>
        <p:sp>
          <p:nvSpPr>
            <p:cNvPr id="15" name="Rectangle 14">
              <a:extLst>
                <a:ext uri="{FF2B5EF4-FFF2-40B4-BE49-F238E27FC236}">
                  <a16:creationId xmlns:a16="http://schemas.microsoft.com/office/drawing/2014/main" id="{B5D7C354-0891-8547-990E-1E1AAD230F4C}"/>
                </a:ext>
              </a:extLst>
            </p:cNvPr>
            <p:cNvSpPr/>
            <p:nvPr/>
          </p:nvSpPr>
          <p:spPr>
            <a:xfrm>
              <a:off x="2556275" y="3429000"/>
              <a:ext cx="818865" cy="818865"/>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Placeholder 16" descr="A picture containing sky&#10;&#10;Description automatically generated">
              <a:extLst>
                <a:ext uri="{FF2B5EF4-FFF2-40B4-BE49-F238E27FC236}">
                  <a16:creationId xmlns:a16="http://schemas.microsoft.com/office/drawing/2014/main" id="{FB51217E-76FF-8542-B108-3DD9081A2E2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19037" y="3506728"/>
              <a:ext cx="1085053" cy="663407"/>
            </a:xfrm>
            <a:prstGeom prst="rect">
              <a:avLst/>
            </a:prstGeom>
          </p:spPr>
        </p:pic>
      </p:grpSp>
      <p:sp>
        <p:nvSpPr>
          <p:cNvPr id="19" name="Text Placeholder 18">
            <a:extLst>
              <a:ext uri="{FF2B5EF4-FFF2-40B4-BE49-F238E27FC236}">
                <a16:creationId xmlns:a16="http://schemas.microsoft.com/office/drawing/2014/main" id="{DFB29852-367E-8040-9FA3-6D4EE9BEC956}"/>
              </a:ext>
            </a:extLst>
          </p:cNvPr>
          <p:cNvSpPr>
            <a:spLocks noGrp="1"/>
          </p:cNvSpPr>
          <p:nvPr>
            <p:ph type="body" sz="quarter" idx="14"/>
          </p:nvPr>
        </p:nvSpPr>
        <p:spPr>
          <a:xfrm>
            <a:off x="7180480" y="894715"/>
            <a:ext cx="4421875" cy="681607"/>
          </a:xfrm>
        </p:spPr>
        <p:txBody>
          <a:bodyPr/>
          <a:lstStyle/>
          <a:p>
            <a:r>
              <a:rPr lang="en-GB" b="1" dirty="0"/>
              <a:t>Let’s talk </a:t>
            </a:r>
            <a:br>
              <a:rPr lang="en-GB" b="1" dirty="0"/>
            </a:br>
            <a:r>
              <a:rPr lang="en-GB" b="1" dirty="0"/>
              <a:t>about change</a:t>
            </a:r>
            <a:endParaRPr lang="en-GB" dirty="0"/>
          </a:p>
        </p:txBody>
      </p:sp>
      <p:sp>
        <p:nvSpPr>
          <p:cNvPr id="18" name="Text Placeholder 17">
            <a:extLst>
              <a:ext uri="{FF2B5EF4-FFF2-40B4-BE49-F238E27FC236}">
                <a16:creationId xmlns:a16="http://schemas.microsoft.com/office/drawing/2014/main" id="{31267816-D88E-744C-99A5-B1A4FA1149F8}"/>
              </a:ext>
            </a:extLst>
          </p:cNvPr>
          <p:cNvSpPr>
            <a:spLocks noGrp="1"/>
          </p:cNvSpPr>
          <p:nvPr>
            <p:ph type="body" sz="quarter" idx="12"/>
          </p:nvPr>
        </p:nvSpPr>
        <p:spPr>
          <a:xfrm>
            <a:off x="7180480" y="2063674"/>
            <a:ext cx="4421875" cy="3187528"/>
          </a:xfrm>
        </p:spPr>
        <p:txBody>
          <a:bodyPr/>
          <a:lstStyle/>
          <a:p>
            <a:r>
              <a:rPr lang="en-US" dirty="0"/>
              <a:t>What will the similarities </a:t>
            </a:r>
            <a:br>
              <a:rPr lang="en-US" dirty="0"/>
            </a:br>
            <a:r>
              <a:rPr lang="en-US" dirty="0"/>
              <a:t>be between primary school </a:t>
            </a:r>
            <a:br>
              <a:rPr lang="en-US" dirty="0"/>
            </a:br>
            <a:r>
              <a:rPr lang="en-US" dirty="0"/>
              <a:t>and secondary school?</a:t>
            </a:r>
          </a:p>
          <a:p>
            <a:r>
              <a:rPr lang="en-US" dirty="0"/>
              <a:t>What will the differences </a:t>
            </a:r>
            <a:br>
              <a:rPr lang="en-US" dirty="0"/>
            </a:br>
            <a:r>
              <a:rPr lang="en-US" dirty="0"/>
              <a:t>be between primary and secondary school?</a:t>
            </a:r>
          </a:p>
          <a:p>
            <a:r>
              <a:rPr lang="en-US" dirty="0"/>
              <a:t>What are the most important things a Year 6 pupil needs to know about secondary school?</a:t>
            </a:r>
          </a:p>
        </p:txBody>
      </p:sp>
    </p:spTree>
    <p:extLst>
      <p:ext uri="{BB962C8B-B14F-4D97-AF65-F5344CB8AC3E}">
        <p14:creationId xmlns:p14="http://schemas.microsoft.com/office/powerpoint/2010/main" val="44663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C172F3-C39A-F647-8AF3-A0E65153CAA7}"/>
              </a:ext>
            </a:extLst>
          </p:cNvPr>
          <p:cNvSpPr>
            <a:spLocks noGrp="1"/>
          </p:cNvSpPr>
          <p:nvPr>
            <p:ph type="title" idx="4294967295"/>
          </p:nvPr>
        </p:nvSpPr>
        <p:spPr>
          <a:xfrm>
            <a:off x="472982" y="2006651"/>
            <a:ext cx="3678394" cy="724639"/>
          </a:xfrm>
        </p:spPr>
        <p:txBody>
          <a:bodyPr/>
          <a:lstStyle/>
          <a:p>
            <a:pPr>
              <a:lnSpc>
                <a:spcPts val="6000"/>
              </a:lnSpc>
            </a:pPr>
            <a:r>
              <a:rPr lang="en-US" sz="6000" dirty="0"/>
              <a:t>Challenge</a:t>
            </a:r>
          </a:p>
        </p:txBody>
      </p:sp>
      <p:pic>
        <p:nvPicPr>
          <p:cNvPr id="7" name="Picture Placeholder 6" descr="Male student holding phone and looking concerned">
            <a:extLst>
              <a:ext uri="{FF2B5EF4-FFF2-40B4-BE49-F238E27FC236}">
                <a16:creationId xmlns:a16="http://schemas.microsoft.com/office/drawing/2014/main" id="{091483D5-16FE-324B-A47C-01D38A5EBA1B}"/>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433" t="-1447" r="-17915" b="10405"/>
          <a:stretch/>
        </p:blipFill>
        <p:spPr>
          <a:xfrm>
            <a:off x="2772229" y="364421"/>
            <a:ext cx="4834773" cy="6493579"/>
          </a:xfrm>
        </p:spPr>
      </p:pic>
      <p:sp>
        <p:nvSpPr>
          <p:cNvPr id="4" name="Text Placeholder 3">
            <a:extLst>
              <a:ext uri="{FF2B5EF4-FFF2-40B4-BE49-F238E27FC236}">
                <a16:creationId xmlns:a16="http://schemas.microsoft.com/office/drawing/2014/main" id="{1489D664-8B71-0B4F-8CF9-5246CCD78D5B}"/>
              </a:ext>
            </a:extLst>
          </p:cNvPr>
          <p:cNvSpPr>
            <a:spLocks noGrp="1"/>
          </p:cNvSpPr>
          <p:nvPr>
            <p:ph type="body" sz="quarter" idx="14"/>
          </p:nvPr>
        </p:nvSpPr>
        <p:spPr/>
        <p:txBody>
          <a:bodyPr/>
          <a:lstStyle/>
          <a:p>
            <a:r>
              <a:rPr lang="en-GB" sz="2400" b="1" dirty="0"/>
              <a:t>What extra support or knowledge might a pupil </a:t>
            </a:r>
            <a:br>
              <a:rPr lang="en-GB" sz="2400" b="1" dirty="0"/>
            </a:br>
            <a:r>
              <a:rPr lang="en-GB" sz="2400" b="1" dirty="0"/>
              <a:t>need if they have moved to </a:t>
            </a:r>
            <a:br>
              <a:rPr lang="en-GB" sz="2400" b="1" dirty="0"/>
            </a:br>
            <a:r>
              <a:rPr lang="en-GB" sz="2400" b="1" dirty="0"/>
              <a:t>a secondary school during </a:t>
            </a:r>
            <a:br>
              <a:rPr lang="en-GB" sz="2400" b="1" dirty="0"/>
            </a:br>
            <a:r>
              <a:rPr lang="en-GB" sz="2400" b="1" dirty="0"/>
              <a:t>the Covid-19 outbreak?</a:t>
            </a:r>
            <a:endParaRPr lang="en-GB" sz="2400" dirty="0"/>
          </a:p>
        </p:txBody>
      </p:sp>
    </p:spTree>
    <p:extLst>
      <p:ext uri="{BB962C8B-B14F-4D97-AF65-F5344CB8AC3E}">
        <p14:creationId xmlns:p14="http://schemas.microsoft.com/office/powerpoint/2010/main" val="405838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C91C2-7969-D145-B69C-F0858CF462C4}"/>
              </a:ext>
            </a:extLst>
          </p:cNvPr>
          <p:cNvSpPr>
            <a:spLocks noGrp="1"/>
          </p:cNvSpPr>
          <p:nvPr>
            <p:ph type="title" idx="4294967295"/>
          </p:nvPr>
        </p:nvSpPr>
        <p:spPr>
          <a:xfrm>
            <a:off x="1795549" y="1083425"/>
            <a:ext cx="3772738" cy="724639"/>
          </a:xfrm>
        </p:spPr>
        <p:txBody>
          <a:bodyPr/>
          <a:lstStyle/>
          <a:p>
            <a:pPr algn="r">
              <a:lnSpc>
                <a:spcPts val="6000"/>
              </a:lnSpc>
            </a:pPr>
            <a:r>
              <a:rPr lang="en-US" sz="6000" dirty="0"/>
              <a:t>Making </a:t>
            </a:r>
            <a:br>
              <a:rPr lang="en-US" sz="6000" dirty="0"/>
            </a:br>
            <a:r>
              <a:rPr lang="en-US" sz="6000" dirty="0"/>
              <a:t>the move</a:t>
            </a:r>
            <a:endParaRPr lang="en-GB" sz="6000" dirty="0"/>
          </a:p>
        </p:txBody>
      </p:sp>
      <p:pic>
        <p:nvPicPr>
          <p:cNvPr id="10" name="Picture Placeholder 9" descr="Photo of two female students laughing">
            <a:extLst>
              <a:ext uri="{FF2B5EF4-FFF2-40B4-BE49-F238E27FC236}">
                <a16:creationId xmlns:a16="http://schemas.microsoft.com/office/drawing/2014/main" id="{424FB773-71D6-0C4E-9BBA-C5806A718BD3}"/>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flipH="1">
            <a:off x="-2" y="2197212"/>
            <a:ext cx="7837649" cy="4660788"/>
          </a:xfrm>
        </p:spPr>
      </p:pic>
      <p:sp>
        <p:nvSpPr>
          <p:cNvPr id="5" name="Text Placeholder 4">
            <a:extLst>
              <a:ext uri="{FF2B5EF4-FFF2-40B4-BE49-F238E27FC236}">
                <a16:creationId xmlns:a16="http://schemas.microsoft.com/office/drawing/2014/main" id="{0A99468E-4E08-0F4E-9AA9-BD5DD6EAD8F7}"/>
              </a:ext>
            </a:extLst>
          </p:cNvPr>
          <p:cNvSpPr>
            <a:spLocks noGrp="1"/>
          </p:cNvSpPr>
          <p:nvPr>
            <p:ph type="body" sz="quarter" idx="14"/>
          </p:nvPr>
        </p:nvSpPr>
        <p:spPr/>
        <p:txBody>
          <a:bodyPr/>
          <a:lstStyle/>
          <a:p>
            <a:r>
              <a:rPr lang="en-GB" b="1" dirty="0"/>
              <a:t>Head</a:t>
            </a:r>
            <a:endParaRPr lang="en-GB" dirty="0"/>
          </a:p>
        </p:txBody>
      </p:sp>
      <p:sp>
        <p:nvSpPr>
          <p:cNvPr id="6" name="Text Placeholder 5">
            <a:extLst>
              <a:ext uri="{FF2B5EF4-FFF2-40B4-BE49-F238E27FC236}">
                <a16:creationId xmlns:a16="http://schemas.microsoft.com/office/drawing/2014/main" id="{86FC8C99-7C5B-5044-A422-63A59D887DA6}"/>
              </a:ext>
            </a:extLst>
          </p:cNvPr>
          <p:cNvSpPr>
            <a:spLocks noGrp="1"/>
          </p:cNvSpPr>
          <p:nvPr>
            <p:ph type="body" sz="quarter" idx="12"/>
          </p:nvPr>
        </p:nvSpPr>
        <p:spPr/>
        <p:txBody>
          <a:bodyPr/>
          <a:lstStyle/>
          <a:p>
            <a:r>
              <a:rPr lang="en-GB" dirty="0"/>
              <a:t>What might new Year 7 pupils be thinking on their first day of school?</a:t>
            </a:r>
          </a:p>
        </p:txBody>
      </p:sp>
      <p:sp>
        <p:nvSpPr>
          <p:cNvPr id="7" name="Text Placeholder 6">
            <a:extLst>
              <a:ext uri="{FF2B5EF4-FFF2-40B4-BE49-F238E27FC236}">
                <a16:creationId xmlns:a16="http://schemas.microsoft.com/office/drawing/2014/main" id="{C7DC9949-02F4-0041-9E23-6A11FC30BCF7}"/>
              </a:ext>
            </a:extLst>
          </p:cNvPr>
          <p:cNvSpPr>
            <a:spLocks noGrp="1"/>
          </p:cNvSpPr>
          <p:nvPr>
            <p:ph type="body" sz="quarter" idx="16"/>
          </p:nvPr>
        </p:nvSpPr>
        <p:spPr/>
        <p:txBody>
          <a:bodyPr/>
          <a:lstStyle/>
          <a:p>
            <a:r>
              <a:rPr lang="en-GB" b="1" dirty="0"/>
              <a:t>Heart</a:t>
            </a:r>
            <a:endParaRPr lang="en-GB" dirty="0"/>
          </a:p>
        </p:txBody>
      </p:sp>
      <p:sp>
        <p:nvSpPr>
          <p:cNvPr id="8" name="Text Placeholder 7">
            <a:extLst>
              <a:ext uri="{FF2B5EF4-FFF2-40B4-BE49-F238E27FC236}">
                <a16:creationId xmlns:a16="http://schemas.microsoft.com/office/drawing/2014/main" id="{F99CCF35-C614-A64D-A85E-37E2166F87EC}"/>
              </a:ext>
            </a:extLst>
          </p:cNvPr>
          <p:cNvSpPr>
            <a:spLocks noGrp="1"/>
          </p:cNvSpPr>
          <p:nvPr>
            <p:ph type="body" sz="quarter" idx="17"/>
          </p:nvPr>
        </p:nvSpPr>
        <p:spPr/>
        <p:txBody>
          <a:bodyPr/>
          <a:lstStyle/>
          <a:p>
            <a:r>
              <a:rPr lang="en-GB" dirty="0"/>
              <a:t>How might it feel to start </a:t>
            </a:r>
            <a:br>
              <a:rPr lang="en-GB" dirty="0"/>
            </a:br>
            <a:r>
              <a:rPr lang="en-GB" dirty="0"/>
              <a:t>a new school?</a:t>
            </a:r>
          </a:p>
        </p:txBody>
      </p:sp>
      <p:pic>
        <p:nvPicPr>
          <p:cNvPr id="11" name="Picture 10">
            <a:extLst>
              <a:ext uri="{FF2B5EF4-FFF2-40B4-BE49-F238E27FC236}">
                <a16:creationId xmlns:a16="http://schemas.microsoft.com/office/drawing/2014/main" id="{58CF3A41-FE5F-6849-B4C6-A7F1BDCEECF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02219" y="5981283"/>
            <a:ext cx="1431335" cy="853938"/>
          </a:xfrm>
          <a:prstGeom prst="rect">
            <a:avLst/>
          </a:prstGeom>
        </p:spPr>
      </p:pic>
    </p:spTree>
    <p:extLst>
      <p:ext uri="{BB962C8B-B14F-4D97-AF65-F5344CB8AC3E}">
        <p14:creationId xmlns:p14="http://schemas.microsoft.com/office/powerpoint/2010/main" val="2672070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734F1-E704-474D-87E5-44B0ABF95092}"/>
              </a:ext>
            </a:extLst>
          </p:cNvPr>
          <p:cNvSpPr>
            <a:spLocks noGrp="1"/>
          </p:cNvSpPr>
          <p:nvPr>
            <p:ph type="title" idx="4294967295"/>
          </p:nvPr>
        </p:nvSpPr>
        <p:spPr>
          <a:xfrm>
            <a:off x="354842" y="1117035"/>
            <a:ext cx="10515600" cy="724639"/>
          </a:xfrm>
        </p:spPr>
        <p:txBody>
          <a:bodyPr/>
          <a:lstStyle/>
          <a:p>
            <a:pPr>
              <a:spcBef>
                <a:spcPts val="1000"/>
              </a:spcBef>
            </a:pPr>
            <a:r>
              <a:rPr lang="en-GB" sz="6000" dirty="0"/>
              <a:t>Changes</a:t>
            </a:r>
          </a:p>
        </p:txBody>
      </p:sp>
      <p:pic>
        <p:nvPicPr>
          <p:cNvPr id="7" name="Picture Placeholder 6" descr="Video thumbnail showing male and female presenter  ">
            <a:extLst>
              <a:ext uri="{FF2B5EF4-FFF2-40B4-BE49-F238E27FC236}">
                <a16:creationId xmlns:a16="http://schemas.microsoft.com/office/drawing/2014/main" id="{EFAB4A68-1C6D-DB4F-BB9D-A2EFD52A580D}"/>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t="230" r="2347" b="2576"/>
          <a:stretch/>
        </p:blipFill>
        <p:spPr>
          <a:xfrm>
            <a:off x="354842" y="2257929"/>
            <a:ext cx="5213445" cy="3187528"/>
          </a:xfrm>
        </p:spPr>
      </p:pic>
      <p:grpSp>
        <p:nvGrpSpPr>
          <p:cNvPr id="8" name="Group 7">
            <a:extLst>
              <a:ext uri="{FF2B5EF4-FFF2-40B4-BE49-F238E27FC236}">
                <a16:creationId xmlns:a16="http://schemas.microsoft.com/office/drawing/2014/main" id="{8F46CFFE-7953-AA4C-BA3D-B1DBB3248BC6}"/>
              </a:ext>
              <a:ext uri="{C183D7F6-B498-43B3-948B-1728B52AA6E4}">
                <adec:decorative xmlns:adec="http://schemas.microsoft.com/office/drawing/2017/decorative" val="1"/>
              </a:ext>
            </a:extLst>
          </p:cNvPr>
          <p:cNvGrpSpPr/>
          <p:nvPr/>
        </p:nvGrpSpPr>
        <p:grpSpPr>
          <a:xfrm>
            <a:off x="2419037" y="3500580"/>
            <a:ext cx="1085053" cy="818865"/>
            <a:chOff x="2419037" y="3429000"/>
            <a:chExt cx="1085053" cy="818865"/>
          </a:xfrm>
        </p:grpSpPr>
        <p:sp>
          <p:nvSpPr>
            <p:cNvPr id="9" name="Rectangle 8">
              <a:extLst>
                <a:ext uri="{FF2B5EF4-FFF2-40B4-BE49-F238E27FC236}">
                  <a16:creationId xmlns:a16="http://schemas.microsoft.com/office/drawing/2014/main" id="{5C9C38CD-C868-924A-8EEC-8C56AB0E41E9}"/>
                </a:ext>
              </a:extLst>
            </p:cNvPr>
            <p:cNvSpPr/>
            <p:nvPr/>
          </p:nvSpPr>
          <p:spPr>
            <a:xfrm>
              <a:off x="2556275" y="3429000"/>
              <a:ext cx="818865" cy="818865"/>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16" descr="A picture containing sky&#10;&#10;Description automatically generated">
              <a:extLst>
                <a:ext uri="{FF2B5EF4-FFF2-40B4-BE49-F238E27FC236}">
                  <a16:creationId xmlns:a16="http://schemas.microsoft.com/office/drawing/2014/main" id="{031B18E2-6757-7A4E-B63B-0B46141273D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19037" y="3506728"/>
              <a:ext cx="1085053" cy="663407"/>
            </a:xfrm>
            <a:prstGeom prst="rect">
              <a:avLst/>
            </a:prstGeom>
          </p:spPr>
        </p:pic>
      </p:grpSp>
      <p:sp>
        <p:nvSpPr>
          <p:cNvPr id="4" name="Text Placeholder 3">
            <a:extLst>
              <a:ext uri="{FF2B5EF4-FFF2-40B4-BE49-F238E27FC236}">
                <a16:creationId xmlns:a16="http://schemas.microsoft.com/office/drawing/2014/main" id="{3084814B-177A-C74B-A11C-D13EF0F2C3C1}"/>
              </a:ext>
            </a:extLst>
          </p:cNvPr>
          <p:cNvSpPr>
            <a:spLocks noGrp="1"/>
          </p:cNvSpPr>
          <p:nvPr>
            <p:ph type="body" sz="quarter" idx="14"/>
          </p:nvPr>
        </p:nvSpPr>
        <p:spPr/>
        <p:txBody>
          <a:bodyPr/>
          <a:lstStyle/>
          <a:p>
            <a:r>
              <a:rPr lang="en-GB" b="1" dirty="0"/>
              <a:t>Discussion questions </a:t>
            </a:r>
            <a:endParaRPr lang="en-GB" dirty="0"/>
          </a:p>
        </p:txBody>
      </p:sp>
      <p:sp>
        <p:nvSpPr>
          <p:cNvPr id="5" name="Text Placeholder 4">
            <a:extLst>
              <a:ext uri="{FF2B5EF4-FFF2-40B4-BE49-F238E27FC236}">
                <a16:creationId xmlns:a16="http://schemas.microsoft.com/office/drawing/2014/main" id="{5F73631E-6D13-2B47-8B2B-F45E3C5E94E3}"/>
              </a:ext>
            </a:extLst>
          </p:cNvPr>
          <p:cNvSpPr>
            <a:spLocks noGrp="1"/>
          </p:cNvSpPr>
          <p:nvPr>
            <p:ph type="body" sz="quarter" idx="12"/>
          </p:nvPr>
        </p:nvSpPr>
        <p:spPr/>
        <p:txBody>
          <a:bodyPr/>
          <a:lstStyle/>
          <a:p>
            <a:r>
              <a:rPr lang="en-GB" dirty="0"/>
              <a:t>What do you think are the most exciting things about starting secondary school?</a:t>
            </a:r>
          </a:p>
          <a:p>
            <a:r>
              <a:rPr lang="en-GB" dirty="0"/>
              <a:t>What do you think some pupils </a:t>
            </a:r>
            <a:br>
              <a:rPr lang="en-GB" dirty="0"/>
            </a:br>
            <a:r>
              <a:rPr lang="en-GB" dirty="0"/>
              <a:t>are nervous about when starting secondary school?</a:t>
            </a:r>
          </a:p>
          <a:p>
            <a:r>
              <a:rPr lang="en-GB" dirty="0"/>
              <a:t>How do you think pupil’s feelings </a:t>
            </a:r>
            <a:br>
              <a:rPr lang="en-GB" dirty="0"/>
            </a:br>
            <a:r>
              <a:rPr lang="en-GB" dirty="0"/>
              <a:t>might change over the first year </a:t>
            </a:r>
            <a:br>
              <a:rPr lang="en-GB" dirty="0"/>
            </a:br>
            <a:r>
              <a:rPr lang="en-GB" dirty="0"/>
              <a:t>at secondary school?</a:t>
            </a:r>
          </a:p>
        </p:txBody>
      </p:sp>
    </p:spTree>
    <p:extLst>
      <p:ext uri="{BB962C8B-B14F-4D97-AF65-F5344CB8AC3E}">
        <p14:creationId xmlns:p14="http://schemas.microsoft.com/office/powerpoint/2010/main" val="3658891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A495853-C565-D14F-B929-0A112A2D9C1B}"/>
              </a:ext>
            </a:extLst>
          </p:cNvPr>
          <p:cNvSpPr>
            <a:spLocks noGrp="1"/>
          </p:cNvSpPr>
          <p:nvPr>
            <p:ph type="title" idx="4294967295"/>
          </p:nvPr>
        </p:nvSpPr>
        <p:spPr>
          <a:xfrm>
            <a:off x="348711" y="444677"/>
            <a:ext cx="4131849" cy="1196770"/>
          </a:xfrm>
        </p:spPr>
        <p:txBody>
          <a:bodyPr/>
          <a:lstStyle/>
          <a:p>
            <a:pPr>
              <a:lnSpc>
                <a:spcPts val="6000"/>
              </a:lnSpc>
            </a:pPr>
            <a:r>
              <a:rPr lang="en-GB" sz="6000" dirty="0"/>
              <a:t>Individual</a:t>
            </a:r>
            <a:br>
              <a:rPr lang="en-GB" sz="6000" dirty="0"/>
            </a:br>
            <a:r>
              <a:rPr lang="en-GB" sz="6000" dirty="0"/>
              <a:t>Reflection</a:t>
            </a:r>
          </a:p>
        </p:txBody>
      </p:sp>
      <p:sp>
        <p:nvSpPr>
          <p:cNvPr id="4" name="Text Placeholder 3">
            <a:extLst>
              <a:ext uri="{FF2B5EF4-FFF2-40B4-BE49-F238E27FC236}">
                <a16:creationId xmlns:a16="http://schemas.microsoft.com/office/drawing/2014/main" id="{E72471AF-B395-254E-BA07-8A857F7F0756}"/>
              </a:ext>
            </a:extLst>
          </p:cNvPr>
          <p:cNvSpPr>
            <a:spLocks noGrp="1"/>
          </p:cNvSpPr>
          <p:nvPr>
            <p:ph type="body" sz="quarter" idx="14"/>
          </p:nvPr>
        </p:nvSpPr>
        <p:spPr/>
        <p:txBody>
          <a:bodyPr/>
          <a:lstStyle/>
          <a:p>
            <a:r>
              <a:rPr lang="en-GB" dirty="0"/>
              <a:t>Think about a time you </a:t>
            </a:r>
            <a:br>
              <a:rPr lang="en-GB" dirty="0"/>
            </a:br>
            <a:r>
              <a:rPr lang="en-GB" dirty="0"/>
              <a:t>had to manage a change </a:t>
            </a:r>
            <a:br>
              <a:rPr lang="en-GB" dirty="0"/>
            </a:br>
            <a:r>
              <a:rPr lang="en-GB" dirty="0"/>
              <a:t>in the last year.</a:t>
            </a:r>
          </a:p>
          <a:p>
            <a:endParaRPr lang="en-GB" dirty="0"/>
          </a:p>
          <a:p>
            <a:r>
              <a:rPr lang="en-GB" dirty="0"/>
              <a:t>What helped you manage </a:t>
            </a:r>
            <a:br>
              <a:rPr lang="en-GB" dirty="0"/>
            </a:br>
            <a:r>
              <a:rPr lang="en-GB" dirty="0"/>
              <a:t>this change?</a:t>
            </a:r>
          </a:p>
          <a:p>
            <a:endParaRPr lang="en-GB" b="1" dirty="0"/>
          </a:p>
          <a:p>
            <a:endParaRPr lang="en-GB" dirty="0"/>
          </a:p>
        </p:txBody>
      </p:sp>
      <p:sp>
        <p:nvSpPr>
          <p:cNvPr id="17" name="Text Placeholder 11">
            <a:extLst>
              <a:ext uri="{FF2B5EF4-FFF2-40B4-BE49-F238E27FC236}">
                <a16:creationId xmlns:a16="http://schemas.microsoft.com/office/drawing/2014/main" id="{71F23A57-979A-E24B-B182-B54BC87D4EA9}"/>
              </a:ext>
            </a:extLst>
          </p:cNvPr>
          <p:cNvSpPr txBox="1">
            <a:spLocks/>
          </p:cNvSpPr>
          <p:nvPr/>
        </p:nvSpPr>
        <p:spPr>
          <a:xfrm>
            <a:off x="348711" y="4487794"/>
            <a:ext cx="1122002" cy="192847"/>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Discuss</a:t>
            </a:r>
          </a:p>
        </p:txBody>
      </p:sp>
      <p:sp>
        <p:nvSpPr>
          <p:cNvPr id="6" name="Text Placeholder 5">
            <a:extLst>
              <a:ext uri="{FF2B5EF4-FFF2-40B4-BE49-F238E27FC236}">
                <a16:creationId xmlns:a16="http://schemas.microsoft.com/office/drawing/2014/main" id="{4ECAFF61-2256-0A4E-8651-E9D5ACC87FB9}"/>
              </a:ext>
            </a:extLst>
          </p:cNvPr>
          <p:cNvSpPr>
            <a:spLocks noGrp="1"/>
          </p:cNvSpPr>
          <p:nvPr>
            <p:ph type="body" sz="quarter" idx="12"/>
          </p:nvPr>
        </p:nvSpPr>
        <p:spPr>
          <a:xfrm>
            <a:off x="348710" y="4967705"/>
            <a:ext cx="4394739" cy="872973"/>
          </a:xfrm>
        </p:spPr>
        <p:txBody>
          <a:bodyPr/>
          <a:lstStyle/>
          <a:p>
            <a:r>
              <a:rPr lang="en-GB" dirty="0"/>
              <a:t>Which strengths are most </a:t>
            </a:r>
            <a:br>
              <a:rPr lang="en-GB" dirty="0"/>
            </a:br>
            <a:r>
              <a:rPr lang="en-GB" dirty="0"/>
              <a:t>important when managing change?</a:t>
            </a:r>
          </a:p>
        </p:txBody>
      </p:sp>
      <p:sp>
        <p:nvSpPr>
          <p:cNvPr id="7" name="Text Placeholder 6">
            <a:extLst>
              <a:ext uri="{FF2B5EF4-FFF2-40B4-BE49-F238E27FC236}">
                <a16:creationId xmlns:a16="http://schemas.microsoft.com/office/drawing/2014/main" id="{9784E164-E1E9-AC49-BF6E-0DAE55A14F32}"/>
              </a:ext>
            </a:extLst>
          </p:cNvPr>
          <p:cNvSpPr>
            <a:spLocks noGrp="1"/>
          </p:cNvSpPr>
          <p:nvPr>
            <p:ph type="body" sz="quarter" idx="27"/>
          </p:nvPr>
        </p:nvSpPr>
        <p:spPr/>
        <p:txBody>
          <a:bodyPr/>
          <a:lstStyle/>
          <a:p>
            <a:r>
              <a:rPr lang="en-GB" b="1" dirty="0"/>
              <a:t>Organised</a:t>
            </a:r>
            <a:br>
              <a:rPr lang="en-GB" dirty="0"/>
            </a:br>
            <a:r>
              <a:rPr lang="en-GB" dirty="0"/>
              <a:t>Being prepared by </a:t>
            </a:r>
            <a:br>
              <a:rPr lang="en-GB" dirty="0"/>
            </a:br>
            <a:r>
              <a:rPr lang="en-GB" dirty="0"/>
              <a:t>making a plan and </a:t>
            </a:r>
            <a:br>
              <a:rPr lang="en-GB" dirty="0"/>
            </a:br>
            <a:r>
              <a:rPr lang="en-GB" dirty="0"/>
              <a:t>finding what you need</a:t>
            </a:r>
          </a:p>
        </p:txBody>
      </p:sp>
      <p:sp>
        <p:nvSpPr>
          <p:cNvPr id="8" name="Text Placeholder 7">
            <a:extLst>
              <a:ext uri="{FF2B5EF4-FFF2-40B4-BE49-F238E27FC236}">
                <a16:creationId xmlns:a16="http://schemas.microsoft.com/office/drawing/2014/main" id="{00827269-9BA1-2F41-B498-6B3C89FC0380}"/>
              </a:ext>
            </a:extLst>
          </p:cNvPr>
          <p:cNvSpPr>
            <a:spLocks noGrp="1"/>
          </p:cNvSpPr>
          <p:nvPr>
            <p:ph type="body" sz="quarter" idx="28"/>
          </p:nvPr>
        </p:nvSpPr>
        <p:spPr/>
        <p:txBody>
          <a:bodyPr/>
          <a:lstStyle/>
          <a:p>
            <a:r>
              <a:rPr lang="en-GB" b="1" dirty="0"/>
              <a:t>Honesty</a:t>
            </a:r>
            <a:br>
              <a:rPr lang="en-GB" b="1" dirty="0"/>
            </a:br>
            <a:r>
              <a:rPr lang="en-GB" dirty="0"/>
              <a:t>Talking about how </a:t>
            </a:r>
            <a:br>
              <a:rPr lang="en-GB" dirty="0"/>
            </a:br>
            <a:r>
              <a:rPr lang="en-GB" dirty="0"/>
              <a:t>you feel and being </a:t>
            </a:r>
            <a:br>
              <a:rPr lang="en-GB" dirty="0"/>
            </a:br>
            <a:r>
              <a:rPr lang="en-GB" dirty="0"/>
              <a:t>able to ask for help</a:t>
            </a:r>
          </a:p>
        </p:txBody>
      </p:sp>
      <p:sp>
        <p:nvSpPr>
          <p:cNvPr id="9" name="Text Placeholder 8">
            <a:extLst>
              <a:ext uri="{FF2B5EF4-FFF2-40B4-BE49-F238E27FC236}">
                <a16:creationId xmlns:a16="http://schemas.microsoft.com/office/drawing/2014/main" id="{374D5F0C-7809-B840-94DC-E9CB7A4854DC}"/>
              </a:ext>
            </a:extLst>
          </p:cNvPr>
          <p:cNvSpPr>
            <a:spLocks noGrp="1"/>
          </p:cNvSpPr>
          <p:nvPr>
            <p:ph type="body" sz="quarter" idx="29"/>
          </p:nvPr>
        </p:nvSpPr>
        <p:spPr/>
        <p:txBody>
          <a:bodyPr/>
          <a:lstStyle/>
          <a:p>
            <a:r>
              <a:rPr lang="en-GB" b="1" dirty="0"/>
              <a:t>Kindness</a:t>
            </a:r>
            <a:br>
              <a:rPr lang="en-GB" dirty="0"/>
            </a:br>
            <a:r>
              <a:rPr lang="en-GB" dirty="0"/>
              <a:t>Looking out for and </a:t>
            </a:r>
            <a:br>
              <a:rPr lang="en-GB" dirty="0"/>
            </a:br>
            <a:r>
              <a:rPr lang="en-GB" dirty="0"/>
              <a:t>helping other people</a:t>
            </a:r>
          </a:p>
        </p:txBody>
      </p:sp>
      <p:sp>
        <p:nvSpPr>
          <p:cNvPr id="10" name="Text Placeholder 9">
            <a:extLst>
              <a:ext uri="{FF2B5EF4-FFF2-40B4-BE49-F238E27FC236}">
                <a16:creationId xmlns:a16="http://schemas.microsoft.com/office/drawing/2014/main" id="{A88DD29C-A164-9944-8981-EE2C0D1C9DBC}"/>
              </a:ext>
            </a:extLst>
          </p:cNvPr>
          <p:cNvSpPr>
            <a:spLocks noGrp="1"/>
          </p:cNvSpPr>
          <p:nvPr>
            <p:ph type="body" sz="quarter" idx="30"/>
          </p:nvPr>
        </p:nvSpPr>
        <p:spPr/>
        <p:txBody>
          <a:bodyPr/>
          <a:lstStyle/>
          <a:p>
            <a:r>
              <a:rPr lang="en-GB" b="1" dirty="0"/>
              <a:t>Fun</a:t>
            </a:r>
            <a:br>
              <a:rPr lang="en-GB" b="1" dirty="0"/>
            </a:br>
            <a:r>
              <a:rPr lang="en-GB" dirty="0"/>
              <a:t>Finding time for </a:t>
            </a:r>
            <a:br>
              <a:rPr lang="en-GB" dirty="0"/>
            </a:br>
            <a:r>
              <a:rPr lang="en-GB" dirty="0"/>
              <a:t>things you enjoy</a:t>
            </a:r>
          </a:p>
        </p:txBody>
      </p:sp>
      <p:sp>
        <p:nvSpPr>
          <p:cNvPr id="11" name="Text Placeholder 10">
            <a:extLst>
              <a:ext uri="{FF2B5EF4-FFF2-40B4-BE49-F238E27FC236}">
                <a16:creationId xmlns:a16="http://schemas.microsoft.com/office/drawing/2014/main" id="{BA7EAB5A-ABED-2540-BCFF-DFA3E6D46E89}"/>
              </a:ext>
            </a:extLst>
          </p:cNvPr>
          <p:cNvSpPr>
            <a:spLocks noGrp="1"/>
          </p:cNvSpPr>
          <p:nvPr>
            <p:ph type="body" sz="quarter" idx="31"/>
          </p:nvPr>
        </p:nvSpPr>
        <p:spPr/>
        <p:txBody>
          <a:bodyPr/>
          <a:lstStyle/>
          <a:p>
            <a:r>
              <a:rPr lang="en-GB" b="1" dirty="0"/>
              <a:t>Courage</a:t>
            </a:r>
            <a:br>
              <a:rPr lang="en-GB" dirty="0"/>
            </a:br>
            <a:r>
              <a:rPr lang="en-GB" dirty="0"/>
              <a:t>Being brave and </a:t>
            </a:r>
            <a:br>
              <a:rPr lang="en-GB" dirty="0"/>
            </a:br>
            <a:r>
              <a:rPr lang="en-GB" dirty="0"/>
              <a:t>having a go even when </a:t>
            </a:r>
            <a:br>
              <a:rPr lang="en-GB" dirty="0"/>
            </a:br>
            <a:r>
              <a:rPr lang="en-GB" dirty="0"/>
              <a:t>things are tricky</a:t>
            </a:r>
          </a:p>
        </p:txBody>
      </p:sp>
      <p:sp>
        <p:nvSpPr>
          <p:cNvPr id="12" name="Text Placeholder 11">
            <a:extLst>
              <a:ext uri="{FF2B5EF4-FFF2-40B4-BE49-F238E27FC236}">
                <a16:creationId xmlns:a16="http://schemas.microsoft.com/office/drawing/2014/main" id="{13A5BB60-6062-5647-BEC0-1C09FA511C51}"/>
              </a:ext>
            </a:extLst>
          </p:cNvPr>
          <p:cNvSpPr>
            <a:spLocks noGrp="1"/>
          </p:cNvSpPr>
          <p:nvPr>
            <p:ph type="body" sz="quarter" idx="32"/>
          </p:nvPr>
        </p:nvSpPr>
        <p:spPr/>
        <p:txBody>
          <a:bodyPr/>
          <a:lstStyle/>
          <a:p>
            <a:r>
              <a:rPr lang="en-GB" b="1" dirty="0"/>
              <a:t>Hope</a:t>
            </a:r>
            <a:br>
              <a:rPr lang="en-GB" b="1" dirty="0"/>
            </a:br>
            <a:r>
              <a:rPr lang="en-GB" dirty="0"/>
              <a:t>Staying positive and </a:t>
            </a:r>
            <a:br>
              <a:rPr lang="en-GB" dirty="0"/>
            </a:br>
            <a:r>
              <a:rPr lang="en-GB" dirty="0"/>
              <a:t>looking for the best </a:t>
            </a:r>
            <a:br>
              <a:rPr lang="en-GB" dirty="0"/>
            </a:br>
            <a:r>
              <a:rPr lang="en-GB" dirty="0"/>
              <a:t>in a situation</a:t>
            </a:r>
          </a:p>
        </p:txBody>
      </p:sp>
    </p:spTree>
    <p:extLst>
      <p:ext uri="{BB962C8B-B14F-4D97-AF65-F5344CB8AC3E}">
        <p14:creationId xmlns:p14="http://schemas.microsoft.com/office/powerpoint/2010/main" val="3580047706"/>
      </p:ext>
    </p:extLst>
  </p:cSld>
  <p:clrMapOvr>
    <a:masterClrMapping/>
  </p:clrMapOvr>
</p:sld>
</file>

<file path=ppt/theme/theme1.xml><?xml version="1.0" encoding="utf-8"?>
<a:theme xmlns:a="http://schemas.openxmlformats.org/drawingml/2006/main" name="Office Theme">
  <a:themeElements>
    <a:clrScheme name="Custom 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3155A5"/>
      </a:hlink>
      <a:folHlink>
        <a:srgbClr val="315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1D68EB4F4C724DBDD98B989C62A3FE" ma:contentTypeVersion="14" ma:contentTypeDescription="Create a new document." ma:contentTypeScope="" ma:versionID="f9380af5a49bf71607e515b7b5f0327e">
  <xsd:schema xmlns:xsd="http://www.w3.org/2001/XMLSchema" xmlns:xs="http://www.w3.org/2001/XMLSchema" xmlns:p="http://schemas.microsoft.com/office/2006/metadata/properties" xmlns:ns2="b442af94-27ec-4c12-9041-09447141ac56" xmlns:ns3="9b8f0eab-74d5-4d8d-87b8-270f2228a97d" targetNamespace="http://schemas.microsoft.com/office/2006/metadata/properties" ma:root="true" ma:fieldsID="a96778589ab4c4606631664b36ba4c9a" ns2:_="" ns3:_="">
    <xsd:import namespace="b442af94-27ec-4c12-9041-09447141ac56"/>
    <xsd:import namespace="9b8f0eab-74d5-4d8d-87b8-270f2228a9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2af94-27ec-4c12-9041-09447141ac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8194ac-132f-443e-9640-f1f2e8c85d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8f0eab-74d5-4d8d-87b8-270f2228a9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78b3e3e-7341-4ab7-9c45-2b52028c349c}" ma:internalName="TaxCatchAll" ma:showField="CatchAllData" ma:web="9b8f0eab-74d5-4d8d-87b8-270f2228a97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442af94-27ec-4c12-9041-09447141ac56">
      <Terms xmlns="http://schemas.microsoft.com/office/infopath/2007/PartnerControls"/>
    </lcf76f155ced4ddcb4097134ff3c332f>
    <TaxCatchAll xmlns="9b8f0eab-74d5-4d8d-87b8-270f2228a97d" xsi:nil="true"/>
  </documentManagement>
</p:properties>
</file>

<file path=customXml/itemProps1.xml><?xml version="1.0" encoding="utf-8"?>
<ds:datastoreItem xmlns:ds="http://schemas.openxmlformats.org/officeDocument/2006/customXml" ds:itemID="{BC0B30E1-2D17-4041-9352-8470E84E7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2af94-27ec-4c12-9041-09447141ac56"/>
    <ds:schemaRef ds:uri="9b8f0eab-74d5-4d8d-87b8-270f2228a9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E79B1E-B61E-4E80-85C4-1AD85DD991DD}">
  <ds:schemaRefs>
    <ds:schemaRef ds:uri="http://schemas.microsoft.com/sharepoint/v3/contenttype/forms"/>
  </ds:schemaRefs>
</ds:datastoreItem>
</file>

<file path=customXml/itemProps3.xml><?xml version="1.0" encoding="utf-8"?>
<ds:datastoreItem xmlns:ds="http://schemas.openxmlformats.org/officeDocument/2006/customXml" ds:itemID="{B0D21BBF-6E61-47F2-B298-0C8A65137518}">
  <ds:schemaRefs>
    <ds:schemaRef ds:uri="http://purl.org/dc/dcmitype/"/>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elements/1.1/"/>
    <ds:schemaRef ds:uri="9b8f0eab-74d5-4d8d-87b8-270f2228a97d"/>
    <ds:schemaRef ds:uri="b442af94-27ec-4c12-9041-09447141ac5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4914</TotalTime>
  <Words>3100</Words>
  <Application>Microsoft Office PowerPoint</Application>
  <PresentationFormat>Widescreen</PresentationFormat>
  <Paragraphs>250</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Arial Narrow</vt:lpstr>
      <vt:lpstr>Calibri</vt:lpstr>
      <vt:lpstr>Office Theme</vt:lpstr>
      <vt:lpstr>Transition to secondary school </vt:lpstr>
      <vt:lpstr>Overview</vt:lpstr>
      <vt:lpstr>Transition  to secondary school</vt:lpstr>
      <vt:lpstr>How confident are you in… </vt:lpstr>
      <vt:lpstr>Making the move</vt:lpstr>
      <vt:lpstr>Challenge</vt:lpstr>
      <vt:lpstr>Making  the move</vt:lpstr>
      <vt:lpstr>Changes</vt:lpstr>
      <vt:lpstr>Individual Reflection</vt:lpstr>
      <vt:lpstr>Scenarios</vt:lpstr>
      <vt:lpstr>Possible strategies </vt:lpstr>
      <vt:lpstr>Handy advice!</vt:lpstr>
      <vt:lpstr>How confident are you now in…  </vt:lpstr>
      <vt:lpstr>Reflection </vt:lpstr>
      <vt:lpstr>It’s normal to have different feelings when change occurs.</vt:lpstr>
      <vt:lpstr>Extended learning projects </vt:lpstr>
      <vt:lpstr>Extended learning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secondary school lesson PowerPoint</dc:title>
  <dc:subject>PSHE</dc:subject>
  <dc:creator>PHE</dc:creator>
  <cp:keywords>new, relationships, transition (change), routine (usual), unknown, challenge (hard), support (help)</cp:keywords>
  <cp:lastModifiedBy>Katie Holland</cp:lastModifiedBy>
  <cp:revision>376</cp:revision>
  <dcterms:created xsi:type="dcterms:W3CDTF">2020-08-05T10:48:44Z</dcterms:created>
  <dcterms:modified xsi:type="dcterms:W3CDTF">2023-09-20T09:48:37Z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0x010100761D68EB4F4C724DBDD98B989C62A3FE</vt:lpwstr>
  </property>
  <property fmtid="{D5CDD505-2E9C-101B-9397-08002B2CF9AE}" pid="3" name="MediaServiceImageTags">
    <vt:lpwstr/>
  </property>
</Properties>
</file>