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57" r:id="rId6"/>
    <p:sldId id="301" r:id="rId7"/>
    <p:sldId id="302" r:id="rId8"/>
    <p:sldId id="307" r:id="rId9"/>
    <p:sldId id="305" r:id="rId10"/>
    <p:sldId id="339" r:id="rId11"/>
    <p:sldId id="340" r:id="rId12"/>
    <p:sldId id="341" r:id="rId13"/>
    <p:sldId id="342" r:id="rId14"/>
    <p:sldId id="343" r:id="rId15"/>
    <p:sldId id="344" r:id="rId16"/>
    <p:sldId id="328" r:id="rId17"/>
    <p:sldId id="346" r:id="rId18"/>
    <p:sldId id="347" r:id="rId19"/>
    <p:sldId id="348" r:id="rId20"/>
    <p:sldId id="349" r:id="rId21"/>
    <p:sldId id="350" r:id="rId22"/>
    <p:sldId id="354" r:id="rId23"/>
    <p:sldId id="353" r:id="rId24"/>
    <p:sldId id="317" r:id="rId25"/>
    <p:sldId id="33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 Gorini" initials="MG" lastIdx="21" clrIdx="0">
    <p:extLst>
      <p:ext uri="{19B8F6BF-5375-455C-9EA6-DF929625EA0E}">
        <p15:presenceInfo xmlns:p15="http://schemas.microsoft.com/office/powerpoint/2012/main" userId="S::mila.gorini@edcoms.co.uk::ea5581c7-911a-4bef-9909-da14cd8dc7a9" providerId="AD"/>
      </p:ext>
    </p:extLst>
  </p:cmAuthor>
  <p:cmAuthor id="2" name="Florence Ackland" initials="FA" lastIdx="117" clrIdx="1">
    <p:extLst>
      <p:ext uri="{19B8F6BF-5375-455C-9EA6-DF929625EA0E}">
        <p15:presenceInfo xmlns:p15="http://schemas.microsoft.com/office/powerpoint/2012/main" userId="S-1-5-21-1598838018-3775903872-2167328690-22119" providerId="AD"/>
      </p:ext>
    </p:extLst>
  </p:cmAuthor>
  <p:cmAuthor id="3" name="William Juba" initials="WJ" lastIdx="28" clrIdx="2">
    <p:extLst>
      <p:ext uri="{19B8F6BF-5375-455C-9EA6-DF929625EA0E}">
        <p15:presenceInfo xmlns:p15="http://schemas.microsoft.com/office/powerpoint/2012/main" userId="S-1-5-21-3685816821-1215056363-1987234180-104196" providerId="AD"/>
      </p:ext>
    </p:extLst>
  </p:cmAuthor>
  <p:cmAuthor id="4" name="Daniel Marks" initials="DM" lastIdx="10" clrIdx="3">
    <p:extLst>
      <p:ext uri="{19B8F6BF-5375-455C-9EA6-DF929625EA0E}">
        <p15:presenceInfo xmlns:p15="http://schemas.microsoft.com/office/powerpoint/2012/main" userId="S::daniel.marks@edcoms.co.uk::71acda68-9030-4482-bfb8-07afb8ba540d" providerId="AD"/>
      </p:ext>
    </p:extLst>
  </p:cmAuthor>
  <p:cmAuthor id="5" name="Sidney Yanney" initials="SY" lastIdx="24" clrIdx="4">
    <p:extLst>
      <p:ext uri="{19B8F6BF-5375-455C-9EA6-DF929625EA0E}">
        <p15:presenceInfo xmlns:p15="http://schemas.microsoft.com/office/powerpoint/2012/main" userId="d447cc76b5363470" providerId="Windows Live"/>
      </p:ext>
    </p:extLst>
  </p:cmAuthor>
  <p:cmAuthor id="6" name="Mila Gorini" initials="MG [2]" lastIdx="2" clrIdx="5">
    <p:extLst>
      <p:ext uri="{19B8F6BF-5375-455C-9EA6-DF929625EA0E}">
        <p15:presenceInfo xmlns:p15="http://schemas.microsoft.com/office/powerpoint/2012/main" userId="Mila Gori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677"/>
    <a:srgbClr val="EC1077"/>
    <a:srgbClr val="6CC8DA"/>
    <a:srgbClr val="FFCC31"/>
    <a:srgbClr val="54A4DA"/>
    <a:srgbClr val="8BC53F"/>
    <a:srgbClr val="3155A5"/>
    <a:srgbClr val="131D39"/>
    <a:srgbClr val="1E384C"/>
    <a:srgbClr val="F9E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D0F18E-DB34-4B30-95C5-C5322196B58E}" v="42" dt="2020-12-30T15:07:19.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68" autoAdjust="0"/>
    <p:restoredTop sz="86395" autoAdjust="0"/>
  </p:normalViewPr>
  <p:slideViewPr>
    <p:cSldViewPr snapToGrid="0" snapToObjects="1" showGuides="1">
      <p:cViewPr varScale="1">
        <p:scale>
          <a:sx n="63" d="100"/>
          <a:sy n="63" d="100"/>
        </p:scale>
        <p:origin x="176" y="56"/>
      </p:cViewPr>
      <p:guideLst>
        <p:guide orient="horz" pos="1480"/>
        <p:guide pos="3840"/>
      </p:guideLst>
    </p:cSldViewPr>
  </p:slideViewPr>
  <p:outlineViewPr>
    <p:cViewPr>
      <p:scale>
        <a:sx n="33" d="100"/>
        <a:sy n="33" d="100"/>
      </p:scale>
      <p:origin x="0" y="-6208"/>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308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cove.video/2LqyUDq"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cove.video/2LqyUDq"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a:p>
        </p:txBody>
      </p:sp>
    </p:spTree>
    <p:extLst>
      <p:ext uri="{BB962C8B-B14F-4D97-AF65-F5344CB8AC3E}">
        <p14:creationId xmlns:p14="http://schemas.microsoft.com/office/powerpoint/2010/main" val="177885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1</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Why do we sleep? (5 mins) continued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10</a:t>
            </a:fld>
            <a:endParaRPr lang="en-US"/>
          </a:p>
        </p:txBody>
      </p:sp>
    </p:spTree>
    <p:extLst>
      <p:ext uri="{BB962C8B-B14F-4D97-AF65-F5344CB8AC3E}">
        <p14:creationId xmlns:p14="http://schemas.microsoft.com/office/powerpoint/2010/main" val="91946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1</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Why do we sleep? (5 mins) continued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mn-lt"/>
                <a:ea typeface="Calibri"/>
                <a:cs typeface="Calibri"/>
                <a:sym typeface="Calibri"/>
              </a:rPr>
              <a:t>Please note that this</a:t>
            </a:r>
            <a:r>
              <a:rPr lang="en-US" sz="1200" i="1" baseline="0">
                <a:latin typeface="+mn-lt"/>
                <a:ea typeface="Calibri"/>
                <a:cs typeface="Calibri"/>
                <a:sym typeface="Calibri"/>
              </a:rPr>
              <a:t> slide contains animated content and is best viewed in presentation mode.</a:t>
            </a:r>
            <a:endParaRPr lang="en-US" sz="1200" b="1" i="1" u="none" strike="noStrike" cap="none">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 students to add any information they can remember to their mind map using a different colour pen.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Show the student the information for a second time</a:t>
            </a:r>
            <a:r>
              <a:rPr lang="en-US" sz="1200" kern="1200" baseline="0" dirty="0">
                <a:solidFill>
                  <a:schemeClr val="tx1"/>
                </a:solidFill>
                <a:effectLst/>
                <a:latin typeface="+mn-lt"/>
                <a:ea typeface="+mn-ea"/>
                <a:cs typeface="+mn-cs"/>
              </a:rPr>
              <a:t> (slides 8-10) </a:t>
            </a:r>
            <a:r>
              <a:rPr lang="en-US" sz="1200" kern="1200" dirty="0">
                <a:solidFill>
                  <a:schemeClr val="tx1"/>
                </a:solidFill>
                <a:effectLst/>
                <a:latin typeface="+mn-lt"/>
                <a:ea typeface="+mn-ea"/>
                <a:cs typeface="+mn-cs"/>
              </a:rPr>
              <a:t>so they can see what</a:t>
            </a:r>
            <a:r>
              <a:rPr lang="en-US" sz="1200" kern="1200" baseline="0" dirty="0">
                <a:solidFill>
                  <a:schemeClr val="tx1"/>
                </a:solidFill>
                <a:effectLst/>
                <a:latin typeface="+mn-lt"/>
                <a:ea typeface="+mn-ea"/>
                <a:cs typeface="+mn-cs"/>
              </a:rPr>
              <a:t> they remembered and what they might have missed. E</a:t>
            </a:r>
            <a:r>
              <a:rPr lang="en-US" sz="1200" kern="1200" dirty="0">
                <a:solidFill>
                  <a:schemeClr val="tx1"/>
                </a:solidFill>
                <a:effectLst/>
                <a:latin typeface="+mn-lt"/>
                <a:ea typeface="+mn-ea"/>
                <a:cs typeface="+mn-cs"/>
              </a:rPr>
              <a:t>mphasize that sleep has a positive impact on both our brain function and our body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Explain to students that a good night’s sleep would help them with this activity because good quality sleep has a positive impact on memory function, productivity and performance.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11</a:t>
            </a:fld>
            <a:endParaRPr lang="en-US"/>
          </a:p>
        </p:txBody>
      </p:sp>
    </p:spTree>
    <p:extLst>
      <p:ext uri="{BB962C8B-B14F-4D97-AF65-F5344CB8AC3E}">
        <p14:creationId xmlns:p14="http://schemas.microsoft.com/office/powerpoint/2010/main" val="3208823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Activity 2: </a:t>
            </a:r>
            <a:r>
              <a:rPr lang="en-GB" sz="1200" b="1" kern="1200" dirty="0">
                <a:solidFill>
                  <a:schemeClr val="tx1"/>
                </a:solidFill>
                <a:effectLst/>
                <a:latin typeface="+mn-lt"/>
                <a:ea typeface="+mn-ea"/>
                <a:cs typeface="+mn-cs"/>
              </a:rPr>
              <a:t>Good quality sleep vs. poor quality sleep (15 mins, slides</a:t>
            </a:r>
            <a:r>
              <a:rPr lang="en-GB" sz="1200" b="1" kern="1200" baseline="0" dirty="0">
                <a:solidFill>
                  <a:schemeClr val="tx1"/>
                </a:solidFill>
                <a:effectLst/>
                <a:latin typeface="+mn-lt"/>
                <a:ea typeface="+mn-ea"/>
                <a:cs typeface="+mn-cs"/>
              </a:rPr>
              <a:t> 12-14</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students to complete the following activity: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In pairs, ask students to select either A or B.</a:t>
            </a:r>
            <a:endParaRPr lang="en-GB" sz="120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Ask the ‘A’ students to draw an outline of a student and makes notes around the outline to show how good quality sleep might impact them. </a:t>
            </a:r>
            <a:endParaRPr lang="en-GB" sz="120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Ask the ‘B’ students to draw an outline of a student and make notes around the outline to show how a lack of sleep (or poor quality sleep) might impact them.</a:t>
            </a:r>
          </a:p>
          <a:p>
            <a:pPr lvl="0" fontAlgn="base"/>
            <a:endParaRPr lang="en-US" sz="1200" b="1"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Clues: </a:t>
            </a:r>
            <a:r>
              <a:rPr lang="en-GB" sz="1200" kern="1200" dirty="0">
                <a:solidFill>
                  <a:schemeClr val="tx1"/>
                </a:solidFill>
                <a:effectLst/>
                <a:latin typeface="+mn-lt"/>
                <a:ea typeface="+mn-ea"/>
                <a:cs typeface="+mn-cs"/>
              </a:rPr>
              <a:t>Ask students to think about how the person performs in school, how they look, how they feel, what they do or don’t do and anything else you can think of. </a:t>
            </a:r>
            <a:endParaRPr lang="en-GB" dirty="0">
              <a:effectLst/>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1726650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Activity 2: </a:t>
            </a:r>
            <a:r>
              <a:rPr lang="en-GB" sz="1200" b="1" kern="1200" dirty="0">
                <a:solidFill>
                  <a:schemeClr val="tx1"/>
                </a:solidFill>
                <a:effectLst/>
                <a:latin typeface="+mn-lt"/>
                <a:ea typeface="+mn-ea"/>
                <a:cs typeface="+mn-cs"/>
              </a:rPr>
              <a:t>Good quality sleep vs. poor quality sleep</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(15 mins) continued</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Show the class the first half of the </a:t>
            </a:r>
            <a:r>
              <a:rPr lang="en-GB" sz="1200" u="none" kern="1200" dirty="0">
                <a:solidFill>
                  <a:schemeClr val="tx1"/>
                </a:solidFill>
                <a:effectLst/>
                <a:latin typeface="+mn-lt"/>
                <a:ea typeface="+mn-ea"/>
                <a:cs typeface="+mn-cs"/>
              </a:rPr>
              <a:t>video</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(00:00 - 1:28). You can play the </a:t>
            </a:r>
            <a:r>
              <a:rPr lang="en-GB" sz="1200" kern="1200" baseline="0" dirty="0">
                <a:solidFill>
                  <a:schemeClr val="tx1"/>
                </a:solidFill>
                <a:effectLst/>
                <a:latin typeface="+mn-lt"/>
                <a:ea typeface="+mn-ea"/>
                <a:cs typeface="+mn-cs"/>
              </a:rPr>
              <a:t>‘Sleep’ video by copying and pasting this URL into your web browser: </a:t>
            </a:r>
            <a:r>
              <a:rPr lang="en-GB" sz="1200" b="0" i="0" u="sng" kern="1200" dirty="0">
                <a:solidFill>
                  <a:schemeClr val="accent1"/>
                </a:solidFill>
                <a:effectLst/>
                <a:latin typeface="+mn-lt"/>
                <a:ea typeface="+mn-ea"/>
                <a:cs typeface="+mn-cs"/>
              </a:rPr>
              <a:t>https://www.nhs.uk/oneyou/every-mind-matters/youth-mental-health/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Note that you will need to select the video titled ‘Sleep’. Alternatively, watch the video here: </a:t>
            </a:r>
            <a:r>
              <a:rPr lang="en-GB" sz="1200" b="0" i="0" u="sng" strike="noStrike" kern="1200" dirty="0">
                <a:solidFill>
                  <a:schemeClr val="tx1"/>
                </a:solidFill>
                <a:effectLst/>
                <a:latin typeface="+mn-lt"/>
                <a:ea typeface="+mn-ea"/>
                <a:cs typeface="+mn-cs"/>
                <a:hlinkClick r:id="rId3"/>
              </a:rPr>
              <a:t>https://bcove.video/2LqyUDq</a:t>
            </a:r>
            <a:r>
              <a:rPr lang="en-GB" sz="1200" b="0" i="0" u="sng"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Ask students to compare their image with their partners and in a different </a:t>
            </a:r>
            <a:r>
              <a:rPr lang="en-US" sz="1200" u="none" strike="noStrike" kern="1200" dirty="0" err="1">
                <a:solidFill>
                  <a:schemeClr val="tx1"/>
                </a:solidFill>
                <a:effectLst/>
                <a:latin typeface="+mn-lt"/>
                <a:ea typeface="+mn-ea"/>
                <a:cs typeface="+mn-cs"/>
              </a:rPr>
              <a:t>coloured</a:t>
            </a:r>
            <a:r>
              <a:rPr lang="en-US" sz="1200" u="none" strike="noStrike" kern="1200" dirty="0">
                <a:solidFill>
                  <a:schemeClr val="tx1"/>
                </a:solidFill>
                <a:effectLst/>
                <a:latin typeface="+mn-lt"/>
                <a:ea typeface="+mn-ea"/>
                <a:cs typeface="+mn-cs"/>
              </a:rPr>
              <a:t> pen, add on any new ideas they have learned from the video to their sheets. </a:t>
            </a:r>
            <a:endParaRPr lang="en-GB" sz="120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159114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Activity 2: </a:t>
            </a:r>
            <a:r>
              <a:rPr lang="en-GB" sz="1200" b="1" kern="1200" dirty="0">
                <a:solidFill>
                  <a:schemeClr val="tx1"/>
                </a:solidFill>
                <a:effectLst/>
                <a:latin typeface="+mn-lt"/>
                <a:ea typeface="+mn-ea"/>
                <a:cs typeface="+mn-cs"/>
              </a:rPr>
              <a:t>Good quality sleep vs. poor quality sleep</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(15 mins) continued</a:t>
            </a:r>
            <a:endParaRPr lang="en-GB" sz="1200" b="0" u="none" kern="1200" dirty="0">
              <a:solidFill>
                <a:schemeClr val="tx1"/>
              </a:solidFill>
              <a:effectLst/>
              <a:latin typeface="+mn-lt"/>
              <a:ea typeface="+mn-ea"/>
              <a:cs typeface="+mn-cs"/>
            </a:endParaRPr>
          </a:p>
          <a:p>
            <a:r>
              <a:rPr lang="en-GB" sz="1200" b="0" u="none" kern="1200" dirty="0">
                <a:solidFill>
                  <a:schemeClr val="tx1"/>
                </a:solidFill>
                <a:effectLst/>
                <a:latin typeface="+mn-lt"/>
                <a:ea typeface="+mn-ea"/>
                <a:cs typeface="+mn-cs"/>
              </a:rPr>
              <a:t>Discuss the questions on the slide in pairs, small groups or as a whole class.</a:t>
            </a:r>
          </a:p>
          <a:p>
            <a:endParaRPr lang="en-GB" sz="1200" b="1" u="sng"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All </a:t>
            </a:r>
            <a:endParaRPr lang="en-GB" u="sng" dirty="0"/>
          </a:p>
          <a:p>
            <a:r>
              <a:rPr lang="en-GB" sz="1200" b="1" kern="1200" dirty="0">
                <a:solidFill>
                  <a:schemeClr val="tx1"/>
                </a:solidFill>
                <a:effectLst/>
                <a:latin typeface="+mn-lt"/>
                <a:ea typeface="+mn-ea"/>
                <a:cs typeface="+mn-cs"/>
              </a:rPr>
              <a:t>• How would you define good quality sleep? </a:t>
            </a:r>
            <a:r>
              <a:rPr lang="en-GB" sz="1200" kern="1200" dirty="0">
                <a:solidFill>
                  <a:schemeClr val="tx1"/>
                </a:solidFill>
                <a:effectLst/>
                <a:latin typeface="+mn-lt"/>
                <a:ea typeface="+mn-ea"/>
                <a:cs typeface="+mn-cs"/>
              </a:rPr>
              <a:t>Encourage students to think about length of sleep, and uninterrupted sleep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 Why can sleeping be difficult? </a:t>
            </a:r>
            <a:r>
              <a:rPr lang="en-GB" sz="1200" kern="1200" dirty="0">
                <a:solidFill>
                  <a:schemeClr val="tx1"/>
                </a:solidFill>
                <a:effectLst/>
                <a:latin typeface="+mn-lt"/>
                <a:ea typeface="+mn-ea"/>
                <a:cs typeface="+mn-cs"/>
              </a:rPr>
              <a:t>For example, mood, thoughts, phones, screens, noises, lights, uncomfortable, stress,</a:t>
            </a:r>
            <a:r>
              <a:rPr lang="en-GB" sz="1200" kern="1200" baseline="0" dirty="0">
                <a:solidFill>
                  <a:schemeClr val="tx1"/>
                </a:solidFill>
                <a:effectLst/>
                <a:latin typeface="+mn-lt"/>
                <a:ea typeface="+mn-ea"/>
                <a:cs typeface="+mn-cs"/>
              </a:rPr>
              <a:t> substances – like caffeine or alcohol.</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How would someone know they have slept well? </a:t>
            </a:r>
            <a:r>
              <a:rPr lang="en-GB" sz="1200" kern="1200" dirty="0">
                <a:solidFill>
                  <a:schemeClr val="tx1"/>
                </a:solidFill>
                <a:effectLst/>
                <a:latin typeface="+mn-lt"/>
                <a:ea typeface="+mn-ea"/>
                <a:cs typeface="+mn-cs"/>
              </a:rPr>
              <a:t>For example, feeling alert, rested, better mood, better appetite, memory </a:t>
            </a:r>
            <a:endParaRPr lang="en-GB" dirty="0"/>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Further challenge </a:t>
            </a:r>
            <a:endParaRPr lang="en-GB" u="sng" dirty="0"/>
          </a:p>
          <a:p>
            <a:r>
              <a:rPr lang="en-GB" sz="1200" b="1" kern="1200" dirty="0">
                <a:solidFill>
                  <a:schemeClr val="tx1"/>
                </a:solidFill>
                <a:effectLst/>
                <a:latin typeface="+mn-lt"/>
                <a:ea typeface="+mn-ea"/>
                <a:cs typeface="+mn-cs"/>
              </a:rPr>
              <a:t>• What are the main factors that impact sleep?  </a:t>
            </a:r>
            <a:r>
              <a:rPr lang="en-GB" sz="1200" kern="1200" dirty="0">
                <a:solidFill>
                  <a:schemeClr val="tx1"/>
                </a:solidFill>
                <a:effectLst/>
                <a:latin typeface="+mn-lt"/>
                <a:ea typeface="+mn-ea"/>
                <a:cs typeface="+mn-cs"/>
              </a:rPr>
              <a:t>For example, health, stress, age, sleeping environment, diet, use of technology at bedtime and caffeine (caffeine can make it harder to get to sleep and decrease a person’s quality of sleep) </a:t>
            </a:r>
            <a:endParaRPr lang="en-GB" dirty="0"/>
          </a:p>
          <a:p>
            <a:r>
              <a:rPr lang="en-GB" sz="1200" b="1" kern="1200" dirty="0">
                <a:solidFill>
                  <a:schemeClr val="tx1"/>
                </a:solidFill>
                <a:effectLst/>
                <a:latin typeface="+mn-lt"/>
                <a:ea typeface="+mn-ea"/>
                <a:cs typeface="+mn-cs"/>
              </a:rPr>
              <a:t>• How might puberty impact on sleep? </a:t>
            </a:r>
            <a:endParaRPr lang="en-GB" dirty="0"/>
          </a:p>
          <a:p>
            <a:r>
              <a:rPr lang="en-GB" sz="1200" kern="1200" dirty="0">
                <a:solidFill>
                  <a:schemeClr val="tx1"/>
                </a:solidFill>
                <a:effectLst/>
                <a:latin typeface="+mn-lt"/>
                <a:ea typeface="+mn-ea"/>
                <a:cs typeface="+mn-cs"/>
              </a:rPr>
              <a:t>For example, changes in hormones, mood, changing peer groups, period pain, more use of phones and electronic devices </a:t>
            </a:r>
            <a:endParaRPr lang="en-GB" dirty="0"/>
          </a:p>
          <a:p>
            <a:r>
              <a:rPr lang="en-GB" sz="1200" b="1" kern="1200" dirty="0">
                <a:solidFill>
                  <a:schemeClr val="tx1"/>
                </a:solidFill>
                <a:effectLst/>
                <a:latin typeface="+mn-lt"/>
                <a:ea typeface="+mn-ea"/>
                <a:cs typeface="+mn-cs"/>
              </a:rPr>
              <a:t>• How might someone’s sleep change with different circumstances?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example, stressful situations, new environments, new baby in the house, different seasons </a:t>
            </a:r>
            <a:endParaRPr lang="en-GB" dirty="0"/>
          </a:p>
          <a:p>
            <a:r>
              <a:rPr lang="en-GB" sz="1200" b="1" kern="1200" dirty="0">
                <a:solidFill>
                  <a:schemeClr val="tx1"/>
                </a:solidFill>
                <a:effectLst/>
                <a:latin typeface="+mn-lt"/>
                <a:ea typeface="+mn-ea"/>
                <a:cs typeface="+mn-cs"/>
              </a:rPr>
              <a:t>• What does a good sleep routine look like to you? </a:t>
            </a:r>
            <a:endParaRPr lang="en-GB" dirty="0"/>
          </a:p>
          <a:p>
            <a:r>
              <a:rPr lang="en-GB" sz="1200" kern="1200" dirty="0">
                <a:solidFill>
                  <a:schemeClr val="tx1"/>
                </a:solidFill>
                <a:effectLst/>
                <a:latin typeface="+mn-lt"/>
                <a:ea typeface="+mn-ea"/>
                <a:cs typeface="+mn-cs"/>
              </a:rPr>
              <a:t>This answer will vary depending on the individual, but possible responses might include relaxation techniques, minimising use of screens, and creating a bedroom environment that helps them switch off </a:t>
            </a: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153796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3: B-E-D (20-25 mins, slides 15-16)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a:t>
            </a:r>
            <a:r>
              <a:rPr lang="en-US" sz="1200" kern="1200" baseline="0" dirty="0">
                <a:solidFill>
                  <a:schemeClr val="tx1"/>
                </a:solidFill>
                <a:effectLst/>
                <a:latin typeface="+mn-lt"/>
                <a:ea typeface="+mn-ea"/>
                <a:cs typeface="+mn-cs"/>
              </a:rPr>
              <a:t> that</a:t>
            </a:r>
            <a:r>
              <a:rPr lang="en-US" sz="1200" kern="1200" dirty="0">
                <a:solidFill>
                  <a:schemeClr val="tx1"/>
                </a:solidFill>
                <a:effectLst/>
                <a:latin typeface="+mn-lt"/>
                <a:ea typeface="+mn-ea"/>
                <a:cs typeface="+mn-cs"/>
              </a:rPr>
              <a:t> students are</a:t>
            </a:r>
            <a:r>
              <a:rPr lang="en-US" sz="1200" kern="1200" baseline="0" dirty="0">
                <a:solidFill>
                  <a:schemeClr val="tx1"/>
                </a:solidFill>
                <a:effectLst/>
                <a:latin typeface="+mn-lt"/>
                <a:ea typeface="+mn-ea"/>
                <a:cs typeface="+mn-cs"/>
              </a:rPr>
              <a:t> going to be</a:t>
            </a:r>
            <a:r>
              <a:rPr lang="en-US" sz="1200" kern="1200" dirty="0">
                <a:solidFill>
                  <a:schemeClr val="tx1"/>
                </a:solidFill>
                <a:effectLst/>
                <a:latin typeface="+mn-lt"/>
                <a:ea typeface="+mn-ea"/>
                <a:cs typeface="+mn-cs"/>
              </a:rPr>
              <a:t> working in small groups</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create a B-E-D app or podcast to help support young people struggling with their sleep.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Each group will produce a feature of the app or podcast to give advice and suggestions in one of the three areas, </a:t>
            </a:r>
            <a:r>
              <a:rPr lang="en-US" sz="1200" b="1" u="sng"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edtime routine, bedroom </a:t>
            </a:r>
            <a:r>
              <a:rPr lang="en-US" sz="1200" b="1" u="sng"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nvironment, or </a:t>
            </a:r>
            <a:r>
              <a:rPr lang="en-US" sz="1200" b="1" u="sng"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aytime routine.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Allocate one of the three features to groups or allow students to choose for themselves.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next slide shows the second half of the video to give students ideas.</a:t>
            </a:r>
          </a:p>
          <a:p>
            <a:endParaRPr lang="en-GB" sz="1200" kern="1200" dirty="0">
              <a:solidFill>
                <a:schemeClr val="tx1"/>
              </a:solidFill>
              <a:effectLst/>
              <a:latin typeface="+mn-lt"/>
              <a:ea typeface="+mn-ea"/>
              <a:cs typeface="+mn-cs"/>
            </a:endParaRPr>
          </a:p>
          <a:p>
            <a:endParaRPr lang="en-US"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2189995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3: B-E-D (20-25 mins, slides 15-18) </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Show the class the second half of the </a:t>
            </a:r>
            <a:r>
              <a:rPr lang="en-GB" sz="1200" u="none" kern="1200" dirty="0">
                <a:solidFill>
                  <a:schemeClr val="tx1"/>
                </a:solidFill>
                <a:effectLst/>
                <a:latin typeface="+mn-lt"/>
                <a:ea typeface="+mn-ea"/>
                <a:cs typeface="+mn-cs"/>
              </a:rPr>
              <a:t>video</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(1:28 - 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You can play the </a:t>
            </a:r>
            <a:r>
              <a:rPr lang="en-GB" sz="1200" kern="1200" baseline="0" dirty="0">
                <a:solidFill>
                  <a:schemeClr val="tx1"/>
                </a:solidFill>
                <a:effectLst/>
                <a:latin typeface="+mn-lt"/>
                <a:ea typeface="+mn-ea"/>
                <a:cs typeface="+mn-cs"/>
              </a:rPr>
              <a:t>‘Sleep’ video by copying and pasting this URL into your web browser: </a:t>
            </a:r>
            <a:r>
              <a:rPr lang="en-GB" sz="1200" b="0" i="0" u="sng" kern="1200" dirty="0">
                <a:solidFill>
                  <a:schemeClr val="accent1"/>
                </a:solidFill>
                <a:effectLst/>
                <a:latin typeface="+mn-lt"/>
                <a:ea typeface="+mn-ea"/>
                <a:cs typeface="+mn-cs"/>
              </a:rPr>
              <a:t>https://www.nhs.uk/oneyou/every-mind-matters/youth-mental-health/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Note that you will need to select the video titled ‘Sleep’. </a:t>
            </a:r>
            <a:r>
              <a:rPr lang="en-GB" sz="1200" kern="1200" baseline="0">
                <a:solidFill>
                  <a:schemeClr val="tx1"/>
                </a:solidFill>
                <a:effectLst/>
                <a:latin typeface="+mn-lt"/>
                <a:ea typeface="+mn-ea"/>
                <a:cs typeface="+mn-cs"/>
              </a:rPr>
              <a:t>Alternatively, watch the video here: </a:t>
            </a:r>
            <a:r>
              <a:rPr lang="en-GB" sz="1200" b="0" i="0" u="sng" strike="noStrike" kern="1200">
                <a:solidFill>
                  <a:schemeClr val="tx1"/>
                </a:solidFill>
                <a:effectLst/>
                <a:latin typeface="+mn-lt"/>
                <a:ea typeface="+mn-ea"/>
                <a:cs typeface="+mn-cs"/>
                <a:hlinkClick r:id="rId3"/>
              </a:rPr>
              <a:t>https://bcove.video/2LqyUDq</a:t>
            </a:r>
            <a:r>
              <a:rPr lang="en-GB" sz="1200" b="0" i="0" u="sng" strike="noStrike" kern="120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Each group can then prepare a two minute presentation to feed back to the rest of the class. Students can re-watch the video if needed.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16</a:t>
            </a:fld>
            <a:endParaRPr lang="en-US"/>
          </a:p>
        </p:txBody>
      </p:sp>
    </p:spTree>
    <p:extLst>
      <p:ext uri="{BB962C8B-B14F-4D97-AF65-F5344CB8AC3E}">
        <p14:creationId xmlns:p14="http://schemas.microsoft.com/office/powerpoint/2010/main" val="1870639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3: B-E-D (20-25 mins) continued</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Share the success criteria with students to help them structure their app or podcast. </a:t>
            </a:r>
            <a:r>
              <a:rPr lang="en-US" sz="1200" i="0" kern="1200" dirty="0">
                <a:solidFill>
                  <a:schemeClr val="tx1"/>
                </a:solidFill>
                <a:effectLst/>
                <a:latin typeface="+mn-lt"/>
                <a:ea typeface="+mn-ea"/>
                <a:cs typeface="+mn-cs"/>
              </a:rPr>
              <a:t>Encourage students to be creative, they could make up rhymes, draw images, suggest music or anything else to make an awesome app or podcast! </a:t>
            </a:r>
            <a:r>
              <a:rPr lang="en-US" dirty="0"/>
              <a:t>If students</a:t>
            </a:r>
            <a:r>
              <a:rPr lang="en-US" baseline="0" dirty="0"/>
              <a:t> need additional support with this activity, the next slide has an ideas bank.</a:t>
            </a:r>
          </a:p>
          <a:p>
            <a:endParaRPr lang="en-US" baseline="0" dirty="0"/>
          </a:p>
          <a:p>
            <a:r>
              <a:rPr lang="en-GB" sz="1200" b="1" u="sng" kern="1200" dirty="0">
                <a:solidFill>
                  <a:schemeClr val="tx1"/>
                </a:solidFill>
                <a:effectLst/>
                <a:latin typeface="+mn-lt"/>
                <a:ea typeface="+mn-ea"/>
                <a:cs typeface="+mn-cs"/>
              </a:rPr>
              <a:t>Presentation </a:t>
            </a:r>
            <a:endParaRPr lang="en-GB" u="sng" dirty="0"/>
          </a:p>
          <a:p>
            <a:r>
              <a:rPr lang="en-GB" sz="1200" kern="1200" dirty="0">
                <a:solidFill>
                  <a:schemeClr val="tx1"/>
                </a:solidFill>
                <a:effectLst/>
                <a:latin typeface="+mn-lt"/>
                <a:ea typeface="+mn-ea"/>
                <a:cs typeface="+mn-cs"/>
              </a:rPr>
              <a:t>Allow ten minutes for students to present their ideas to each other and provide feedback using ‘What went well...’ and ‘Even better if...’ </a:t>
            </a:r>
            <a:endParaRPr lang="en-GB" dirty="0"/>
          </a:p>
          <a:p>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Presentations could be spread over two lessons if limited for time.</a:t>
            </a:r>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213555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3: B-E-D (20-25 mins) continued</a:t>
            </a:r>
            <a:endParaRPr lang="en-GB" dirty="0"/>
          </a:p>
          <a:p>
            <a:r>
              <a:rPr lang="en-GB" dirty="0"/>
              <a:t>If students need additional support with this activity, share this ideas</a:t>
            </a:r>
            <a:r>
              <a:rPr lang="en-GB" baseline="0" dirty="0"/>
              <a:t> bank.</a:t>
            </a:r>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18</a:t>
            </a:fld>
            <a:endParaRPr lang="en-US"/>
          </a:p>
        </p:txBody>
      </p:sp>
    </p:spTree>
    <p:extLst>
      <p:ext uri="{BB962C8B-B14F-4D97-AF65-F5344CB8AC3E}">
        <p14:creationId xmlns:p14="http://schemas.microsoft.com/office/powerpoint/2010/main" val="131221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Assessment for learning (3-4 mins)</a:t>
            </a:r>
            <a:endParaRPr lang="en-GB" sz="12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latin typeface="+mn-lt"/>
                <a:ea typeface="Calibri"/>
                <a:cs typeface="Calibri"/>
                <a:sym typeface="Calibri"/>
              </a:rPr>
              <a:t>Show students the three statements from the initial assessment once more and ask students to rate their confidence in each now they have completed the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latin typeface="+mn-lt"/>
                <a:ea typeface="Calibri"/>
                <a:cs typeface="Calibri"/>
                <a:sym typeface="Calibri"/>
              </a:rPr>
              <a:t>It is an opportunity for students to reflect on what they have learned in the lesson. </a:t>
            </a:r>
            <a:r>
              <a:rPr lang="en-GB" sz="1200" b="0" i="0" u="none" strike="noStrike" kern="1200" cap="none" dirty="0">
                <a:solidFill>
                  <a:schemeClr val="tx1"/>
                </a:solidFill>
                <a:effectLst/>
                <a:latin typeface="+mn-lt"/>
                <a:ea typeface="Calibri"/>
                <a:cs typeface="Calibri"/>
                <a:sym typeface="Calibri"/>
              </a:rPr>
              <a:t>Ask students to consider why their scores have changed and give an example of something new they have learned or thought about. </a:t>
            </a:r>
            <a:endParaRPr lang="en-GB" dirty="0"/>
          </a:p>
          <a:p>
            <a:endParaRPr lang="en-GB" sz="1200" b="0" i="0" u="none" strike="noStrike" kern="0" cap="none" dirty="0">
              <a:solidFill>
                <a:schemeClr val="dk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How confident are you in: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identifying what happens</a:t>
            </a:r>
            <a:r>
              <a:rPr lang="en-GB" sz="1200" kern="1200" baseline="0" dirty="0">
                <a:solidFill>
                  <a:schemeClr val="tx1"/>
                </a:solidFill>
                <a:effectLst/>
                <a:latin typeface="+mn-lt"/>
                <a:ea typeface="+mn-ea"/>
                <a:cs typeface="+mn-cs"/>
              </a:rPr>
              <a:t> when we sleep</a:t>
            </a: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describing the benefits of good quality sleep?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knowing strategies</a:t>
            </a:r>
            <a:r>
              <a:rPr lang="en-GB" sz="1200" kern="1200" baseline="0" dirty="0">
                <a:solidFill>
                  <a:schemeClr val="tx1"/>
                </a:solidFill>
                <a:effectLst/>
                <a:latin typeface="+mn-lt"/>
                <a:ea typeface="+mn-ea"/>
                <a:cs typeface="+mn-cs"/>
              </a:rPr>
              <a:t> to promote good quality sleep and where to seek support if sleep is difficult? </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19</a:t>
            </a:fld>
            <a:endParaRPr lang="en-US"/>
          </a:p>
        </p:txBody>
      </p:sp>
    </p:spTree>
    <p:extLst>
      <p:ext uri="{BB962C8B-B14F-4D97-AF65-F5344CB8AC3E}">
        <p14:creationId xmlns:p14="http://schemas.microsoft.com/office/powerpoint/2010/main" val="137097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Plenary: </a:t>
            </a:r>
            <a:r>
              <a:rPr lang="en-GB" sz="1200" b="1" kern="1200" dirty="0">
                <a:solidFill>
                  <a:schemeClr val="tx1"/>
                </a:solidFill>
                <a:effectLst/>
                <a:latin typeface="+mn-lt"/>
                <a:ea typeface="+mn-ea"/>
                <a:cs typeface="+mn-cs"/>
              </a:rPr>
              <a:t>Dream on... (3-4 mins)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five students are struggling with their sleep. Ask your students to choose two of the scenarios and think of some advice they might give in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this</a:t>
            </a:r>
            <a:r>
              <a:rPr lang="en-US" sz="1200" kern="1200" baseline="0" dirty="0">
                <a:solidFill>
                  <a:schemeClr val="tx1"/>
                </a:solidFill>
                <a:effectLst/>
                <a:latin typeface="+mn-lt"/>
                <a:ea typeface="+mn-ea"/>
                <a:cs typeface="+mn-cs"/>
              </a:rPr>
              <a:t> opportunity to assess how students have met the learning outcomes.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could be</a:t>
            </a:r>
            <a:r>
              <a:rPr lang="en-US" sz="1200" kern="1200" baseline="0" dirty="0">
                <a:solidFill>
                  <a:schemeClr val="tx1"/>
                </a:solidFill>
                <a:effectLst/>
                <a:latin typeface="+mn-lt"/>
                <a:ea typeface="+mn-ea"/>
                <a:cs typeface="+mn-cs"/>
              </a:rPr>
              <a:t> completed as a verbal activity, although students can write responses if time allows.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20</a:t>
            </a:fld>
            <a:endParaRPr lang="en-US"/>
          </a:p>
        </p:txBody>
      </p:sp>
    </p:spTree>
    <p:extLst>
      <p:ext uri="{BB962C8B-B14F-4D97-AF65-F5344CB8AC3E}">
        <p14:creationId xmlns:p14="http://schemas.microsoft.com/office/powerpoint/2010/main" val="1830676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Signposting (1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Share this slide with students and remind them that everybody is different when it comes</a:t>
            </a:r>
            <a:r>
              <a:rPr lang="en-GB" sz="1200" kern="1200" baseline="0" dirty="0">
                <a:solidFill>
                  <a:schemeClr val="tx1"/>
                </a:solidFill>
                <a:effectLst/>
                <a:latin typeface="+mn-lt"/>
                <a:ea typeface="+mn-ea"/>
                <a:cs typeface="+mn-cs"/>
              </a:rPr>
              <a:t> to sleep</a:t>
            </a:r>
            <a:r>
              <a:rPr lang="en-GB" sz="1200" kern="1200" dirty="0">
                <a:solidFill>
                  <a:schemeClr val="tx1"/>
                </a:solidFill>
                <a:effectLst/>
                <a:latin typeface="+mn-lt"/>
                <a:ea typeface="+mn-ea"/>
                <a:cs typeface="+mn-cs"/>
              </a:rPr>
              <a:t>. </a:t>
            </a:r>
            <a:r>
              <a:rPr lang="en-GB" sz="1200" b="0" i="0" u="none" strike="noStrike" cap="none" dirty="0">
                <a:solidFill>
                  <a:schemeClr val="dk1"/>
                </a:solidFill>
                <a:effectLst/>
                <a:latin typeface="+mn-lt"/>
                <a:ea typeface="Calibri"/>
                <a:cs typeface="Calibri"/>
                <a:sym typeface="Calibri"/>
              </a:rPr>
              <a:t>Sometimes, people might struggle with falling asleep or with staying asleep.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effectLst/>
                <a:latin typeface="+mn-lt"/>
                <a:ea typeface="Calibri"/>
                <a:cs typeface="Calibri"/>
                <a:sym typeface="Calibri"/>
              </a:rPr>
              <a:t>Students can use the different actions they have learned in the lesson b</a:t>
            </a:r>
            <a:r>
              <a:rPr lang="en-GB" sz="1200" b="0" i="0" u="none" strike="noStrike" cap="none" dirty="0">
                <a:latin typeface="+mn-lt"/>
                <a:ea typeface="Calibri"/>
                <a:cs typeface="Calibri"/>
                <a:sym typeface="Calibri"/>
              </a:rPr>
              <a:t>ut</a:t>
            </a:r>
            <a:r>
              <a:rPr lang="en-GB" sz="1200" b="0" i="0" u="none" strike="noStrike" cap="none" baseline="0" dirty="0">
                <a:latin typeface="+mn-lt"/>
                <a:ea typeface="Calibri"/>
                <a:cs typeface="Calibri"/>
                <a:sym typeface="Calibri"/>
              </a:rPr>
              <a:t> if</a:t>
            </a:r>
            <a:r>
              <a:rPr lang="en-GB" sz="1200" b="0" i="0" u="none" strike="noStrike" cap="none" dirty="0">
                <a:latin typeface="+mn-lt"/>
                <a:ea typeface="Calibri"/>
                <a:cs typeface="Calibri"/>
                <a:sym typeface="Calibri"/>
              </a:rPr>
              <a:t> things become difficult, they should speak to a trusted adult in school, at home or contact: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dirty="0" err="1">
                <a:latin typeface="+mn-lt"/>
                <a:ea typeface="Calibri"/>
                <a:cs typeface="Calibri"/>
                <a:sym typeface="Calibri"/>
              </a:rPr>
              <a:t>Childline</a:t>
            </a:r>
            <a:r>
              <a:rPr lang="en-GB" sz="1200" b="0" i="0" u="none" strike="noStrike" cap="none" dirty="0">
                <a:latin typeface="+mn-lt"/>
                <a:ea typeface="Calibri"/>
                <a:cs typeface="Calibri"/>
                <a:sym typeface="Calibri"/>
              </a:rPr>
              <a:t> (0800 1111 or https://www.childline.org.uk/)</a:t>
            </a:r>
            <a:r>
              <a:rPr lang="en-GB" sz="1200" b="0" i="0" u="none" strike="noStrike" cap="none" baseline="0" dirty="0">
                <a:latin typeface="+mn-lt"/>
                <a:ea typeface="Calibri"/>
                <a:cs typeface="Calibri"/>
                <a:sym typeface="Calibri"/>
              </a:rPr>
              <a:t> – </a:t>
            </a:r>
            <a:r>
              <a:rPr lang="en-GB" sz="1200" b="0" i="0" u="none" strike="noStrike" cap="none" dirty="0">
                <a:latin typeface="+mn-lt"/>
                <a:ea typeface="Calibri"/>
                <a:cs typeface="Calibri"/>
                <a:sym typeface="Calibri"/>
              </a:rPr>
              <a:t>a free,</a:t>
            </a:r>
            <a:r>
              <a:rPr lang="en-GB" sz="1200" b="0" i="0" u="none" strike="noStrike" cap="none" baseline="0" dirty="0">
                <a:latin typeface="+mn-lt"/>
                <a:ea typeface="Calibri"/>
                <a:cs typeface="Calibri"/>
                <a:sym typeface="Calibri"/>
              </a:rPr>
              <a:t> confidential support service. </a:t>
            </a:r>
            <a:r>
              <a:rPr lang="en-GB" b="0" dirty="0">
                <a:latin typeface="Arial"/>
                <a:ea typeface="Arial"/>
                <a:cs typeface="Arial"/>
                <a:sym typeface="Arial"/>
              </a:rPr>
              <a:t>They also have sleep advice: https://www.childline.org.uk/info-advice/your-feelings/feelings-emotions/problems-sleeping/.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dirty="0">
                <a:latin typeface="Arial"/>
                <a:ea typeface="Calibri"/>
                <a:cs typeface="Arial"/>
                <a:sym typeface="Arial"/>
              </a:rPr>
              <a:t>The Mix has call and chat services for young people to talk through anything that’s on their</a:t>
            </a:r>
            <a:r>
              <a:rPr lang="en-GB" sz="1200" b="0" i="0" u="none" strike="noStrike" cap="none" baseline="0" dirty="0">
                <a:latin typeface="Arial"/>
                <a:ea typeface="Calibri"/>
                <a:cs typeface="Arial"/>
                <a:sym typeface="Arial"/>
              </a:rPr>
              <a:t> mind.</a:t>
            </a:r>
            <a:endParaRPr lang="en-GB" sz="1200" b="0" i="0" u="none" strike="noStrike" cap="none" dirty="0">
              <a:latin typeface="+mn-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latin typeface="Arial"/>
                <a:ea typeface="Arial"/>
                <a:cs typeface="Arial"/>
                <a:sym typeface="Arial"/>
              </a:rPr>
              <a:t>Shout is a free and confidential text messaging service to support mental health and emotional wellbeing that</a:t>
            </a:r>
            <a:r>
              <a:rPr lang="en-GB" b="0" baseline="0" dirty="0">
                <a:latin typeface="Arial"/>
                <a:ea typeface="Arial"/>
                <a:cs typeface="Arial"/>
                <a:sym typeface="Arial"/>
              </a:rPr>
              <a:t> can be used anytime, day or night.</a:t>
            </a:r>
            <a:endParaRPr lang="en-GB" b="0" dirty="0"/>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US" b="0"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21</a:t>
            </a:fld>
            <a:endParaRPr lang="en-US"/>
          </a:p>
        </p:txBody>
      </p:sp>
    </p:spTree>
    <p:extLst>
      <p:ext uri="{BB962C8B-B14F-4D97-AF65-F5344CB8AC3E}">
        <p14:creationId xmlns:p14="http://schemas.microsoft.com/office/powerpoint/2010/main" val="3588233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FF19-8921-B447-80B5-DE497E3524FF}" type="slidenum">
              <a:rPr lang="en-US" smtClean="0"/>
              <a:t>22</a:t>
            </a:fld>
            <a:endParaRPr lang="en-US"/>
          </a:p>
        </p:txBody>
      </p:sp>
    </p:spTree>
    <p:extLst>
      <p:ext uri="{BB962C8B-B14F-4D97-AF65-F5344CB8AC3E}">
        <p14:creationId xmlns:p14="http://schemas.microsoft.com/office/powerpoint/2010/main" val="243528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271188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248825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mn-lt"/>
                <a:ea typeface="Calibri"/>
                <a:cs typeface="Calibri"/>
                <a:sym typeface="Calibri"/>
              </a:rPr>
              <a:t>Please note that this</a:t>
            </a:r>
            <a:r>
              <a:rPr lang="en-US" sz="1200" i="1" baseline="0" dirty="0">
                <a:latin typeface="+mn-lt"/>
                <a:ea typeface="Calibri"/>
                <a:cs typeface="Calibri"/>
                <a:sym typeface="Calibri"/>
              </a:rPr>
              <a:t> slide contains animated content and is best viewed in presentation mode.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Briefly</a:t>
            </a:r>
            <a:r>
              <a:rPr lang="en-GB" baseline="0" dirty="0"/>
              <a:t> share the learning objectives, outcomes and key vocabulary with students. For key vocabulary, note that easier-to-understand alternative words are provided in the brackets.</a:t>
            </a:r>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306890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sym typeface="Calibri"/>
              </a:rPr>
              <a:t>Baseline assessment</a:t>
            </a:r>
            <a:r>
              <a:rPr lang="en-GB" sz="1200" b="0" kern="1200" dirty="0">
                <a:solidFill>
                  <a:schemeClr val="tx1"/>
                </a:solidFill>
                <a:effectLst/>
                <a:latin typeface="+mn-lt"/>
                <a:ea typeface="+mn-ea"/>
                <a:cs typeface="+mn-cs"/>
                <a:sym typeface="Calibri"/>
              </a:rPr>
              <a:t>: </a:t>
            </a:r>
            <a:r>
              <a:rPr lang="en-GB" sz="1200" b="1" kern="1200" dirty="0">
                <a:solidFill>
                  <a:schemeClr val="tx1"/>
                </a:solidFill>
                <a:effectLst/>
                <a:latin typeface="+mn-lt"/>
                <a:ea typeface="+mn-ea"/>
                <a:cs typeface="+mn-cs"/>
                <a:sym typeface="Calibri"/>
              </a:rPr>
              <a:t>How do you feel? (3-4 mins) </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r>
              <a:rPr lang="en-GB" sz="1200" dirty="0">
                <a:latin typeface="+mn-lt"/>
                <a:ea typeface="Calibri"/>
                <a:cs typeface="Calibri"/>
                <a:sym typeface="Calibri"/>
              </a:rPr>
              <a:t>Show students the three</a:t>
            </a:r>
            <a:r>
              <a:rPr lang="en-GB" sz="1200" baseline="0" dirty="0">
                <a:latin typeface="+mn-lt"/>
                <a:ea typeface="Calibri"/>
                <a:cs typeface="Calibri"/>
                <a:sym typeface="Calibri"/>
              </a:rPr>
              <a:t> </a:t>
            </a:r>
            <a:r>
              <a:rPr lang="en-GB" sz="1200" dirty="0">
                <a:latin typeface="+mn-lt"/>
                <a:ea typeface="Calibri"/>
                <a:cs typeface="Calibri"/>
                <a:sym typeface="Calibri"/>
              </a:rPr>
              <a:t>statements and ask them to rate their confidence in each using a scale from 0-10.</a:t>
            </a:r>
            <a:endParaRPr lang="en-GB" dirty="0"/>
          </a:p>
          <a:p>
            <a:pPr marL="0" lvl="0" indent="0" algn="l" rtl="0">
              <a:spcBef>
                <a:spcPts val="0"/>
              </a:spcBef>
              <a:spcAft>
                <a:spcPts val="0"/>
              </a:spcAft>
              <a:buNone/>
            </a:pPr>
            <a:r>
              <a:rPr lang="en-GB" sz="1200" dirty="0">
                <a:latin typeface="+mn-lt"/>
                <a:ea typeface="Calibri"/>
                <a:cs typeface="Calibri"/>
                <a:sym typeface="Calibri"/>
              </a:rPr>
              <a:t> </a:t>
            </a:r>
            <a:endParaRPr lang="en-GB" dirty="0"/>
          </a:p>
          <a:p>
            <a:pPr marL="0" lvl="0" indent="0" algn="l" rtl="0">
              <a:spcBef>
                <a:spcPts val="0"/>
              </a:spcBef>
              <a:spcAft>
                <a:spcPts val="0"/>
              </a:spcAft>
              <a:buNone/>
            </a:pPr>
            <a:r>
              <a:rPr lang="en-GB" sz="1200" dirty="0">
                <a:latin typeface="+mn-lt"/>
                <a:ea typeface="Calibri"/>
                <a:cs typeface="Calibri"/>
                <a:sym typeface="Calibri"/>
              </a:rPr>
              <a:t>There are lots of ways you might do this activity. Students could respond to the statements individually by writing their three numbers down on paper, or verbally by discussing their feelings in pairs/groups. Alternatively, you could ask students to reflect silently, before holding up the relevant number of fingers in response to each statement.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How confident are you in: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identifying what happens</a:t>
            </a:r>
            <a:r>
              <a:rPr lang="en-GB" sz="1200" kern="1200" baseline="0" dirty="0">
                <a:solidFill>
                  <a:schemeClr val="tx1"/>
                </a:solidFill>
                <a:effectLst/>
                <a:latin typeface="+mn-lt"/>
                <a:ea typeface="+mn-ea"/>
                <a:cs typeface="+mn-cs"/>
              </a:rPr>
              <a:t> when we sleep</a:t>
            </a: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describing the benefits of good quality sleep?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knowing strategies</a:t>
            </a:r>
            <a:r>
              <a:rPr lang="en-GB" sz="1200" kern="1200" baseline="0" dirty="0">
                <a:solidFill>
                  <a:schemeClr val="tx1"/>
                </a:solidFill>
                <a:effectLst/>
                <a:latin typeface="+mn-lt"/>
                <a:ea typeface="+mn-ea"/>
                <a:cs typeface="+mn-cs"/>
              </a:rPr>
              <a:t> to promote good quality sleep and where to seek support if sleep is difficult?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292604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mn-ea"/>
                <a:cs typeface="+mn-cs"/>
                <a:sym typeface="Calibri"/>
              </a:rPr>
              <a:t>Lesson stimulus (3-4 mins)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to create a mind map in pairs or groups using the sentence starter  ‘Sleep…’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Encourage them to write down as many facts or pieces of information that they can to show what they already know about sleep.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Depending</a:t>
            </a:r>
            <a:r>
              <a:rPr lang="en-US" sz="1200" kern="1200" baseline="0" dirty="0">
                <a:solidFill>
                  <a:schemeClr val="tx1"/>
                </a:solidFill>
                <a:effectLst/>
                <a:latin typeface="+mn-lt"/>
                <a:ea typeface="+mn-ea"/>
                <a:cs typeface="+mn-cs"/>
              </a:rPr>
              <a:t> on the outcome of this activity and student’s existing knowledge, you may wish to adapt the lesson.</a:t>
            </a:r>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7</a:t>
            </a:fld>
            <a:endParaRPr lang="en-US"/>
          </a:p>
        </p:txBody>
      </p:sp>
    </p:spTree>
    <p:extLst>
      <p:ext uri="{BB962C8B-B14F-4D97-AF65-F5344CB8AC3E}">
        <p14:creationId xmlns:p14="http://schemas.microsoft.com/office/powerpoint/2010/main" val="61733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1</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Why do we sleep? (5 mins, slides 8-11)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to look back at their mind maps. Before</a:t>
            </a:r>
            <a:r>
              <a:rPr lang="en-US" sz="1200" kern="1200" baseline="0" dirty="0">
                <a:solidFill>
                  <a:schemeClr val="tx1"/>
                </a:solidFill>
                <a:effectLst/>
                <a:latin typeface="+mn-lt"/>
                <a:ea typeface="+mn-ea"/>
                <a:cs typeface="+mn-cs"/>
              </a:rPr>
              <a:t> students begin looking at the information on this slide, e</a:t>
            </a:r>
            <a:r>
              <a:rPr lang="en-US" sz="1200" kern="1200" dirty="0">
                <a:solidFill>
                  <a:schemeClr val="tx1"/>
                </a:solidFill>
                <a:effectLst/>
                <a:latin typeface="+mn-lt"/>
                <a:ea typeface="+mn-ea"/>
                <a:cs typeface="+mn-cs"/>
              </a:rPr>
              <a:t>xplain that you are going to show them three separate slides</a:t>
            </a:r>
            <a:r>
              <a:rPr lang="en-US" sz="1200" kern="1200" baseline="0" dirty="0">
                <a:solidFill>
                  <a:schemeClr val="tx1"/>
                </a:solidFill>
                <a:effectLst/>
                <a:latin typeface="+mn-lt"/>
                <a:ea typeface="+mn-ea"/>
                <a:cs typeface="+mn-cs"/>
              </a:rPr>
              <a:t> with different information</a:t>
            </a:r>
            <a:r>
              <a:rPr lang="en-US" sz="1200" kern="1200" dirty="0">
                <a:solidFill>
                  <a:schemeClr val="tx1"/>
                </a:solidFill>
                <a:effectLst/>
                <a:latin typeface="+mn-lt"/>
                <a:ea typeface="+mn-ea"/>
                <a:cs typeface="+mn-cs"/>
              </a:rPr>
              <a:t> on them </a:t>
            </a:r>
            <a:r>
              <a:rPr lang="en-US" sz="1200" kern="1200" baseline="0" dirty="0">
                <a:solidFill>
                  <a:schemeClr val="tx1"/>
                </a:solidFill>
                <a:effectLst/>
                <a:latin typeface="+mn-lt"/>
                <a:ea typeface="+mn-ea"/>
                <a:cs typeface="+mn-cs"/>
              </a:rPr>
              <a:t>(slides 8-10)</a:t>
            </a:r>
            <a:r>
              <a:rPr lang="en-US" sz="1200" kern="1200" dirty="0">
                <a:solidFill>
                  <a:schemeClr val="tx1"/>
                </a:solidFill>
                <a:effectLst/>
                <a:latin typeface="+mn-lt"/>
                <a:ea typeface="+mn-ea"/>
                <a:cs typeface="+mn-cs"/>
              </a:rPr>
              <a:t>. Their task is to remember as much information as they can from each and add this to their mind map.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8</a:t>
            </a:fld>
            <a:endParaRPr lang="en-US"/>
          </a:p>
        </p:txBody>
      </p:sp>
    </p:spTree>
    <p:extLst>
      <p:ext uri="{BB962C8B-B14F-4D97-AF65-F5344CB8AC3E}">
        <p14:creationId xmlns:p14="http://schemas.microsoft.com/office/powerpoint/2010/main" val="459549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1</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Why do we sleep? (5 mins) continued</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9</a:t>
            </a:fld>
            <a:endParaRPr lang="en-US"/>
          </a:p>
        </p:txBody>
      </p:sp>
    </p:spTree>
    <p:extLst>
      <p:ext uri="{BB962C8B-B14F-4D97-AF65-F5344CB8AC3E}">
        <p14:creationId xmlns:p14="http://schemas.microsoft.com/office/powerpoint/2010/main" val="2240856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6.png"/><Relationship Id="rId7" Type="http://schemas.openxmlformats.org/officeDocument/2006/relationships/image" Target="../media/image14.emf"/><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 Id="rId9"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6CC8DA"/>
        </a:solidFill>
        <a:effectLst/>
      </p:bgPr>
    </p:bg>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CF2C6628-AF9A-A443-93E4-25BD856CC37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2785403" y="-761991"/>
            <a:ext cx="9545641" cy="83819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2031674" y="2061963"/>
            <a:ext cx="5762220" cy="1301831"/>
          </a:xfrm>
        </p:spPr>
        <p:txBody>
          <a:bodyPr wrap="square" anchor="b">
            <a:spAutoFit/>
          </a:bodyPr>
          <a:lstStyle>
            <a:lvl1pPr marL="228600" indent="884238" algn="l" defTabSz="914400" rtl="0" eaLnBrk="1" latinLnBrk="0" hangingPunct="1">
              <a:lnSpc>
                <a:spcPts val="10000"/>
              </a:lnSpc>
              <a:spcBef>
                <a:spcPct val="0"/>
              </a:spcBef>
              <a:buNone/>
              <a:tabLst/>
              <a:defRPr lang="en-US" sz="12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a:t>
            </a:r>
          </a:p>
        </p:txBody>
      </p:sp>
      <p:pic>
        <p:nvPicPr>
          <p:cNvPr id="19" name="Picture 18">
            <a:extLst>
              <a:ext uri="{FF2B5EF4-FFF2-40B4-BE49-F238E27FC236}">
                <a16:creationId xmlns:a16="http://schemas.microsoft.com/office/drawing/2014/main" id="{A7289230-5EBC-4E42-AE7E-D49A8DBC864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6499" y="5313408"/>
            <a:ext cx="2483707" cy="1481788"/>
          </a:xfrm>
          <a:prstGeom prst="rect">
            <a:avLst/>
          </a:prstGeom>
        </p:spPr>
      </p:pic>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7BA7EBD-9B46-914B-BD40-6DEABC5A36B8}"/>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B4F0EAF2-DE61-3E4E-AA2B-88528730F6F6}"/>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12B1804-CA49-AF49-B06F-0BF49180EBA3}"/>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a16="http://schemas.microsoft.com/office/drawing/2014/main" id="{B7E509EF-4A17-8B4B-A411-41B06D04D9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585297" y="562523"/>
            <a:ext cx="5994502" cy="1538883"/>
          </a:xfrm>
        </p:spPr>
        <p:txBody>
          <a:bodyPr wrap="square" anchor="b">
            <a:spAutoFit/>
          </a:bodyPr>
          <a:lstStyle>
            <a:lvl1pPr marL="228600" marR="0" indent="884238" algn="r" defTabSz="914400" rtl="0" eaLnBrk="1" fontAlgn="auto" latinLnBrk="0" hangingPunct="1">
              <a:lnSpc>
                <a:spcPts val="6000"/>
              </a:lnSpc>
              <a:spcBef>
                <a:spcPct val="0"/>
              </a:spcBef>
              <a:spcAft>
                <a:spcPts val="0"/>
              </a:spcAft>
              <a:buClrTx/>
              <a:buSzTx/>
              <a:buFontTx/>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 helps the body function</a:t>
            </a:r>
          </a:p>
        </p:txBody>
      </p:sp>
      <p:sp>
        <p:nvSpPr>
          <p:cNvPr id="11" name="Text Placeholder 11">
            <a:extLst>
              <a:ext uri="{FF2B5EF4-FFF2-40B4-BE49-F238E27FC236}">
                <a16:creationId xmlns:a16="http://schemas.microsoft.com/office/drawing/2014/main" id="{B621F075-8F04-014C-A586-69AECCC21ABE}"/>
              </a:ext>
            </a:extLst>
          </p:cNvPr>
          <p:cNvSpPr>
            <a:spLocks noGrp="1"/>
          </p:cNvSpPr>
          <p:nvPr>
            <p:ph type="body" sz="quarter" idx="16" hasCustomPrompt="1"/>
          </p:nvPr>
        </p:nvSpPr>
        <p:spPr>
          <a:xfrm>
            <a:off x="7165096" y="1201039"/>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a:extLst>
              <a:ext uri="{FF2B5EF4-FFF2-40B4-BE49-F238E27FC236}">
                <a16:creationId xmlns:a16="http://schemas.microsoft.com/office/drawing/2014/main" id="{73E44386-A4DB-D24A-8371-BB1714ECCC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7" name="Picture 16" descr="A close up of a logo&#10;&#10;Description automatically generated">
            <a:extLst>
              <a:ext uri="{FF2B5EF4-FFF2-40B4-BE49-F238E27FC236}">
                <a16:creationId xmlns:a16="http://schemas.microsoft.com/office/drawing/2014/main" id="{135A0597-50BB-D04A-8E2C-219C268B86B7}"/>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540537" y="896095"/>
            <a:ext cx="8400629" cy="8381982"/>
          </a:xfrm>
          <a:prstGeom prst="rect">
            <a:avLst/>
          </a:prstGeom>
        </p:spPr>
      </p:pic>
    </p:spTree>
    <p:extLst>
      <p:ext uri="{BB962C8B-B14F-4D97-AF65-F5344CB8AC3E}">
        <p14:creationId xmlns:p14="http://schemas.microsoft.com/office/powerpoint/2010/main" val="282729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843445-F848-9C42-B0CE-19222D1A4A00}"/>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6F895BE-E570-F14A-8349-06DEDE98C75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795257D-D983-0341-8DF5-B500D11C1776}"/>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D1430FEB-A36E-5C49-A542-59B3B08037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4" name="Text Placeholder 11">
            <a:extLst>
              <a:ext uri="{FF2B5EF4-FFF2-40B4-BE49-F238E27FC236}">
                <a16:creationId xmlns:a16="http://schemas.microsoft.com/office/drawing/2014/main" id="{AA529C35-C889-F445-A3C0-4642E12A5CDB}"/>
              </a:ext>
            </a:extLst>
          </p:cNvPr>
          <p:cNvSpPr>
            <a:spLocks noGrp="1"/>
          </p:cNvSpPr>
          <p:nvPr>
            <p:ph type="body" sz="quarter" idx="14" hasCustomPrompt="1"/>
          </p:nvPr>
        </p:nvSpPr>
        <p:spPr>
          <a:xfrm>
            <a:off x="8232273" y="2215207"/>
            <a:ext cx="3517127" cy="3498014"/>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add as many new facts to your mind map as you can remember</a:t>
            </a:r>
            <a:endParaRPr lang="en-GB" dirty="0">
              <a:effectLst/>
              <a:latin typeface="Arial" panose="020B0604020202020204" pitchFamily="34" charset="0"/>
            </a:endParaRPr>
          </a:p>
        </p:txBody>
      </p:sp>
      <p:pic>
        <p:nvPicPr>
          <p:cNvPr id="15" name="Picture 14">
            <a:extLst>
              <a:ext uri="{FF2B5EF4-FFF2-40B4-BE49-F238E27FC236}">
                <a16:creationId xmlns:a16="http://schemas.microsoft.com/office/drawing/2014/main" id="{097A99B2-57F3-4945-8FD0-83422BCEFB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E2510DC2-3681-604D-87DF-B1FEC6D898C6}"/>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921053" y="-774691"/>
            <a:ext cx="8400629" cy="8381982"/>
          </a:xfrm>
          <a:prstGeom prst="rect">
            <a:avLst/>
          </a:prstGeom>
        </p:spPr>
      </p:pic>
    </p:spTree>
    <p:extLst>
      <p:ext uri="{BB962C8B-B14F-4D97-AF65-F5344CB8AC3E}">
        <p14:creationId xmlns:p14="http://schemas.microsoft.com/office/powerpoint/2010/main" val="1725863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5" name="Picture 14" descr="A close up of a logo&#10;&#10;Description automatically generated">
            <a:extLst>
              <a:ext uri="{FF2B5EF4-FFF2-40B4-BE49-F238E27FC236}">
                <a16:creationId xmlns:a16="http://schemas.microsoft.com/office/drawing/2014/main" id="{D80F9C51-5140-334E-87AC-53235CE12CEA}"/>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252841" y="144408"/>
            <a:ext cx="8400629" cy="8381982"/>
          </a:xfrm>
          <a:prstGeom prst="rect">
            <a:avLst/>
          </a:prstGeom>
        </p:spPr>
      </p:pic>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335173" y="674931"/>
            <a:ext cx="3950224" cy="1266987"/>
          </a:xfrm>
        </p:spPr>
        <p:txBody>
          <a:bodyPr/>
          <a:lstStyle>
            <a:lvl1pPr algn="l">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3" name="Text Placeholder 11">
            <a:extLst>
              <a:ext uri="{FF2B5EF4-FFF2-40B4-BE49-F238E27FC236}">
                <a16:creationId xmlns:a16="http://schemas.microsoft.com/office/drawing/2014/main" id="{B20833CB-9451-0F40-A1B8-5052C5B5E227}"/>
              </a:ext>
            </a:extLst>
          </p:cNvPr>
          <p:cNvSpPr>
            <a:spLocks noGrp="1"/>
          </p:cNvSpPr>
          <p:nvPr>
            <p:ph type="body" sz="quarter" idx="14" hasCustomPrompt="1"/>
          </p:nvPr>
        </p:nvSpPr>
        <p:spPr>
          <a:xfrm>
            <a:off x="365242" y="2783541"/>
            <a:ext cx="2882926" cy="1419969"/>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4D5D77BB-F6F3-BB45-8E10-F3A61F69C1BE}"/>
              </a:ext>
            </a:extLst>
          </p:cNvPr>
          <p:cNvSpPr>
            <a:spLocks noGrp="1"/>
          </p:cNvSpPr>
          <p:nvPr>
            <p:ph type="body" sz="quarter" idx="29" hasCustomPrompt="1"/>
          </p:nvPr>
        </p:nvSpPr>
        <p:spPr>
          <a:xfrm>
            <a:off x="8021963" y="2762653"/>
            <a:ext cx="3524043" cy="2388774"/>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9" name="Picture 18">
            <a:extLst>
              <a:ext uri="{FF2B5EF4-FFF2-40B4-BE49-F238E27FC236}">
                <a16:creationId xmlns:a16="http://schemas.microsoft.com/office/drawing/2014/main" id="{EB80C4E2-0C0E-C44A-91AF-EFC501EC5E6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34931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B8010F-003E-9547-969B-D253EFDF03CA}"/>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03AAE9F4-57BF-BC4D-8DB1-05B9B68C65DA}"/>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ECFFE63-135F-AF4E-8DE0-0AEAB0CF702A}"/>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a16="http://schemas.microsoft.com/office/drawing/2014/main" id="{6810CCAF-2A30-9840-811D-EEAECF84D9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6" name="Picture 5" descr="A close up of a logo&#10;&#10;Description automatically generated">
            <a:extLst>
              <a:ext uri="{FF2B5EF4-FFF2-40B4-BE49-F238E27FC236}">
                <a16:creationId xmlns:a16="http://schemas.microsoft.com/office/drawing/2014/main" id="{7C31A4BF-A785-054D-A867-D8452A612397}"/>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1559383" y="-1012898"/>
            <a:ext cx="12430149" cy="12402557"/>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390903" y="562523"/>
            <a:ext cx="5994502" cy="1538883"/>
          </a:xfrm>
        </p:spPr>
        <p:txBody>
          <a:bodyPr wrap="square" anchor="b">
            <a:spAutoFit/>
          </a:bodyPr>
          <a:lstStyle>
            <a:lvl1pPr marL="49213" marR="0" indent="-33338" algn="l" defTabSz="914400" rtl="0" eaLnBrk="1" fontAlgn="auto" latinLnBrk="0" hangingPunct="1">
              <a:lnSpc>
                <a:spcPts val="6000"/>
              </a:lnSpc>
              <a:spcBef>
                <a:spcPct val="0"/>
              </a:spcBef>
              <a:spcAft>
                <a:spcPts val="0"/>
              </a:spcAft>
              <a:buClrTx/>
              <a:buSzTx/>
              <a:buFontTx/>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 helps the body function</a:t>
            </a:r>
          </a:p>
        </p:txBody>
      </p:sp>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hasCustomPrompt="1"/>
          </p:nvPr>
        </p:nvSpPr>
        <p:spPr>
          <a:xfrm>
            <a:off x="1020546" y="1789659"/>
            <a:ext cx="7007225" cy="6858000"/>
          </a:xfrm>
        </p:spPr>
        <p:txBody>
          <a:bodyPr/>
          <a:lstStyle/>
          <a:p>
            <a:br>
              <a:rPr lang="en-US" dirty="0"/>
            </a:br>
            <a:endParaRPr lang="en-US" dirty="0"/>
          </a:p>
        </p:txBody>
      </p:sp>
      <p:pic>
        <p:nvPicPr>
          <p:cNvPr id="18" name="Picture 17" descr="A close up of a logo&#10;&#10;Description automatically generated">
            <a:extLst>
              <a:ext uri="{FF2B5EF4-FFF2-40B4-BE49-F238E27FC236}">
                <a16:creationId xmlns:a16="http://schemas.microsoft.com/office/drawing/2014/main" id="{CF2C6628-AF9A-A443-93E4-25BD856CC378}"/>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0" y="3891065"/>
            <a:ext cx="9154593" cy="9134271"/>
          </a:xfrm>
          <a:prstGeom prst="rect">
            <a:avLst/>
          </a:prstGeom>
        </p:spPr>
      </p:pic>
      <p:sp>
        <p:nvSpPr>
          <p:cNvPr id="11" name="Text Placeholder 11">
            <a:extLst>
              <a:ext uri="{FF2B5EF4-FFF2-40B4-BE49-F238E27FC236}">
                <a16:creationId xmlns:a16="http://schemas.microsoft.com/office/drawing/2014/main" id="{B621F075-8F04-014C-A586-69AECCC21ABE}"/>
              </a:ext>
            </a:extLst>
          </p:cNvPr>
          <p:cNvSpPr>
            <a:spLocks noGrp="1"/>
          </p:cNvSpPr>
          <p:nvPr>
            <p:ph type="body" sz="quarter" idx="16" hasCustomPrompt="1"/>
          </p:nvPr>
        </p:nvSpPr>
        <p:spPr>
          <a:xfrm>
            <a:off x="7167235" y="2243970"/>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a:extLst>
              <a:ext uri="{FF2B5EF4-FFF2-40B4-BE49-F238E27FC236}">
                <a16:creationId xmlns:a16="http://schemas.microsoft.com/office/drawing/2014/main" id="{73E44386-A4DB-D24A-8371-BB1714ECCC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84300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053765" y="1124271"/>
            <a:ext cx="4421875" cy="724639"/>
          </a:xfrm>
        </p:spPr>
        <p:txBody>
          <a:bodyPr/>
          <a:lstStyle>
            <a:lvl1pPr algn="r">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544762"/>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98011" y="2465962"/>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Watch the next </a:t>
            </a:r>
            <a:br>
              <a:rPr lang="en-GB" b="1" dirty="0">
                <a:effectLst/>
                <a:latin typeface="Arial" panose="020B0604020202020204" pitchFamily="34" charset="0"/>
              </a:rPr>
            </a:br>
            <a:r>
              <a:rPr lang="en-GB" b="1" dirty="0">
                <a:effectLst/>
                <a:latin typeface="Arial" panose="020B0604020202020204" pitchFamily="34" charset="0"/>
              </a:rPr>
              <a:t>part of the video</a:t>
            </a:r>
            <a:endParaRPr lang="en-GB" dirty="0">
              <a:effectLst/>
              <a:latin typeface="Arial"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12326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5150484-EC69-134B-BE43-762A91D49A43}"/>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335173" y="674931"/>
            <a:ext cx="3950224" cy="1266987"/>
          </a:xfrm>
        </p:spPr>
        <p:txBody>
          <a:bodyPr/>
          <a:lstStyle>
            <a:lvl1pPr algn="l">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3" name="Text Placeholder 11">
            <a:extLst>
              <a:ext uri="{FF2B5EF4-FFF2-40B4-BE49-F238E27FC236}">
                <a16:creationId xmlns:a16="http://schemas.microsoft.com/office/drawing/2014/main" id="{B20833CB-9451-0F40-A1B8-5052C5B5E227}"/>
              </a:ext>
            </a:extLst>
          </p:cNvPr>
          <p:cNvSpPr>
            <a:spLocks noGrp="1"/>
          </p:cNvSpPr>
          <p:nvPr>
            <p:ph type="body" sz="quarter" idx="14" hasCustomPrompt="1"/>
          </p:nvPr>
        </p:nvSpPr>
        <p:spPr>
          <a:xfrm>
            <a:off x="365242" y="2783541"/>
            <a:ext cx="2882926" cy="1419969"/>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4D5D77BB-F6F3-BB45-8E10-F3A61F69C1BE}"/>
              </a:ext>
            </a:extLst>
          </p:cNvPr>
          <p:cNvSpPr>
            <a:spLocks noGrp="1"/>
          </p:cNvSpPr>
          <p:nvPr>
            <p:ph type="body" sz="quarter" idx="29" hasCustomPrompt="1"/>
          </p:nvPr>
        </p:nvSpPr>
        <p:spPr>
          <a:xfrm>
            <a:off x="6849687" y="1941918"/>
            <a:ext cx="4284487" cy="1042224"/>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a:t>
            </a:r>
          </a:p>
        </p:txBody>
      </p:sp>
      <p:sp>
        <p:nvSpPr>
          <p:cNvPr id="23" name="Text Placeholder 11">
            <a:extLst>
              <a:ext uri="{FF2B5EF4-FFF2-40B4-BE49-F238E27FC236}">
                <a16:creationId xmlns:a16="http://schemas.microsoft.com/office/drawing/2014/main" id="{15C58A54-CE0A-ED49-AEE4-5AFCBDFA9BFF}"/>
              </a:ext>
            </a:extLst>
          </p:cNvPr>
          <p:cNvSpPr>
            <a:spLocks noGrp="1"/>
          </p:cNvSpPr>
          <p:nvPr>
            <p:ph type="body" sz="quarter" idx="30" hasCustomPrompt="1"/>
          </p:nvPr>
        </p:nvSpPr>
        <p:spPr>
          <a:xfrm>
            <a:off x="6849687" y="3212556"/>
            <a:ext cx="4284487" cy="1042224"/>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a:t>
            </a:r>
          </a:p>
        </p:txBody>
      </p:sp>
      <p:sp>
        <p:nvSpPr>
          <p:cNvPr id="24" name="Text Placeholder 11">
            <a:extLst>
              <a:ext uri="{FF2B5EF4-FFF2-40B4-BE49-F238E27FC236}">
                <a16:creationId xmlns:a16="http://schemas.microsoft.com/office/drawing/2014/main" id="{789EF50A-6D12-344F-9557-4A120716CED5}"/>
              </a:ext>
            </a:extLst>
          </p:cNvPr>
          <p:cNvSpPr>
            <a:spLocks noGrp="1"/>
          </p:cNvSpPr>
          <p:nvPr>
            <p:ph type="body" sz="quarter" idx="31" hasCustomPrompt="1"/>
          </p:nvPr>
        </p:nvSpPr>
        <p:spPr>
          <a:xfrm>
            <a:off x="6849687" y="4483195"/>
            <a:ext cx="4284487" cy="1042224"/>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a:t>
            </a:r>
          </a:p>
        </p:txBody>
      </p:sp>
      <p:sp>
        <p:nvSpPr>
          <p:cNvPr id="25" name="Text Placeholder 11">
            <a:extLst>
              <a:ext uri="{FF2B5EF4-FFF2-40B4-BE49-F238E27FC236}">
                <a16:creationId xmlns:a16="http://schemas.microsoft.com/office/drawing/2014/main" id="{71EE9B7A-B373-134C-9F85-E746146098AE}"/>
              </a:ext>
            </a:extLst>
          </p:cNvPr>
          <p:cNvSpPr>
            <a:spLocks noGrp="1"/>
          </p:cNvSpPr>
          <p:nvPr>
            <p:ph type="body" sz="quarter" idx="32" hasCustomPrompt="1"/>
          </p:nvPr>
        </p:nvSpPr>
        <p:spPr>
          <a:xfrm>
            <a:off x="6849687" y="1308424"/>
            <a:ext cx="2882926" cy="390201"/>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All</a:t>
            </a:r>
            <a:endParaRPr lang="en-GB" dirty="0">
              <a:effectLst/>
              <a:latin typeface="Arial" panose="020B0604020202020204" pitchFamily="34" charset="0"/>
            </a:endParaRPr>
          </a:p>
        </p:txBody>
      </p:sp>
      <p:pic>
        <p:nvPicPr>
          <p:cNvPr id="15" name="Picture 14">
            <a:extLst>
              <a:ext uri="{FF2B5EF4-FFF2-40B4-BE49-F238E27FC236}">
                <a16:creationId xmlns:a16="http://schemas.microsoft.com/office/drawing/2014/main" id="{FE6B5234-72F1-A348-A475-3F61A5C59B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5BB5CD01-380E-774B-BDAF-A8EC460D7F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19577" y="364422"/>
            <a:ext cx="441628" cy="176902"/>
          </a:xfrm>
          <a:prstGeom prst="rect">
            <a:avLst/>
          </a:prstGeom>
        </p:spPr>
      </p:pic>
    </p:spTree>
    <p:extLst>
      <p:ext uri="{BB962C8B-B14F-4D97-AF65-F5344CB8AC3E}">
        <p14:creationId xmlns:p14="http://schemas.microsoft.com/office/powerpoint/2010/main" val="4258779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769CAF-E8A4-FA41-9D69-6717A47BF721}"/>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AA567B51-C99B-F34A-8EB1-9958084BA9DB}"/>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070C2EB-5C92-DC4C-8AA9-2476FC240D7B}"/>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a16="http://schemas.microsoft.com/office/drawing/2014/main" id="{CD5D328A-12FB-1142-862F-E4855AF09B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3392420" y="562523"/>
            <a:ext cx="5994502" cy="769441"/>
          </a:xfrm>
        </p:spPr>
        <p:txBody>
          <a:bodyPr wrap="square" anchor="b">
            <a:spAutoFit/>
          </a:bodyPr>
          <a:lstStyle>
            <a:lvl1pPr marL="49213" marR="0" indent="-33338" algn="l" defTabSz="914400" rtl="0" eaLnBrk="1" fontAlgn="auto" latinLnBrk="0" hangingPunct="1">
              <a:lnSpc>
                <a:spcPts val="6000"/>
              </a:lnSpc>
              <a:spcBef>
                <a:spcPct val="0"/>
              </a:spcBef>
              <a:spcAft>
                <a:spcPts val="0"/>
              </a:spcAft>
              <a:buClrTx/>
              <a:buSzTx/>
              <a:buFontTx/>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 helps</a:t>
            </a:r>
          </a:p>
        </p:txBody>
      </p:sp>
      <p:sp>
        <p:nvSpPr>
          <p:cNvPr id="11" name="Text Placeholder 11">
            <a:extLst>
              <a:ext uri="{FF2B5EF4-FFF2-40B4-BE49-F238E27FC236}">
                <a16:creationId xmlns:a16="http://schemas.microsoft.com/office/drawing/2014/main" id="{B621F075-8F04-014C-A586-69AECCC21ABE}"/>
              </a:ext>
            </a:extLst>
          </p:cNvPr>
          <p:cNvSpPr>
            <a:spLocks noGrp="1"/>
          </p:cNvSpPr>
          <p:nvPr>
            <p:ph type="body" sz="quarter" idx="16" hasCustomPrompt="1"/>
          </p:nvPr>
        </p:nvSpPr>
        <p:spPr>
          <a:xfrm>
            <a:off x="1256163" y="1685784"/>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a:extLst>
              <a:ext uri="{FF2B5EF4-FFF2-40B4-BE49-F238E27FC236}">
                <a16:creationId xmlns:a16="http://schemas.microsoft.com/office/drawing/2014/main" id="{73E44386-A4DB-D24A-8371-BB1714ECCC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7" name="Picture 16" descr="A close up of a logo&#10;&#10;Description automatically generated">
            <a:extLst>
              <a:ext uri="{FF2B5EF4-FFF2-40B4-BE49-F238E27FC236}">
                <a16:creationId xmlns:a16="http://schemas.microsoft.com/office/drawing/2014/main" id="{88CFBAE2-7E63-3A4E-A1C5-CA8C88797F33}"/>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810531" y="1760849"/>
            <a:ext cx="8400629" cy="8381982"/>
          </a:xfrm>
          <a:prstGeom prst="rect">
            <a:avLst/>
          </a:prstGeom>
        </p:spPr>
      </p:pic>
    </p:spTree>
    <p:extLst>
      <p:ext uri="{BB962C8B-B14F-4D97-AF65-F5344CB8AC3E}">
        <p14:creationId xmlns:p14="http://schemas.microsoft.com/office/powerpoint/2010/main" val="4251866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44" name="Rectangle 43">
            <a:extLst>
              <a:ext uri="{FF2B5EF4-FFF2-40B4-BE49-F238E27FC236}">
                <a16:creationId xmlns:a16="http://schemas.microsoft.com/office/drawing/2014/main" id="{08D8EC31-6E17-7A43-92A1-BF20232BAC4D}"/>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lide Number Placeholder 5">
            <a:extLst>
              <a:ext uri="{FF2B5EF4-FFF2-40B4-BE49-F238E27FC236}">
                <a16:creationId xmlns:a16="http://schemas.microsoft.com/office/drawing/2014/main" id="{0B9DCC9D-277B-1A42-A003-C065C6DC0C5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46" name="Picture 45">
            <a:extLst>
              <a:ext uri="{FF2B5EF4-FFF2-40B4-BE49-F238E27FC236}">
                <a16:creationId xmlns:a16="http://schemas.microsoft.com/office/drawing/2014/main" id="{D5F5C2D4-14BD-A640-A4B9-1A8F55C3A4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7" name="Title 1">
            <a:extLst>
              <a:ext uri="{FF2B5EF4-FFF2-40B4-BE49-F238E27FC236}">
                <a16:creationId xmlns:a16="http://schemas.microsoft.com/office/drawing/2014/main" id="{CFB0CA53-1723-8D45-B5FC-7DFA9887B232}"/>
              </a:ext>
            </a:extLst>
          </p:cNvPr>
          <p:cNvSpPr>
            <a:spLocks noGrp="1"/>
          </p:cNvSpPr>
          <p:nvPr>
            <p:ph type="title" hasCustomPrompt="1"/>
          </p:nvPr>
        </p:nvSpPr>
        <p:spPr>
          <a:xfrm>
            <a:off x="337281" y="352453"/>
            <a:ext cx="7421256"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24" name="Text Placeholder 11">
            <a:extLst>
              <a:ext uri="{FF2B5EF4-FFF2-40B4-BE49-F238E27FC236}">
                <a16:creationId xmlns:a16="http://schemas.microsoft.com/office/drawing/2014/main" id="{A1362B69-79C0-9B43-A734-BCB90CE9E581}"/>
              </a:ext>
            </a:extLst>
          </p:cNvPr>
          <p:cNvSpPr>
            <a:spLocks noGrp="1"/>
          </p:cNvSpPr>
          <p:nvPr>
            <p:ph type="body" sz="quarter" idx="14" hasCustomPrompt="1"/>
          </p:nvPr>
        </p:nvSpPr>
        <p:spPr>
          <a:xfrm>
            <a:off x="365242" y="1384512"/>
            <a:ext cx="2882926" cy="1419969"/>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t>
            </a:r>
            <a:endParaRPr lang="en-GB" dirty="0">
              <a:effectLst/>
              <a:latin typeface="Arial" panose="020B0604020202020204" pitchFamily="34" charset="0"/>
            </a:endParaRPr>
          </a:p>
        </p:txBody>
      </p:sp>
    </p:spTree>
    <p:extLst>
      <p:ext uri="{BB962C8B-B14F-4D97-AF65-F5344CB8AC3E}">
        <p14:creationId xmlns:p14="http://schemas.microsoft.com/office/powerpoint/2010/main" val="2688519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2881979" y="-171341"/>
            <a:ext cx="10444950" cy="10421765"/>
          </a:xfrm>
          <a:prstGeom prst="rect">
            <a:avLst/>
          </a:prstGeom>
        </p:spPr>
      </p:pic>
      <p:sp>
        <p:nvSpPr>
          <p:cNvPr id="2" name="Title 1">
            <a:extLst>
              <a:ext uri="{FF2B5EF4-FFF2-40B4-BE49-F238E27FC236}">
                <a16:creationId xmlns:a16="http://schemas.microsoft.com/office/drawing/2014/main" id="{4662F1E6-BC33-6040-A562-6AC9DD9BBD67}"/>
              </a:ext>
            </a:extLst>
          </p:cNvPr>
          <p:cNvSpPr>
            <a:spLocks noGrp="1"/>
          </p:cNvSpPr>
          <p:nvPr>
            <p:ph type="title"/>
          </p:nvPr>
        </p:nvSpPr>
        <p:spPr>
          <a:xfrm>
            <a:off x="867521" y="979473"/>
            <a:ext cx="4167113"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9" name="Text Placeholder 11">
            <a:extLst>
              <a:ext uri="{FF2B5EF4-FFF2-40B4-BE49-F238E27FC236}">
                <a16:creationId xmlns:a16="http://schemas.microsoft.com/office/drawing/2014/main" id="{85309154-2C7E-C94C-AECB-A9CABE90A8D6}"/>
              </a:ext>
            </a:extLst>
          </p:cNvPr>
          <p:cNvSpPr>
            <a:spLocks noGrp="1"/>
          </p:cNvSpPr>
          <p:nvPr>
            <p:ph type="body" sz="quarter" idx="29" hasCustomPrompt="1"/>
          </p:nvPr>
        </p:nvSpPr>
        <p:spPr>
          <a:xfrm>
            <a:off x="7181385" y="3532762"/>
            <a:ext cx="3676494" cy="165201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4" name="Text Placeholder 11">
            <a:extLst>
              <a:ext uri="{FF2B5EF4-FFF2-40B4-BE49-F238E27FC236}">
                <a16:creationId xmlns:a16="http://schemas.microsoft.com/office/drawing/2014/main" id="{D19B7E97-AEBD-AE46-A481-8ACBE8F61C8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Tree>
    <p:extLst>
      <p:ext uri="{BB962C8B-B14F-4D97-AF65-F5344CB8AC3E}">
        <p14:creationId xmlns:p14="http://schemas.microsoft.com/office/powerpoint/2010/main" val="3513588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851473" y="-198235"/>
            <a:ext cx="10444950" cy="10421765"/>
          </a:xfrm>
          <a:prstGeom prst="rect">
            <a:avLst/>
          </a:prstGeom>
        </p:spPr>
      </p:pic>
      <p:sp>
        <p:nvSpPr>
          <p:cNvPr id="2" name="Title 1">
            <a:extLst>
              <a:ext uri="{FF2B5EF4-FFF2-40B4-BE49-F238E27FC236}">
                <a16:creationId xmlns:a16="http://schemas.microsoft.com/office/drawing/2014/main" id="{4662F1E6-BC33-6040-A562-6AC9DD9BBD67}"/>
              </a:ext>
            </a:extLst>
          </p:cNvPr>
          <p:cNvSpPr>
            <a:spLocks noGrp="1"/>
          </p:cNvSpPr>
          <p:nvPr>
            <p:ph type="title"/>
          </p:nvPr>
        </p:nvSpPr>
        <p:spPr>
          <a:xfrm>
            <a:off x="867521" y="979473"/>
            <a:ext cx="4167113"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5" name="Picture 14">
            <a:extLst>
              <a:ext uri="{FF2B5EF4-FFF2-40B4-BE49-F238E27FC236}">
                <a16:creationId xmlns:a16="http://schemas.microsoft.com/office/drawing/2014/main" id="{ACD5C8D4-586F-1F47-8D42-C29B8882539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627392" y="3851741"/>
            <a:ext cx="1354138" cy="1354138"/>
          </a:xfrm>
          <a:prstGeom prst="rect">
            <a:avLst/>
          </a:prstGeom>
        </p:spPr>
      </p:pic>
      <p:pic>
        <p:nvPicPr>
          <p:cNvPr id="16" name="Picture 15">
            <a:extLst>
              <a:ext uri="{FF2B5EF4-FFF2-40B4-BE49-F238E27FC236}">
                <a16:creationId xmlns:a16="http://schemas.microsoft.com/office/drawing/2014/main" id="{57558CA1-869D-864C-8296-FA77DF11D71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627393" y="833915"/>
            <a:ext cx="1354138" cy="1344601"/>
          </a:xfrm>
          <a:prstGeom prst="rect">
            <a:avLst/>
          </a:prstGeom>
        </p:spPr>
      </p:pic>
      <p:pic>
        <p:nvPicPr>
          <p:cNvPr id="17" name="Picture 16">
            <a:extLst>
              <a:ext uri="{FF2B5EF4-FFF2-40B4-BE49-F238E27FC236}">
                <a16:creationId xmlns:a16="http://schemas.microsoft.com/office/drawing/2014/main" id="{AF56BD29-2A75-C846-ACE6-0A28ED8FAE5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48583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8270-FCC7-7A45-A34D-5444BA7DE9E2}"/>
              </a:ext>
            </a:extLst>
          </p:cNvPr>
          <p:cNvSpPr>
            <a:spLocks noGrp="1"/>
          </p:cNvSpPr>
          <p:nvPr>
            <p:ph type="title" hasCustomPrompt="1"/>
          </p:nvPr>
        </p:nvSpPr>
        <p:spPr>
          <a:xfrm>
            <a:off x="337281" y="352453"/>
            <a:ext cx="10515600"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375909"/>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1" name="Picture 10">
            <a:extLst>
              <a:ext uri="{FF2B5EF4-FFF2-40B4-BE49-F238E27FC236}">
                <a16:creationId xmlns:a16="http://schemas.microsoft.com/office/drawing/2014/main" id="{27CDA259-6AB0-8941-B353-47401EECDA5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lnSpc>
                <a:spcPts val="6000"/>
              </a:lnSpc>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nvGrpSpPr>
          <p:cNvPr id="12" name="Group 11">
            <a:extLst>
              <a:ext uri="{FF2B5EF4-FFF2-40B4-BE49-F238E27FC236}">
                <a16:creationId xmlns:a16="http://schemas.microsoft.com/office/drawing/2014/main" id="{299041CD-E185-2D48-B63A-07428035F4D1}"/>
              </a:ext>
            </a:extLst>
          </p:cNvPr>
          <p:cNvGrpSpPr/>
          <p:nvPr userDrawn="1"/>
        </p:nvGrpSpPr>
        <p:grpSpPr>
          <a:xfrm>
            <a:off x="0" y="364421"/>
            <a:ext cx="12192000" cy="6493579"/>
            <a:chOff x="0" y="364421"/>
            <a:chExt cx="12192000" cy="6493579"/>
          </a:xfrm>
        </p:grpSpPr>
        <p:sp>
          <p:nvSpPr>
            <p:cNvPr id="18" name="Rectangle 17">
              <a:extLst>
                <a:ext uri="{FF2B5EF4-FFF2-40B4-BE49-F238E27FC236}">
                  <a16:creationId xmlns:a16="http://schemas.microsoft.com/office/drawing/2014/main" id="{65D70642-F43E-5340-94E3-E856995ED242}"/>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F343B07B-6A3B-3546-A97C-DE29EF3BFA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0" name="Slide Number Placeholder 5">
            <a:extLst>
              <a:ext uri="{FF2B5EF4-FFF2-40B4-BE49-F238E27FC236}">
                <a16:creationId xmlns:a16="http://schemas.microsoft.com/office/drawing/2014/main" id="{5E147AFF-1956-9340-BB4A-E576F531459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1" name="Picture 20">
            <a:extLst>
              <a:ext uri="{FF2B5EF4-FFF2-40B4-BE49-F238E27FC236}">
                <a16:creationId xmlns:a16="http://schemas.microsoft.com/office/drawing/2014/main" id="{31715E4E-6005-D34B-B37D-27F376955A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2256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863860"/>
            <a:ext cx="3841150" cy="566829"/>
          </a:xfrm>
        </p:spPr>
        <p:txBody>
          <a:bodyPr/>
          <a:lstStyle>
            <a:lvl1pPr>
              <a:lnSpc>
                <a:spcPts val="6000"/>
              </a:lnSpc>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362360" y="2534475"/>
            <a:ext cx="4169299" cy="56682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nvGrpSpPr>
          <p:cNvPr id="12" name="Group 11">
            <a:extLst>
              <a:ext uri="{FF2B5EF4-FFF2-40B4-BE49-F238E27FC236}">
                <a16:creationId xmlns:a16="http://schemas.microsoft.com/office/drawing/2014/main" id="{299041CD-E185-2D48-B63A-07428035F4D1}"/>
              </a:ext>
            </a:extLst>
          </p:cNvPr>
          <p:cNvGrpSpPr/>
          <p:nvPr userDrawn="1"/>
        </p:nvGrpSpPr>
        <p:grpSpPr>
          <a:xfrm>
            <a:off x="0" y="364421"/>
            <a:ext cx="12192000" cy="6493579"/>
            <a:chOff x="0" y="364421"/>
            <a:chExt cx="12192000" cy="6493579"/>
          </a:xfrm>
        </p:grpSpPr>
        <p:sp>
          <p:nvSpPr>
            <p:cNvPr id="18" name="Rectangle 17">
              <a:extLst>
                <a:ext uri="{FF2B5EF4-FFF2-40B4-BE49-F238E27FC236}">
                  <a16:creationId xmlns:a16="http://schemas.microsoft.com/office/drawing/2014/main" id="{65D70642-F43E-5340-94E3-E856995ED242}"/>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F343B07B-6A3B-3546-A97C-DE29EF3BFA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0" name="Slide Number Placeholder 5">
            <a:extLst>
              <a:ext uri="{FF2B5EF4-FFF2-40B4-BE49-F238E27FC236}">
                <a16:creationId xmlns:a16="http://schemas.microsoft.com/office/drawing/2014/main" id="{5E147AFF-1956-9340-BB4A-E576F531459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1" name="Picture 20">
            <a:extLst>
              <a:ext uri="{FF2B5EF4-FFF2-40B4-BE49-F238E27FC236}">
                <a16:creationId xmlns:a16="http://schemas.microsoft.com/office/drawing/2014/main" id="{31715E4E-6005-D34B-B37D-27F376955A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3" name="Text Placeholder 11">
            <a:extLst>
              <a:ext uri="{FF2B5EF4-FFF2-40B4-BE49-F238E27FC236}">
                <a16:creationId xmlns:a16="http://schemas.microsoft.com/office/drawing/2014/main" id="{BDA9B70B-D4B1-454A-8EAD-6188F2EE31EB}"/>
              </a:ext>
            </a:extLst>
          </p:cNvPr>
          <p:cNvSpPr>
            <a:spLocks noGrp="1"/>
          </p:cNvSpPr>
          <p:nvPr>
            <p:ph type="body" sz="quarter" idx="29" hasCustomPrompt="1"/>
          </p:nvPr>
        </p:nvSpPr>
        <p:spPr>
          <a:xfrm>
            <a:off x="362360" y="3532762"/>
            <a:ext cx="3841150" cy="165201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cxnSp>
        <p:nvCxnSpPr>
          <p:cNvPr id="5" name="Straight Connector 4">
            <a:extLst>
              <a:ext uri="{FF2B5EF4-FFF2-40B4-BE49-F238E27FC236}">
                <a16:creationId xmlns:a16="http://schemas.microsoft.com/office/drawing/2014/main" id="{FC1048B1-B0B3-024F-8901-D820602E8B2E}"/>
              </a:ext>
            </a:extLst>
          </p:cNvPr>
          <p:cNvCxnSpPr/>
          <p:nvPr userDrawn="1"/>
        </p:nvCxnSpPr>
        <p:spPr>
          <a:xfrm>
            <a:off x="5257800" y="2233671"/>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E4BB6C6-2538-CF47-9430-2EC820D128DA}"/>
              </a:ext>
            </a:extLst>
          </p:cNvPr>
          <p:cNvCxnSpPr/>
          <p:nvPr userDrawn="1"/>
        </p:nvCxnSpPr>
        <p:spPr>
          <a:xfrm>
            <a:off x="5257800" y="2758210"/>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3EF691-6C72-7D4D-8ADC-D7FBBCCF27F7}"/>
              </a:ext>
            </a:extLst>
          </p:cNvPr>
          <p:cNvCxnSpPr/>
          <p:nvPr userDrawn="1"/>
        </p:nvCxnSpPr>
        <p:spPr>
          <a:xfrm>
            <a:off x="5257800" y="3296927"/>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2873D5-E3AC-2B43-9C55-6239ECF4B333}"/>
              </a:ext>
            </a:extLst>
          </p:cNvPr>
          <p:cNvCxnSpPr/>
          <p:nvPr userDrawn="1"/>
        </p:nvCxnSpPr>
        <p:spPr>
          <a:xfrm>
            <a:off x="5257800" y="3821466"/>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954DD7-9E9E-584E-9696-7D801879A08B}"/>
              </a:ext>
            </a:extLst>
          </p:cNvPr>
          <p:cNvCxnSpPr/>
          <p:nvPr userDrawn="1"/>
        </p:nvCxnSpPr>
        <p:spPr>
          <a:xfrm>
            <a:off x="5257800" y="4360183"/>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6D64C-B09C-B746-A560-ADA4E8811E13}"/>
              </a:ext>
            </a:extLst>
          </p:cNvPr>
          <p:cNvCxnSpPr/>
          <p:nvPr userDrawn="1"/>
        </p:nvCxnSpPr>
        <p:spPr>
          <a:xfrm>
            <a:off x="5257800" y="4884722"/>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2D3705-78F9-A349-B6CC-9E522CBE1449}"/>
              </a:ext>
            </a:extLst>
          </p:cNvPr>
          <p:cNvCxnSpPr/>
          <p:nvPr userDrawn="1"/>
        </p:nvCxnSpPr>
        <p:spPr>
          <a:xfrm>
            <a:off x="5257800" y="5423439"/>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5EBE776-0B77-E54C-B7CB-D881A33284F7}"/>
              </a:ext>
            </a:extLst>
          </p:cNvPr>
          <p:cNvCxnSpPr/>
          <p:nvPr userDrawn="1"/>
        </p:nvCxnSpPr>
        <p:spPr>
          <a:xfrm>
            <a:off x="7543800" y="2233671"/>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A2D2B5-3DEF-6542-88D9-13171DF1F725}"/>
              </a:ext>
            </a:extLst>
          </p:cNvPr>
          <p:cNvCxnSpPr/>
          <p:nvPr userDrawn="1"/>
        </p:nvCxnSpPr>
        <p:spPr>
          <a:xfrm>
            <a:off x="7543800" y="2758210"/>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14F82D-F19A-094C-8707-328856CAA943}"/>
              </a:ext>
            </a:extLst>
          </p:cNvPr>
          <p:cNvCxnSpPr/>
          <p:nvPr userDrawn="1"/>
        </p:nvCxnSpPr>
        <p:spPr>
          <a:xfrm>
            <a:off x="7543800" y="3296927"/>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AEB231-7ADB-9745-A9F9-34B59B277B5D}"/>
              </a:ext>
            </a:extLst>
          </p:cNvPr>
          <p:cNvCxnSpPr/>
          <p:nvPr userDrawn="1"/>
        </p:nvCxnSpPr>
        <p:spPr>
          <a:xfrm>
            <a:off x="7543800" y="3821466"/>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ED456FE-19DD-C846-9B99-6C6BA84DCC7D}"/>
              </a:ext>
            </a:extLst>
          </p:cNvPr>
          <p:cNvCxnSpPr/>
          <p:nvPr userDrawn="1"/>
        </p:nvCxnSpPr>
        <p:spPr>
          <a:xfrm>
            <a:off x="7543800" y="4360183"/>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1EDDB1-2606-6F41-A61A-E8D9CBBC4629}"/>
              </a:ext>
            </a:extLst>
          </p:cNvPr>
          <p:cNvCxnSpPr/>
          <p:nvPr userDrawn="1"/>
        </p:nvCxnSpPr>
        <p:spPr>
          <a:xfrm>
            <a:off x="7543800" y="4884722"/>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E5E538-D1A6-BC41-9A0E-45D6306D9C11}"/>
              </a:ext>
            </a:extLst>
          </p:cNvPr>
          <p:cNvCxnSpPr/>
          <p:nvPr userDrawn="1"/>
        </p:nvCxnSpPr>
        <p:spPr>
          <a:xfrm>
            <a:off x="7543800" y="5423439"/>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81AF349-86A5-2E44-9AD9-7E8E793DB407}"/>
              </a:ext>
            </a:extLst>
          </p:cNvPr>
          <p:cNvCxnSpPr/>
          <p:nvPr userDrawn="1"/>
        </p:nvCxnSpPr>
        <p:spPr>
          <a:xfrm>
            <a:off x="9869557" y="2233671"/>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B5BCC9E-E567-034B-A1E6-06FAA28E9BE8}"/>
              </a:ext>
            </a:extLst>
          </p:cNvPr>
          <p:cNvCxnSpPr/>
          <p:nvPr userDrawn="1"/>
        </p:nvCxnSpPr>
        <p:spPr>
          <a:xfrm>
            <a:off x="9869557" y="2758210"/>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6F2AA4-BA0B-C442-851C-4BFFE181D679}"/>
              </a:ext>
            </a:extLst>
          </p:cNvPr>
          <p:cNvCxnSpPr/>
          <p:nvPr userDrawn="1"/>
        </p:nvCxnSpPr>
        <p:spPr>
          <a:xfrm>
            <a:off x="9869557" y="3296927"/>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EE9CC7-B109-DA46-85EF-7E5E3906DB7D}"/>
              </a:ext>
            </a:extLst>
          </p:cNvPr>
          <p:cNvCxnSpPr/>
          <p:nvPr userDrawn="1"/>
        </p:nvCxnSpPr>
        <p:spPr>
          <a:xfrm>
            <a:off x="9869557" y="3821466"/>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E6594F-92BD-9649-8FF3-C892F341B84F}"/>
              </a:ext>
            </a:extLst>
          </p:cNvPr>
          <p:cNvCxnSpPr/>
          <p:nvPr userDrawn="1"/>
        </p:nvCxnSpPr>
        <p:spPr>
          <a:xfrm>
            <a:off x="9869557" y="4360183"/>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4958893-06C3-8E4D-8EDC-45C578F7194A}"/>
              </a:ext>
            </a:extLst>
          </p:cNvPr>
          <p:cNvCxnSpPr/>
          <p:nvPr userDrawn="1"/>
        </p:nvCxnSpPr>
        <p:spPr>
          <a:xfrm>
            <a:off x="9869557" y="4884722"/>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667C0AC-D610-6840-9521-9B5BED632F7E}"/>
              </a:ext>
            </a:extLst>
          </p:cNvPr>
          <p:cNvCxnSpPr/>
          <p:nvPr userDrawn="1"/>
        </p:nvCxnSpPr>
        <p:spPr>
          <a:xfrm>
            <a:off x="9869557" y="5423439"/>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 Placeholder 11">
            <a:extLst>
              <a:ext uri="{FF2B5EF4-FFF2-40B4-BE49-F238E27FC236}">
                <a16:creationId xmlns:a16="http://schemas.microsoft.com/office/drawing/2014/main" id="{74EB8C77-5E77-654B-820F-DA87EE33D18F}"/>
              </a:ext>
            </a:extLst>
          </p:cNvPr>
          <p:cNvSpPr>
            <a:spLocks noGrp="1"/>
          </p:cNvSpPr>
          <p:nvPr>
            <p:ph type="body" sz="quarter" idx="26" hasCustomPrompt="1"/>
          </p:nvPr>
        </p:nvSpPr>
        <p:spPr>
          <a:xfrm>
            <a:off x="5313525" y="889141"/>
            <a:ext cx="1963256" cy="527436"/>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u="sng" dirty="0">
                <a:effectLst/>
                <a:latin typeface="Arial" panose="020B0604020202020204" pitchFamily="34" charset="0"/>
              </a:rPr>
              <a:t>Potential </a:t>
            </a:r>
            <a:br>
              <a:rPr lang="en-GB" b="1" u="sng" dirty="0">
                <a:effectLst/>
                <a:latin typeface="Arial" panose="020B0604020202020204" pitchFamily="34" charset="0"/>
              </a:rPr>
            </a:br>
            <a:r>
              <a:rPr lang="en-GB" b="1" u="sng" dirty="0">
                <a:effectLst/>
                <a:latin typeface="Arial" panose="020B0604020202020204" pitchFamily="34" charset="0"/>
              </a:rPr>
              <a:t>benefits </a:t>
            </a:r>
            <a:br>
              <a:rPr lang="en-GB" b="1" u="sng" dirty="0">
                <a:effectLst/>
                <a:latin typeface="Arial" panose="020B0604020202020204" pitchFamily="34" charset="0"/>
              </a:rPr>
            </a:br>
            <a:r>
              <a:rPr lang="en-GB" b="1" u="sng" dirty="0">
                <a:effectLst/>
                <a:latin typeface="Arial" panose="020B0604020202020204" pitchFamily="34" charset="0"/>
              </a:rPr>
              <a:t>of social media:</a:t>
            </a:r>
            <a:endParaRPr lang="en-GB" dirty="0">
              <a:effectLst/>
              <a:latin typeface="Arial" panose="020B0604020202020204" pitchFamily="34" charset="0"/>
            </a:endParaRPr>
          </a:p>
        </p:txBody>
      </p:sp>
      <p:sp>
        <p:nvSpPr>
          <p:cNvPr id="60" name="Text Placeholder 11">
            <a:extLst>
              <a:ext uri="{FF2B5EF4-FFF2-40B4-BE49-F238E27FC236}">
                <a16:creationId xmlns:a16="http://schemas.microsoft.com/office/drawing/2014/main" id="{EC1A6030-F320-2442-8198-EA2181999285}"/>
              </a:ext>
            </a:extLst>
          </p:cNvPr>
          <p:cNvSpPr>
            <a:spLocks noGrp="1"/>
          </p:cNvSpPr>
          <p:nvPr>
            <p:ph type="body" sz="quarter" idx="30" hasCustomPrompt="1"/>
          </p:nvPr>
        </p:nvSpPr>
        <p:spPr>
          <a:xfrm>
            <a:off x="7570349" y="889610"/>
            <a:ext cx="1963256" cy="527436"/>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u="sng" dirty="0">
                <a:effectLst/>
                <a:latin typeface="Arial" panose="020B0604020202020204" pitchFamily="34" charset="0"/>
              </a:rPr>
              <a:t>Potential </a:t>
            </a:r>
            <a:br>
              <a:rPr lang="en-GB" b="1" u="sng" dirty="0">
                <a:effectLst/>
                <a:latin typeface="Arial" panose="020B0604020202020204" pitchFamily="34" charset="0"/>
              </a:rPr>
            </a:br>
            <a:r>
              <a:rPr lang="en-GB" b="1" u="sng" dirty="0">
                <a:effectLst/>
                <a:latin typeface="Arial" panose="020B0604020202020204" pitchFamily="34" charset="0"/>
              </a:rPr>
              <a:t>challenges of </a:t>
            </a:r>
            <a:br>
              <a:rPr lang="en-GB" b="1" u="sng" dirty="0">
                <a:effectLst/>
                <a:latin typeface="Arial" panose="020B0604020202020204" pitchFamily="34" charset="0"/>
              </a:rPr>
            </a:br>
            <a:r>
              <a:rPr lang="en-GB" b="1" u="sng" dirty="0">
                <a:effectLst/>
                <a:latin typeface="Arial" panose="020B0604020202020204" pitchFamily="34" charset="0"/>
              </a:rPr>
              <a:t>social media: </a:t>
            </a:r>
            <a:endParaRPr lang="en-GB" dirty="0">
              <a:effectLst/>
              <a:latin typeface="Arial" panose="020B0604020202020204" pitchFamily="34" charset="0"/>
            </a:endParaRPr>
          </a:p>
        </p:txBody>
      </p:sp>
      <p:sp>
        <p:nvSpPr>
          <p:cNvPr id="61" name="Text Placeholder 11">
            <a:extLst>
              <a:ext uri="{FF2B5EF4-FFF2-40B4-BE49-F238E27FC236}">
                <a16:creationId xmlns:a16="http://schemas.microsoft.com/office/drawing/2014/main" id="{AF8950DA-0743-CC42-8945-3FB8ABC5EE55}"/>
              </a:ext>
            </a:extLst>
          </p:cNvPr>
          <p:cNvSpPr>
            <a:spLocks noGrp="1"/>
          </p:cNvSpPr>
          <p:nvPr>
            <p:ph type="body" sz="quarter" idx="31" hasCustomPrompt="1"/>
          </p:nvPr>
        </p:nvSpPr>
        <p:spPr>
          <a:xfrm>
            <a:off x="9912971" y="889610"/>
            <a:ext cx="1963256" cy="527436"/>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u="sng" dirty="0">
                <a:effectLst/>
                <a:latin typeface="Arial" panose="020B0604020202020204" pitchFamily="34" charset="0"/>
              </a:rPr>
              <a:t>Solutions </a:t>
            </a:r>
            <a:br>
              <a:rPr lang="en-GB" b="1" u="sng" dirty="0">
                <a:effectLst/>
                <a:latin typeface="Arial" panose="020B0604020202020204" pitchFamily="34" charset="0"/>
              </a:rPr>
            </a:br>
            <a:r>
              <a:rPr lang="en-GB" b="1" u="sng" dirty="0">
                <a:effectLst/>
                <a:latin typeface="Arial" panose="020B0604020202020204" pitchFamily="34" charset="0"/>
              </a:rPr>
              <a:t>to promote </a:t>
            </a:r>
            <a:br>
              <a:rPr lang="en-GB" b="1" u="sng" dirty="0">
                <a:effectLst/>
                <a:latin typeface="Arial" panose="020B0604020202020204" pitchFamily="34" charset="0"/>
              </a:rPr>
            </a:br>
            <a:r>
              <a:rPr lang="en-GB" b="1" u="sng" dirty="0">
                <a:effectLst/>
                <a:latin typeface="Arial" panose="020B0604020202020204" pitchFamily="34" charset="0"/>
              </a:rPr>
              <a:t>wellbeing: </a:t>
            </a:r>
            <a:endParaRPr lang="en-GB" dirty="0">
              <a:effectLst/>
              <a:latin typeface="Arial" panose="020B0604020202020204" pitchFamily="34" charset="0"/>
            </a:endParaRPr>
          </a:p>
        </p:txBody>
      </p:sp>
    </p:spTree>
    <p:extLst>
      <p:ext uri="{BB962C8B-B14F-4D97-AF65-F5344CB8AC3E}">
        <p14:creationId xmlns:p14="http://schemas.microsoft.com/office/powerpoint/2010/main" val="1631240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4662F1E6-BC33-6040-A562-6AC9DD9BBD67}"/>
              </a:ext>
            </a:extLst>
          </p:cNvPr>
          <p:cNvSpPr>
            <a:spLocks noGrp="1"/>
          </p:cNvSpPr>
          <p:nvPr>
            <p:ph type="title"/>
          </p:nvPr>
        </p:nvSpPr>
        <p:spPr>
          <a:xfrm>
            <a:off x="333366" y="747271"/>
            <a:ext cx="4167113"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57558CA1-869D-864C-8296-FA77DF11D7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958466" y="1182033"/>
            <a:ext cx="1063497" cy="1063497"/>
          </a:xfrm>
          <a:prstGeom prst="rect">
            <a:avLst/>
          </a:prstGeom>
        </p:spPr>
      </p:pic>
      <p:pic>
        <p:nvPicPr>
          <p:cNvPr id="17" name="Picture 16">
            <a:extLst>
              <a:ext uri="{FF2B5EF4-FFF2-40B4-BE49-F238E27FC236}">
                <a16:creationId xmlns:a16="http://schemas.microsoft.com/office/drawing/2014/main" id="{AF56BD29-2A75-C846-ACE6-0A28ED8FAE5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13" name="Text Placeholder 11">
            <a:extLst>
              <a:ext uri="{FF2B5EF4-FFF2-40B4-BE49-F238E27FC236}">
                <a16:creationId xmlns:a16="http://schemas.microsoft.com/office/drawing/2014/main" id="{B8C84630-5B47-6947-9A7A-79867F20C3BB}"/>
              </a:ext>
            </a:extLst>
          </p:cNvPr>
          <p:cNvSpPr>
            <a:spLocks noGrp="1"/>
          </p:cNvSpPr>
          <p:nvPr>
            <p:ph type="body" sz="quarter" idx="29" hasCustomPrompt="1"/>
          </p:nvPr>
        </p:nvSpPr>
        <p:spPr>
          <a:xfrm>
            <a:off x="8021963" y="2238113"/>
            <a:ext cx="3841150" cy="165201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r:embed="rId5" cstate="screen">
            <a:alphaModFix amt="40000"/>
            <a:extLst>
              <a:ext uri="{28A0092B-C50C-407E-A947-70E740481C1C}">
                <a14:useLocalDpi xmlns:a14="http://schemas.microsoft.com/office/drawing/2010/main"/>
              </a:ext>
            </a:extLst>
          </a:blip>
          <a:stretch>
            <a:fillRect/>
          </a:stretch>
        </p:blipFill>
        <p:spPr>
          <a:xfrm>
            <a:off x="-5726779" y="-1042781"/>
            <a:ext cx="10444950" cy="10421765"/>
          </a:xfrm>
          <a:prstGeom prst="rect">
            <a:avLst/>
          </a:prstGeom>
        </p:spPr>
      </p:pic>
      <p:sp>
        <p:nvSpPr>
          <p:cNvPr id="19" name="Text Placeholder 11">
            <a:extLst>
              <a:ext uri="{FF2B5EF4-FFF2-40B4-BE49-F238E27FC236}">
                <a16:creationId xmlns:a16="http://schemas.microsoft.com/office/drawing/2014/main" id="{0DBC277E-FBAA-0547-9F9A-8B8F6E9F5684}"/>
              </a:ext>
            </a:extLst>
          </p:cNvPr>
          <p:cNvSpPr>
            <a:spLocks noGrp="1"/>
          </p:cNvSpPr>
          <p:nvPr>
            <p:ph type="body" sz="quarter" idx="14" hasCustomPrompt="1"/>
          </p:nvPr>
        </p:nvSpPr>
        <p:spPr>
          <a:xfrm>
            <a:off x="366384" y="2186662"/>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2" name="Text Placeholder 11">
            <a:extLst>
              <a:ext uri="{FF2B5EF4-FFF2-40B4-BE49-F238E27FC236}">
                <a16:creationId xmlns:a16="http://schemas.microsoft.com/office/drawing/2014/main" id="{D5416B34-A73B-4348-9002-C943E4B035E0}"/>
              </a:ext>
            </a:extLst>
          </p:cNvPr>
          <p:cNvSpPr>
            <a:spLocks noGrp="1"/>
          </p:cNvSpPr>
          <p:nvPr>
            <p:ph type="body" sz="quarter" idx="16" hasCustomPrompt="1"/>
          </p:nvPr>
        </p:nvSpPr>
        <p:spPr>
          <a:xfrm>
            <a:off x="366385" y="2815265"/>
            <a:ext cx="3345004"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901380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228485" y="-1781883"/>
            <a:ext cx="10444950" cy="10421765"/>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1"/>
            <a:ext cx="12192000" cy="6883401"/>
            <a:chOff x="0" y="-25401"/>
            <a:chExt cx="12192000" cy="6883401"/>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1"/>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750626" y="505755"/>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10803" y="1736149"/>
            <a:ext cx="6844749" cy="5094412"/>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98011" y="59597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Watch the next </a:t>
            </a:r>
            <a:br>
              <a:rPr lang="en-GB" b="1" dirty="0">
                <a:effectLst/>
                <a:latin typeface="Arial" panose="020B0604020202020204" pitchFamily="34" charset="0"/>
              </a:rPr>
            </a:br>
            <a:r>
              <a:rPr lang="en-GB" b="1" dirty="0">
                <a:effectLst/>
                <a:latin typeface="Arial" panose="020B0604020202020204" pitchFamily="34" charset="0"/>
              </a:rPr>
              <a:t>part of the video</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7207343" y="1623083"/>
            <a:ext cx="4635946" cy="4154262"/>
          </a:xfrm>
        </p:spPr>
        <p:txBody>
          <a:bodyPr numCol="2"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8" name="Picture 17" descr="A close up of a logo&#10;&#10;Description automatically generated">
            <a:extLst>
              <a:ext uri="{FF2B5EF4-FFF2-40B4-BE49-F238E27FC236}">
                <a16:creationId xmlns:a16="http://schemas.microsoft.com/office/drawing/2014/main" id="{309B14FA-25A5-D648-8AAE-0C77A543F66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697702" y="-927528"/>
            <a:ext cx="10444950" cy="10421765"/>
          </a:xfrm>
          <a:prstGeom prst="rect">
            <a:avLst/>
          </a:prstGeom>
        </p:spPr>
      </p:pic>
    </p:spTree>
    <p:extLst>
      <p:ext uri="{BB962C8B-B14F-4D97-AF65-F5344CB8AC3E}">
        <p14:creationId xmlns:p14="http://schemas.microsoft.com/office/powerpoint/2010/main" val="1266014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bg1"/>
        </a:solidFill>
        <a:effectLst/>
      </p:bgPr>
    </p:bg>
    <p:spTree>
      <p:nvGrpSpPr>
        <p:cNvPr id="1" name=""/>
        <p:cNvGrpSpPr/>
        <p:nvPr/>
      </p:nvGrpSpPr>
      <p:grpSpPr>
        <a:xfrm>
          <a:off x="0" y="0"/>
          <a:ext cx="0" cy="0"/>
          <a:chOff x="0" y="0"/>
          <a:chExt cx="0" cy="0"/>
        </a:xfrm>
      </p:grpSpPr>
      <p:pic>
        <p:nvPicPr>
          <p:cNvPr id="29" name="Picture 28" descr="A close up of a logo&#10;&#10;Description automatically generated">
            <a:extLst>
              <a:ext uri="{FF2B5EF4-FFF2-40B4-BE49-F238E27FC236}">
                <a16:creationId xmlns:a16="http://schemas.microsoft.com/office/drawing/2014/main" id="{29D685AC-89D7-1C4B-846E-24B5A9A65F7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926869" y="-1315038"/>
            <a:ext cx="12397610" cy="12370091"/>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1"/>
            <a:ext cx="12192000" cy="6883401"/>
            <a:chOff x="0" y="-25401"/>
            <a:chExt cx="12192000" cy="6883401"/>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1"/>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228485" y="-1781883"/>
            <a:ext cx="10444950" cy="10421765"/>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351298" y="557004"/>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4" name="Picture Placeholder 5">
            <a:extLst>
              <a:ext uri="{FF2B5EF4-FFF2-40B4-BE49-F238E27FC236}">
                <a16:creationId xmlns:a16="http://schemas.microsoft.com/office/drawing/2014/main" id="{F86DA4F0-62D0-5A4D-9FCE-C67F2484B795}"/>
              </a:ext>
            </a:extLst>
          </p:cNvPr>
          <p:cNvSpPr>
            <a:spLocks noGrp="1"/>
          </p:cNvSpPr>
          <p:nvPr>
            <p:ph type="pic" sz="quarter" idx="15"/>
          </p:nvPr>
        </p:nvSpPr>
        <p:spPr>
          <a:xfrm>
            <a:off x="1842107" y="2105891"/>
            <a:ext cx="5213445" cy="4724670"/>
          </a:xfrm>
        </p:spPr>
        <p:txBody>
          <a:bodyPr/>
          <a:lstStyle/>
          <a:p>
            <a:endParaRPr lang="en-US" dirty="0"/>
          </a:p>
        </p:txBody>
      </p:sp>
      <p:pic>
        <p:nvPicPr>
          <p:cNvPr id="25" name="Picture 24">
            <a:extLst>
              <a:ext uri="{FF2B5EF4-FFF2-40B4-BE49-F238E27FC236}">
                <a16:creationId xmlns:a16="http://schemas.microsoft.com/office/drawing/2014/main" id="{853B4CA1-F1F6-9941-ADFE-59704A46106F}"/>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958466" y="1182033"/>
            <a:ext cx="1063497" cy="1063497"/>
          </a:xfrm>
          <a:prstGeom prst="rect">
            <a:avLst/>
          </a:prstGeom>
        </p:spPr>
      </p:pic>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8021963" y="2238113"/>
            <a:ext cx="3841150" cy="2888069"/>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7" name="Text Placeholder 11">
            <a:extLst>
              <a:ext uri="{FF2B5EF4-FFF2-40B4-BE49-F238E27FC236}">
                <a16:creationId xmlns:a16="http://schemas.microsoft.com/office/drawing/2014/main" id="{A706D4FD-1C76-9E4C-A5F0-6E9A85CB358C}"/>
              </a:ext>
            </a:extLst>
          </p:cNvPr>
          <p:cNvSpPr>
            <a:spLocks noGrp="1"/>
          </p:cNvSpPr>
          <p:nvPr>
            <p:ph type="body" sz="quarter" idx="14" hasCustomPrompt="1"/>
          </p:nvPr>
        </p:nvSpPr>
        <p:spPr>
          <a:xfrm>
            <a:off x="366384" y="2186662"/>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8" name="Text Placeholder 11">
            <a:extLst>
              <a:ext uri="{FF2B5EF4-FFF2-40B4-BE49-F238E27FC236}">
                <a16:creationId xmlns:a16="http://schemas.microsoft.com/office/drawing/2014/main" id="{8B2BB9F8-59CE-DA4D-AADE-E469DEF1B725}"/>
              </a:ext>
            </a:extLst>
          </p:cNvPr>
          <p:cNvSpPr>
            <a:spLocks noGrp="1"/>
          </p:cNvSpPr>
          <p:nvPr>
            <p:ph type="body" sz="quarter" idx="16" hasCustomPrompt="1"/>
          </p:nvPr>
        </p:nvSpPr>
        <p:spPr>
          <a:xfrm>
            <a:off x="366385" y="2815265"/>
            <a:ext cx="3345004"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966029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bg1"/>
        </a:solidFill>
        <a:effectLst/>
      </p:bgPr>
    </p:bg>
    <p:spTree>
      <p:nvGrpSpPr>
        <p:cNvPr id="1" name=""/>
        <p:cNvGrpSpPr/>
        <p:nvPr/>
      </p:nvGrpSpPr>
      <p:grpSpPr>
        <a:xfrm>
          <a:off x="0" y="0"/>
          <a:ext cx="0" cy="0"/>
          <a:chOff x="0" y="0"/>
          <a:chExt cx="0" cy="0"/>
        </a:xfrm>
      </p:grpSpPr>
      <p:pic>
        <p:nvPicPr>
          <p:cNvPr id="29" name="Picture 28" descr="A close up of a logo&#10;&#10;Description automatically generated">
            <a:extLst>
              <a:ext uri="{FF2B5EF4-FFF2-40B4-BE49-F238E27FC236}">
                <a16:creationId xmlns:a16="http://schemas.microsoft.com/office/drawing/2014/main" id="{29D685AC-89D7-1C4B-846E-24B5A9A65F7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926869" y="-1315038"/>
            <a:ext cx="12397610" cy="12370091"/>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1"/>
            <a:ext cx="12192000" cy="6883401"/>
            <a:chOff x="0" y="-25401"/>
            <a:chExt cx="12192000" cy="6883401"/>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1"/>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228485" y="-1781883"/>
            <a:ext cx="10444950" cy="10421765"/>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351298" y="557004"/>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4" name="Picture Placeholder 5">
            <a:extLst>
              <a:ext uri="{FF2B5EF4-FFF2-40B4-BE49-F238E27FC236}">
                <a16:creationId xmlns:a16="http://schemas.microsoft.com/office/drawing/2014/main" id="{F86DA4F0-62D0-5A4D-9FCE-C67F2484B795}"/>
              </a:ext>
            </a:extLst>
          </p:cNvPr>
          <p:cNvSpPr>
            <a:spLocks noGrp="1"/>
          </p:cNvSpPr>
          <p:nvPr>
            <p:ph type="pic" sz="quarter" idx="15"/>
          </p:nvPr>
        </p:nvSpPr>
        <p:spPr>
          <a:xfrm>
            <a:off x="1842107" y="2105891"/>
            <a:ext cx="5213445" cy="4724670"/>
          </a:xfrm>
        </p:spPr>
        <p:txBody>
          <a:bodyPr/>
          <a:lstStyle/>
          <a:p>
            <a:endParaRPr lang="en-US" dirty="0"/>
          </a:p>
        </p:txBody>
      </p:sp>
      <p:sp>
        <p:nvSpPr>
          <p:cNvPr id="27" name="Text Placeholder 11">
            <a:extLst>
              <a:ext uri="{FF2B5EF4-FFF2-40B4-BE49-F238E27FC236}">
                <a16:creationId xmlns:a16="http://schemas.microsoft.com/office/drawing/2014/main" id="{A706D4FD-1C76-9E4C-A5F0-6E9A85CB358C}"/>
              </a:ext>
            </a:extLst>
          </p:cNvPr>
          <p:cNvSpPr>
            <a:spLocks noGrp="1"/>
          </p:cNvSpPr>
          <p:nvPr>
            <p:ph type="body" sz="quarter" idx="14" hasCustomPrompt="1"/>
          </p:nvPr>
        </p:nvSpPr>
        <p:spPr>
          <a:xfrm>
            <a:off x="366384" y="2186662"/>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8B3D3A92-5FDA-AB4A-97E4-1A558CC9CED7}"/>
              </a:ext>
            </a:extLst>
          </p:cNvPr>
          <p:cNvSpPr>
            <a:spLocks noGrp="1"/>
          </p:cNvSpPr>
          <p:nvPr>
            <p:ph type="body" sz="quarter" idx="16" hasCustomPrompt="1"/>
          </p:nvPr>
        </p:nvSpPr>
        <p:spPr>
          <a:xfrm>
            <a:off x="7198011" y="750027"/>
            <a:ext cx="4421875" cy="3184162"/>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135439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 y="557442"/>
            <a:ext cx="5403273" cy="724639"/>
          </a:xfrm>
        </p:spPr>
        <p:txBody>
          <a:bodyPr/>
          <a:lstStyle>
            <a:lvl1pPr algn="r">
              <a:lnSpc>
                <a:spcPts val="6000"/>
              </a:lnSpc>
              <a:defRPr lang="en-GB" smtClean="0">
                <a:effectLst/>
              </a:defRPr>
            </a:lvl1pPr>
          </a:lstStyle>
          <a:p>
            <a:r>
              <a:rPr lang="en-GB" b="1" dirty="0">
                <a:effectLst/>
                <a:latin typeface="Arial Narrow" panose="020B0604020202020204" pitchFamily="34" charset="0"/>
              </a:rPr>
              <a:t>Social Media, wellbeing and Covid-19</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5" name="Picture 24">
            <a:extLst>
              <a:ext uri="{FF2B5EF4-FFF2-40B4-BE49-F238E27FC236}">
                <a16:creationId xmlns:a16="http://schemas.microsoft.com/office/drawing/2014/main" id="{853B4CA1-F1F6-9941-ADFE-59704A46106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877812" y="556591"/>
            <a:ext cx="1063497" cy="1063497"/>
          </a:xfrm>
          <a:prstGeom prst="rect">
            <a:avLst/>
          </a:prstGeom>
          <a:solidFill>
            <a:srgbClr val="FFCC31"/>
          </a:solidFill>
        </p:spPr>
      </p:pic>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388107" y="3133314"/>
            <a:ext cx="5015166" cy="2602468"/>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Private reflections: </a:t>
            </a:r>
            <a:br>
              <a:rPr lang="en-GB" b="1" dirty="0">
                <a:effectLst/>
                <a:latin typeface="Arial" panose="020B0604020202020204" pitchFamily="34" charset="0"/>
              </a:rPr>
            </a:br>
            <a:r>
              <a:rPr lang="en-GB" dirty="0">
                <a:effectLst/>
                <a:latin typeface="Arial" panose="020B0604020202020204" pitchFamily="34" charset="0"/>
              </a:rPr>
              <a:t>In what ways has social media supported your wellbeing during the pandemic and when has it not always been helpful? </a:t>
            </a:r>
          </a:p>
          <a:p>
            <a:r>
              <a:rPr lang="en-GB" dirty="0">
                <a:effectLst/>
                <a:latin typeface="Arial" panose="020B0604020202020204" pitchFamily="34" charset="0"/>
              </a:rPr>
              <a:t>What advice could you take from </a:t>
            </a:r>
            <a:br>
              <a:rPr lang="en-GB" dirty="0">
                <a:effectLst/>
                <a:latin typeface="Arial" panose="020B0604020202020204" pitchFamily="34" charset="0"/>
              </a:rPr>
            </a:br>
            <a:r>
              <a:rPr lang="en-GB" dirty="0">
                <a:effectLst/>
                <a:latin typeface="Arial" panose="020B0604020202020204" pitchFamily="34" charset="0"/>
              </a:rPr>
              <a:t>today’s lesson about social media to support your wellbeing during the </a:t>
            </a:r>
            <a:br>
              <a:rPr lang="en-GB" dirty="0">
                <a:effectLst/>
                <a:latin typeface="Arial" panose="020B0604020202020204" pitchFamily="34" charset="0"/>
              </a:rPr>
            </a:br>
            <a:r>
              <a:rPr lang="en-GB" dirty="0">
                <a:effectLst/>
                <a:latin typeface="Arial" panose="020B0604020202020204" pitchFamily="34" charset="0"/>
              </a:rPr>
              <a:t>Covid-19 pandemic?  </a:t>
            </a:r>
          </a:p>
        </p:txBody>
      </p:sp>
      <p:pic>
        <p:nvPicPr>
          <p:cNvPr id="19" name="Picture 18">
            <a:extLst>
              <a:ext uri="{FF2B5EF4-FFF2-40B4-BE49-F238E27FC236}">
                <a16:creationId xmlns:a16="http://schemas.microsoft.com/office/drawing/2014/main" id="{C0EC2806-258F-224E-B8ED-84FD062015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77812" y="3349215"/>
            <a:ext cx="1063497" cy="1063497"/>
          </a:xfrm>
          <a:prstGeom prst="rect">
            <a:avLst/>
          </a:prstGeom>
          <a:solidFill>
            <a:srgbClr val="FFCC31"/>
          </a:solidFill>
        </p:spPr>
      </p:pic>
      <p:sp>
        <p:nvSpPr>
          <p:cNvPr id="22" name="Text Placeholder 11">
            <a:extLst>
              <a:ext uri="{FF2B5EF4-FFF2-40B4-BE49-F238E27FC236}">
                <a16:creationId xmlns:a16="http://schemas.microsoft.com/office/drawing/2014/main" id="{91215F90-37E4-8C40-AB97-22710B53958C}"/>
              </a:ext>
            </a:extLst>
          </p:cNvPr>
          <p:cNvSpPr>
            <a:spLocks noGrp="1"/>
          </p:cNvSpPr>
          <p:nvPr>
            <p:ph type="body" sz="quarter" idx="14" hasCustomPrompt="1"/>
          </p:nvPr>
        </p:nvSpPr>
        <p:spPr>
          <a:xfrm>
            <a:off x="7168967" y="603513"/>
            <a:ext cx="4510414" cy="374029"/>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3" name="Text Placeholder 11">
            <a:extLst>
              <a:ext uri="{FF2B5EF4-FFF2-40B4-BE49-F238E27FC236}">
                <a16:creationId xmlns:a16="http://schemas.microsoft.com/office/drawing/2014/main" id="{58BDF0AE-553E-4D49-97ED-8B1B0DB05EC7}"/>
              </a:ext>
            </a:extLst>
          </p:cNvPr>
          <p:cNvSpPr>
            <a:spLocks noGrp="1"/>
          </p:cNvSpPr>
          <p:nvPr>
            <p:ph type="body" sz="quarter" idx="16" hasCustomPrompt="1"/>
          </p:nvPr>
        </p:nvSpPr>
        <p:spPr>
          <a:xfrm>
            <a:off x="7168966" y="1185194"/>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30" name="Text Placeholder 11">
            <a:extLst>
              <a:ext uri="{FF2B5EF4-FFF2-40B4-BE49-F238E27FC236}">
                <a16:creationId xmlns:a16="http://schemas.microsoft.com/office/drawing/2014/main" id="{8F8338E3-29C2-1F44-B49A-A9148491245C}"/>
              </a:ext>
            </a:extLst>
          </p:cNvPr>
          <p:cNvSpPr>
            <a:spLocks noGrp="1"/>
          </p:cNvSpPr>
          <p:nvPr>
            <p:ph type="body" sz="quarter" idx="30" hasCustomPrompt="1"/>
          </p:nvPr>
        </p:nvSpPr>
        <p:spPr>
          <a:xfrm>
            <a:off x="7168967" y="3340720"/>
            <a:ext cx="4510414" cy="374029"/>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B1697ABA-B174-8C43-B89C-849E963A8945}"/>
              </a:ext>
            </a:extLst>
          </p:cNvPr>
          <p:cNvSpPr>
            <a:spLocks noGrp="1"/>
          </p:cNvSpPr>
          <p:nvPr>
            <p:ph type="body" sz="quarter" idx="31" hasCustomPrompt="1"/>
          </p:nvPr>
        </p:nvSpPr>
        <p:spPr>
          <a:xfrm>
            <a:off x="7168966" y="3922401"/>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1348984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 y="557442"/>
            <a:ext cx="5403273" cy="724639"/>
          </a:xfrm>
        </p:spPr>
        <p:txBody>
          <a:bodyPr/>
          <a:lstStyle>
            <a:lvl1pPr algn="r">
              <a:lnSpc>
                <a:spcPts val="6000"/>
              </a:lnSpc>
              <a:defRPr lang="en-GB" smtClean="0">
                <a:effectLst/>
              </a:defRPr>
            </a:lvl1pPr>
          </a:lstStyle>
          <a:p>
            <a:r>
              <a:rPr lang="en-GB" b="1" dirty="0">
                <a:effectLst/>
                <a:latin typeface="Arial Narrow" panose="020B0604020202020204" pitchFamily="34" charset="0"/>
              </a:rPr>
              <a:t>Social Media, wellbeing and Covid-19</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5" name="Picture 24">
            <a:extLst>
              <a:ext uri="{FF2B5EF4-FFF2-40B4-BE49-F238E27FC236}">
                <a16:creationId xmlns:a16="http://schemas.microsoft.com/office/drawing/2014/main" id="{853B4CA1-F1F6-9941-ADFE-59704A46106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77812" y="557442"/>
            <a:ext cx="1063497" cy="1063497"/>
          </a:xfrm>
          <a:prstGeom prst="rect">
            <a:avLst/>
          </a:prstGeom>
          <a:solidFill>
            <a:srgbClr val="FFCC31"/>
          </a:solidFill>
        </p:spPr>
      </p:pic>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388107" y="3133314"/>
            <a:ext cx="5015166" cy="2602468"/>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Private reflections: </a:t>
            </a:r>
            <a:br>
              <a:rPr lang="en-GB" b="1" dirty="0">
                <a:effectLst/>
                <a:latin typeface="Arial" panose="020B0604020202020204" pitchFamily="34" charset="0"/>
              </a:rPr>
            </a:br>
            <a:r>
              <a:rPr lang="en-GB" dirty="0">
                <a:effectLst/>
                <a:latin typeface="Arial" panose="020B0604020202020204" pitchFamily="34" charset="0"/>
              </a:rPr>
              <a:t>In what ways has social media supported your wellbeing during the pandemic and when has it not always been helpful? </a:t>
            </a:r>
          </a:p>
          <a:p>
            <a:r>
              <a:rPr lang="en-GB" dirty="0">
                <a:effectLst/>
                <a:latin typeface="Arial" panose="020B0604020202020204" pitchFamily="34" charset="0"/>
              </a:rPr>
              <a:t>What advice could you take from </a:t>
            </a:r>
            <a:br>
              <a:rPr lang="en-GB" dirty="0">
                <a:effectLst/>
                <a:latin typeface="Arial" panose="020B0604020202020204" pitchFamily="34" charset="0"/>
              </a:rPr>
            </a:br>
            <a:r>
              <a:rPr lang="en-GB" dirty="0">
                <a:effectLst/>
                <a:latin typeface="Arial" panose="020B0604020202020204" pitchFamily="34" charset="0"/>
              </a:rPr>
              <a:t>today’s lesson about social media to support your wellbeing during the </a:t>
            </a:r>
            <a:br>
              <a:rPr lang="en-GB" dirty="0">
                <a:effectLst/>
                <a:latin typeface="Arial" panose="020B0604020202020204" pitchFamily="34" charset="0"/>
              </a:rPr>
            </a:br>
            <a:r>
              <a:rPr lang="en-GB" dirty="0">
                <a:effectLst/>
                <a:latin typeface="Arial" panose="020B0604020202020204" pitchFamily="34" charset="0"/>
              </a:rPr>
              <a:t>Covid-19 pandemic?  </a:t>
            </a:r>
          </a:p>
        </p:txBody>
      </p:sp>
      <p:pic>
        <p:nvPicPr>
          <p:cNvPr id="19" name="Picture 18">
            <a:extLst>
              <a:ext uri="{FF2B5EF4-FFF2-40B4-BE49-F238E27FC236}">
                <a16:creationId xmlns:a16="http://schemas.microsoft.com/office/drawing/2014/main" id="{C0EC2806-258F-224E-B8ED-84FD062015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77812" y="3820223"/>
            <a:ext cx="1063497" cy="1056007"/>
          </a:xfrm>
          <a:prstGeom prst="rect">
            <a:avLst/>
          </a:prstGeom>
          <a:solidFill>
            <a:srgbClr val="FFCC31"/>
          </a:solidFill>
        </p:spPr>
      </p:pic>
      <p:sp>
        <p:nvSpPr>
          <p:cNvPr id="22" name="Text Placeholder 11">
            <a:extLst>
              <a:ext uri="{FF2B5EF4-FFF2-40B4-BE49-F238E27FC236}">
                <a16:creationId xmlns:a16="http://schemas.microsoft.com/office/drawing/2014/main" id="{91215F90-37E4-8C40-AB97-22710B53958C}"/>
              </a:ext>
            </a:extLst>
          </p:cNvPr>
          <p:cNvSpPr>
            <a:spLocks noGrp="1"/>
          </p:cNvSpPr>
          <p:nvPr>
            <p:ph type="body" sz="quarter" idx="14" hasCustomPrompt="1"/>
          </p:nvPr>
        </p:nvSpPr>
        <p:spPr>
          <a:xfrm>
            <a:off x="7168967" y="604364"/>
            <a:ext cx="4192454" cy="372341"/>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3" name="Text Placeholder 11">
            <a:extLst>
              <a:ext uri="{FF2B5EF4-FFF2-40B4-BE49-F238E27FC236}">
                <a16:creationId xmlns:a16="http://schemas.microsoft.com/office/drawing/2014/main" id="{58BDF0AE-553E-4D49-97ED-8B1B0DB05EC7}"/>
              </a:ext>
            </a:extLst>
          </p:cNvPr>
          <p:cNvSpPr>
            <a:spLocks noGrp="1"/>
          </p:cNvSpPr>
          <p:nvPr>
            <p:ph type="body" sz="quarter" idx="16" hasCustomPrompt="1"/>
          </p:nvPr>
        </p:nvSpPr>
        <p:spPr>
          <a:xfrm>
            <a:off x="7168966" y="1186045"/>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30" name="Text Placeholder 11">
            <a:extLst>
              <a:ext uri="{FF2B5EF4-FFF2-40B4-BE49-F238E27FC236}">
                <a16:creationId xmlns:a16="http://schemas.microsoft.com/office/drawing/2014/main" id="{8F8338E3-29C2-1F44-B49A-A9148491245C}"/>
              </a:ext>
            </a:extLst>
          </p:cNvPr>
          <p:cNvSpPr>
            <a:spLocks noGrp="1"/>
          </p:cNvSpPr>
          <p:nvPr>
            <p:ph type="body" sz="quarter" idx="30" hasCustomPrompt="1"/>
          </p:nvPr>
        </p:nvSpPr>
        <p:spPr>
          <a:xfrm>
            <a:off x="7168967" y="3807983"/>
            <a:ext cx="4192454" cy="372341"/>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B1697ABA-B174-8C43-B89C-849E963A8945}"/>
              </a:ext>
            </a:extLst>
          </p:cNvPr>
          <p:cNvSpPr>
            <a:spLocks noGrp="1"/>
          </p:cNvSpPr>
          <p:nvPr>
            <p:ph type="body" sz="quarter" idx="31" hasCustomPrompt="1"/>
          </p:nvPr>
        </p:nvSpPr>
        <p:spPr>
          <a:xfrm>
            <a:off x="7168966" y="4389664"/>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3143988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bg1"/>
        </a:solidFill>
        <a:effectLst/>
      </p:bgPr>
    </p:bg>
    <p:spTree>
      <p:nvGrpSpPr>
        <p:cNvPr id="1" name=""/>
        <p:cNvGrpSpPr/>
        <p:nvPr/>
      </p:nvGrpSpPr>
      <p:grpSpPr>
        <a:xfrm>
          <a:off x="0" y="0"/>
          <a:ext cx="0" cy="0"/>
          <a:chOff x="0" y="0"/>
          <a:chExt cx="0" cy="0"/>
        </a:xfrm>
      </p:grpSpPr>
      <p:pic>
        <p:nvPicPr>
          <p:cNvPr id="29" name="Picture 28" descr="A close up of a logo&#10;&#10;Description automatically generated">
            <a:extLst>
              <a:ext uri="{FF2B5EF4-FFF2-40B4-BE49-F238E27FC236}">
                <a16:creationId xmlns:a16="http://schemas.microsoft.com/office/drawing/2014/main" id="{29D685AC-89D7-1C4B-846E-24B5A9A65F7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926869" y="-1315038"/>
            <a:ext cx="12397610" cy="12370091"/>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44655" y="-628759"/>
            <a:ext cx="10444950" cy="10421765"/>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351298" y="1888962"/>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4" name="Picture Placeholder 5">
            <a:extLst>
              <a:ext uri="{FF2B5EF4-FFF2-40B4-BE49-F238E27FC236}">
                <a16:creationId xmlns:a16="http://schemas.microsoft.com/office/drawing/2014/main" id="{F86DA4F0-62D0-5A4D-9FCE-C67F2484B795}"/>
              </a:ext>
            </a:extLst>
          </p:cNvPr>
          <p:cNvSpPr>
            <a:spLocks noGrp="1"/>
          </p:cNvSpPr>
          <p:nvPr>
            <p:ph type="pic" sz="quarter" idx="15"/>
          </p:nvPr>
        </p:nvSpPr>
        <p:spPr>
          <a:xfrm>
            <a:off x="1842107" y="2105891"/>
            <a:ext cx="5213445" cy="4724670"/>
          </a:xfrm>
        </p:spPr>
        <p:txBody>
          <a:bodyPr/>
          <a:lstStyle/>
          <a:p>
            <a:endParaRPr lang="en-US" dirty="0"/>
          </a:p>
        </p:txBody>
      </p:sp>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7266355" y="3599352"/>
            <a:ext cx="3844990" cy="113890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 your answer with the person next to you.</a:t>
            </a:r>
          </a:p>
        </p:txBody>
      </p:sp>
      <p:sp>
        <p:nvSpPr>
          <p:cNvPr id="18" name="Text Placeholder 11">
            <a:extLst>
              <a:ext uri="{FF2B5EF4-FFF2-40B4-BE49-F238E27FC236}">
                <a16:creationId xmlns:a16="http://schemas.microsoft.com/office/drawing/2014/main" id="{7325C002-0A0D-2E48-A845-ADF783C1BB64}"/>
              </a:ext>
            </a:extLst>
          </p:cNvPr>
          <p:cNvSpPr>
            <a:spLocks noGrp="1"/>
          </p:cNvSpPr>
          <p:nvPr>
            <p:ph type="body" sz="quarter" idx="14" hasCustomPrompt="1"/>
          </p:nvPr>
        </p:nvSpPr>
        <p:spPr>
          <a:xfrm>
            <a:off x="7266355" y="1935905"/>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Tree>
    <p:extLst>
      <p:ext uri="{BB962C8B-B14F-4D97-AF65-F5344CB8AC3E}">
        <p14:creationId xmlns:p14="http://schemas.microsoft.com/office/powerpoint/2010/main" val="272735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6170B2-33CF-7F4E-9F48-FD76D61A2933}"/>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4B1F0A46-E980-044A-9D83-29977744C108}"/>
              </a:ext>
            </a:extLst>
          </p:cNvPr>
          <p:cNvGrpSpPr/>
          <p:nvPr userDrawn="1"/>
        </p:nvGrpSpPr>
        <p:grpSpPr>
          <a:xfrm>
            <a:off x="0" y="364421"/>
            <a:ext cx="12192000" cy="6493579"/>
            <a:chOff x="0" y="364421"/>
            <a:chExt cx="12192000" cy="6493579"/>
          </a:xfrm>
        </p:grpSpPr>
        <p:sp>
          <p:nvSpPr>
            <p:cNvPr id="22" name="Rectangle 21">
              <a:extLst>
                <a:ext uri="{FF2B5EF4-FFF2-40B4-BE49-F238E27FC236}">
                  <a16:creationId xmlns:a16="http://schemas.microsoft.com/office/drawing/2014/main" id="{9CB5E5B4-9CD2-7045-8BA9-348E97834F78}"/>
                </a:ext>
              </a:extLst>
            </p:cNvPr>
            <p:cNvSpPr/>
            <p:nvPr userDrawn="1"/>
          </p:nvSpPr>
          <p:spPr>
            <a:xfrm>
              <a:off x="0" y="5951840"/>
              <a:ext cx="6096000" cy="88075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FEB3F5-47C5-D548-881C-D5C6AAF71B9E}"/>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drawing&#10;&#10;Description automatically generated">
              <a:extLst>
                <a:ext uri="{FF2B5EF4-FFF2-40B4-BE49-F238E27FC236}">
                  <a16:creationId xmlns:a16="http://schemas.microsoft.com/office/drawing/2014/main" id="{C83CE723-6B85-4243-9C1D-4D3FE393D7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34" name="Picture 33" descr="A close up of a logo&#10;&#10;Description automatically generated">
            <a:extLst>
              <a:ext uri="{FF2B5EF4-FFF2-40B4-BE49-F238E27FC236}">
                <a16:creationId xmlns:a16="http://schemas.microsoft.com/office/drawing/2014/main" id="{8CBAFAC0-64F2-EA4F-A1DF-667E11F63184}"/>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2060501" y="-60439"/>
            <a:ext cx="9154593" cy="9134271"/>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583383" y="2355273"/>
            <a:ext cx="6608618" cy="4477327"/>
          </a:xfrm>
        </p:spPr>
        <p:txBody>
          <a:bodyPr/>
          <a:lstStyle/>
          <a:p>
            <a:endParaRPr lang="en-US" dirty="0"/>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3173693"/>
            <a:ext cx="5234671" cy="1333003"/>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5" name="Title 4">
            <a:extLst>
              <a:ext uri="{FF2B5EF4-FFF2-40B4-BE49-F238E27FC236}">
                <a16:creationId xmlns:a16="http://schemas.microsoft.com/office/drawing/2014/main" id="{19453A6E-9140-F04D-878B-FEF34E8B7FEE}"/>
              </a:ext>
            </a:extLst>
          </p:cNvPr>
          <p:cNvSpPr>
            <a:spLocks noGrp="1"/>
          </p:cNvSpPr>
          <p:nvPr>
            <p:ph type="title" hasCustomPrompt="1"/>
          </p:nvPr>
        </p:nvSpPr>
        <p:spPr>
          <a:xfrm>
            <a:off x="205120" y="557442"/>
            <a:ext cx="5389826" cy="2189529"/>
          </a:xfrm>
        </p:spPr>
        <p:txBody>
          <a:bodyPr/>
          <a:lstStyle>
            <a:lvl1pPr algn="r">
              <a:lnSpc>
                <a:spcPts val="6000"/>
              </a:lnSpc>
              <a:defRPr sz="6000">
                <a:solidFill>
                  <a:schemeClr val="tx1"/>
                </a:solidFill>
              </a:defRPr>
            </a:lvl1pPr>
          </a:lstStyle>
          <a:p>
            <a:r>
              <a:rPr lang="en-GB" b="1" dirty="0">
                <a:effectLst/>
                <a:latin typeface="Arial Narrow" panose="020B0604020202020204" pitchFamily="34" charset="0"/>
              </a:rPr>
              <a:t>Everybody feels nervous or worried at times.</a:t>
            </a:r>
            <a:endParaRPr lang="en-GB" dirty="0">
              <a:effectLst/>
              <a:latin typeface="Arial Narrow" panose="020B0604020202020204" pitchFamily="34" charset="0"/>
            </a:endParaRPr>
          </a:p>
        </p:txBody>
      </p:sp>
      <p:sp>
        <p:nvSpPr>
          <p:cNvPr id="21" name="Slide Number Placeholder 5">
            <a:extLst>
              <a:ext uri="{FF2B5EF4-FFF2-40B4-BE49-F238E27FC236}">
                <a16:creationId xmlns:a16="http://schemas.microsoft.com/office/drawing/2014/main" id="{F4127DF1-1837-5A43-AE24-3F160285303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9" name="Picture 28">
            <a:extLst>
              <a:ext uri="{FF2B5EF4-FFF2-40B4-BE49-F238E27FC236}">
                <a16:creationId xmlns:a16="http://schemas.microsoft.com/office/drawing/2014/main" id="{85FF2E20-5581-C146-A926-CDD60B270B7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9008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23B0F40-112A-6741-B5A0-EDB7365D80BE}"/>
              </a:ext>
            </a:extLst>
          </p:cNvPr>
          <p:cNvSpPr>
            <a:spLocks noGrp="1"/>
          </p:cNvSpPr>
          <p:nvPr>
            <p:ph type="title" hasCustomPrompt="1"/>
          </p:nvPr>
        </p:nvSpPr>
        <p:spPr>
          <a:xfrm>
            <a:off x="337281" y="352453"/>
            <a:ext cx="10515600"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
        <p:nvSpPr>
          <p:cNvPr id="9" name="Text Placeholder 11">
            <a:extLst>
              <a:ext uri="{FF2B5EF4-FFF2-40B4-BE49-F238E27FC236}">
                <a16:creationId xmlns:a16="http://schemas.microsoft.com/office/drawing/2014/main" id="{627D6341-8ABE-7941-BD45-E64504D11F01}"/>
              </a:ext>
            </a:extLst>
          </p:cNvPr>
          <p:cNvSpPr>
            <a:spLocks noGrp="1"/>
          </p:cNvSpPr>
          <p:nvPr>
            <p:ph type="body" sz="quarter" idx="27" hasCustomPrompt="1"/>
          </p:nvPr>
        </p:nvSpPr>
        <p:spPr>
          <a:xfrm>
            <a:off x="348710" y="4199040"/>
            <a:ext cx="5251989" cy="1440213"/>
          </a:xfrm>
          <a:solidFill>
            <a:srgbClr val="FFCC31"/>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2" name="Picture 11">
            <a:extLst>
              <a:ext uri="{FF2B5EF4-FFF2-40B4-BE49-F238E27FC236}">
                <a16:creationId xmlns:a16="http://schemas.microsoft.com/office/drawing/2014/main" id="{AEEFAD9B-92F5-684E-981F-4933A351982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257057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186895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85147" y="954831"/>
            <a:ext cx="4145280" cy="1266987"/>
          </a:xfrm>
        </p:spPr>
        <p:txBody>
          <a:bodyPr/>
          <a:lstStyle>
            <a:lvl1pPr algn="r">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3" name="Text Placeholder 11">
            <a:extLst>
              <a:ext uri="{FF2B5EF4-FFF2-40B4-BE49-F238E27FC236}">
                <a16:creationId xmlns:a16="http://schemas.microsoft.com/office/drawing/2014/main" id="{E3A3F353-C1AF-434C-B13F-14DB903642F4}"/>
              </a:ext>
            </a:extLst>
          </p:cNvPr>
          <p:cNvSpPr>
            <a:spLocks noGrp="1"/>
          </p:cNvSpPr>
          <p:nvPr>
            <p:ph type="body" sz="quarter" idx="29" hasCustomPrompt="1"/>
          </p:nvPr>
        </p:nvSpPr>
        <p:spPr>
          <a:xfrm>
            <a:off x="7180480" y="2221818"/>
            <a:ext cx="3841150" cy="165201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1" name="Picture 10">
            <a:extLst>
              <a:ext uri="{FF2B5EF4-FFF2-40B4-BE49-F238E27FC236}">
                <a16:creationId xmlns:a16="http://schemas.microsoft.com/office/drawing/2014/main" id="{75D88E0B-89C5-4548-8CD6-B2F3CE1EB3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5" name="Picture 14" descr="A close up of a logo&#10;&#10;Description automatically generated">
            <a:extLst>
              <a:ext uri="{FF2B5EF4-FFF2-40B4-BE49-F238E27FC236}">
                <a16:creationId xmlns:a16="http://schemas.microsoft.com/office/drawing/2014/main" id="{955C83CB-CC2E-3243-86A8-10AB0A0BB28C}"/>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506641" y="713214"/>
            <a:ext cx="8400629" cy="8381982"/>
          </a:xfrm>
          <a:prstGeom prst="rect">
            <a:avLst/>
          </a:prstGeom>
        </p:spPr>
      </p:pic>
    </p:spTree>
    <p:extLst>
      <p:ext uri="{BB962C8B-B14F-4D97-AF65-F5344CB8AC3E}">
        <p14:creationId xmlns:p14="http://schemas.microsoft.com/office/powerpoint/2010/main" val="319020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5" name="Picture 14" descr="A close up of a logo&#10;&#10;Description automatically generated">
            <a:extLst>
              <a:ext uri="{FF2B5EF4-FFF2-40B4-BE49-F238E27FC236}">
                <a16:creationId xmlns:a16="http://schemas.microsoft.com/office/drawing/2014/main" id="{90CDCBE5-C854-1642-85A3-FC6917416E6C}"/>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3390396" y="943211"/>
            <a:ext cx="9656118" cy="9634684"/>
          </a:xfrm>
          <a:prstGeom prst="rect">
            <a:avLst/>
          </a:prstGeom>
        </p:spPr>
      </p:pic>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1121353" y="1248011"/>
            <a:ext cx="4145280" cy="1266987"/>
          </a:xfrm>
        </p:spPr>
        <p:txBody>
          <a:bodyPr/>
          <a:lstStyle>
            <a:lvl1pPr algn="r">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hasCustomPrompt="1"/>
          </p:nvPr>
        </p:nvSpPr>
        <p:spPr>
          <a:xfrm>
            <a:off x="-1549400" y="2084705"/>
            <a:ext cx="6946900" cy="5159375"/>
          </a:xfrm>
        </p:spPr>
        <p:txBody>
          <a:bodyPr/>
          <a:lstStyle/>
          <a:p>
            <a:r>
              <a:rPr lang="en-US" dirty="0" err="1"/>
              <a:t>Ω</a:t>
            </a:r>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descr="A close up of a logo&#10;&#10;Description automatically generated">
            <a:extLst>
              <a:ext uri="{FF2B5EF4-FFF2-40B4-BE49-F238E27FC236}">
                <a16:creationId xmlns:a16="http://schemas.microsoft.com/office/drawing/2014/main" id="{B52FB25D-CC62-4144-AA91-B692B26DA1D5}"/>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1559927" y="792647"/>
            <a:ext cx="9656118" cy="9634684"/>
          </a:xfrm>
          <a:prstGeom prst="rect">
            <a:avLst/>
          </a:prstGeom>
        </p:spPr>
      </p:pic>
      <p:pic>
        <p:nvPicPr>
          <p:cNvPr id="17" name="Picture 16">
            <a:extLst>
              <a:ext uri="{FF2B5EF4-FFF2-40B4-BE49-F238E27FC236}">
                <a16:creationId xmlns:a16="http://schemas.microsoft.com/office/drawing/2014/main" id="{CCEA9303-793D-AA48-83F5-F2D0A515285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645846" y="1148578"/>
            <a:ext cx="1134498" cy="1134498"/>
          </a:xfrm>
          <a:prstGeom prst="rect">
            <a:avLst/>
          </a:prstGeom>
          <a:solidFill>
            <a:srgbClr val="FFCC31"/>
          </a:solidFill>
        </p:spPr>
      </p:pic>
      <p:sp>
        <p:nvSpPr>
          <p:cNvPr id="18" name="Text Placeholder 11">
            <a:extLst>
              <a:ext uri="{FF2B5EF4-FFF2-40B4-BE49-F238E27FC236}">
                <a16:creationId xmlns:a16="http://schemas.microsoft.com/office/drawing/2014/main" id="{F5725793-852D-D146-84DD-0D97F9AECBF7}"/>
              </a:ext>
            </a:extLst>
          </p:cNvPr>
          <p:cNvSpPr>
            <a:spLocks noGrp="1"/>
          </p:cNvSpPr>
          <p:nvPr>
            <p:ph type="body" sz="quarter" idx="14" hasCustomPrompt="1"/>
          </p:nvPr>
        </p:nvSpPr>
        <p:spPr>
          <a:xfrm>
            <a:off x="8006020" y="4304124"/>
            <a:ext cx="3957380"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9" name="Text Placeholder 11">
            <a:extLst>
              <a:ext uri="{FF2B5EF4-FFF2-40B4-BE49-F238E27FC236}">
                <a16:creationId xmlns:a16="http://schemas.microsoft.com/office/drawing/2014/main" id="{FA2DD8F4-8893-5D45-AA44-41B04E44AB59}"/>
              </a:ext>
            </a:extLst>
          </p:cNvPr>
          <p:cNvSpPr>
            <a:spLocks noGrp="1"/>
          </p:cNvSpPr>
          <p:nvPr>
            <p:ph type="body" sz="quarter" idx="16" hasCustomPrompt="1"/>
          </p:nvPr>
        </p:nvSpPr>
        <p:spPr>
          <a:xfrm>
            <a:off x="8006019" y="1248011"/>
            <a:ext cx="3748684"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22" name="Text Placeholder 11">
            <a:extLst>
              <a:ext uri="{FF2B5EF4-FFF2-40B4-BE49-F238E27FC236}">
                <a16:creationId xmlns:a16="http://schemas.microsoft.com/office/drawing/2014/main" id="{BA43EC94-F482-6C4E-A5C3-196EBD2C32A8}"/>
              </a:ext>
            </a:extLst>
          </p:cNvPr>
          <p:cNvSpPr>
            <a:spLocks noGrp="1"/>
          </p:cNvSpPr>
          <p:nvPr>
            <p:ph type="body" sz="quarter" idx="17" hasCustomPrompt="1"/>
          </p:nvPr>
        </p:nvSpPr>
        <p:spPr>
          <a:xfrm>
            <a:off x="8006018" y="4969111"/>
            <a:ext cx="3957381" cy="885589"/>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a:t>
            </a:r>
          </a:p>
        </p:txBody>
      </p:sp>
      <p:pic>
        <p:nvPicPr>
          <p:cNvPr id="23" name="Picture 22">
            <a:extLst>
              <a:ext uri="{FF2B5EF4-FFF2-40B4-BE49-F238E27FC236}">
                <a16:creationId xmlns:a16="http://schemas.microsoft.com/office/drawing/2014/main" id="{08E26534-9971-3A46-9D79-36D33588B50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28242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6CC8DA"/>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2031674" y="2232009"/>
            <a:ext cx="5762220" cy="1131785"/>
          </a:xfrm>
        </p:spPr>
        <p:txBody>
          <a:bodyPr wrap="square" anchor="b">
            <a:spAutoFit/>
          </a:bodyPr>
          <a:lstStyle>
            <a:lvl1pPr marL="228600" indent="884238" algn="l" defTabSz="914400" rtl="0" eaLnBrk="1" latinLnBrk="0" hangingPunct="1">
              <a:lnSpc>
                <a:spcPts val="10000"/>
              </a:lnSpc>
              <a:spcBef>
                <a:spcPct val="0"/>
              </a:spcBef>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a:t>
            </a:r>
          </a:p>
        </p:txBody>
      </p:sp>
      <p:pic>
        <p:nvPicPr>
          <p:cNvPr id="9" name="Picture 8">
            <a:extLst>
              <a:ext uri="{FF2B5EF4-FFF2-40B4-BE49-F238E27FC236}">
                <a16:creationId xmlns:a16="http://schemas.microsoft.com/office/drawing/2014/main" id="{044E2F2E-136F-9D40-9B96-4838A82DA5F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D796108A-E818-2343-8170-2ACA718EF70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178582" y="-222287"/>
            <a:ext cx="8400629" cy="8381982"/>
          </a:xfrm>
          <a:prstGeom prst="rect">
            <a:avLst/>
          </a:prstGeom>
        </p:spPr>
      </p:pic>
    </p:spTree>
    <p:extLst>
      <p:ext uri="{BB962C8B-B14F-4D97-AF65-F5344CB8AC3E}">
        <p14:creationId xmlns:p14="http://schemas.microsoft.com/office/powerpoint/2010/main" val="100156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3DC0-E40B-0642-87F1-0FB9EFA69988}"/>
              </a:ext>
            </a:extLst>
          </p:cNvPr>
          <p:cNvSpPr>
            <a:spLocks noGrp="1"/>
          </p:cNvSpPr>
          <p:nvPr>
            <p:ph type="title" hasCustomPrompt="1"/>
          </p:nvPr>
        </p:nvSpPr>
        <p:spPr>
          <a:xfrm>
            <a:off x="1114117" y="1168461"/>
            <a:ext cx="4842510" cy="1158050"/>
          </a:xfrm>
        </p:spPr>
        <p:txBody>
          <a:bodyPr/>
          <a:lstStyle>
            <a:lvl1pPr marL="0" indent="0" algn="l" defTabSz="914400" rtl="0" eaLnBrk="1" latinLnBrk="0" hangingPunct="1">
              <a:lnSpc>
                <a:spcPts val="6000"/>
              </a:lnSpc>
              <a:spcBef>
                <a:spcPts val="0"/>
              </a:spcBef>
              <a:buFont typeface="Arial" panose="020B0604020202020204" pitchFamily="34" charset="0"/>
              <a:buNone/>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How confident are you in…</a:t>
            </a:r>
            <a:endParaRPr lang="en-GB" dirty="0">
              <a:effectLst/>
              <a:latin typeface="Arial Narrow" panose="020B0604020202020204" pitchFamily="34" charset="0"/>
            </a:endParaRPr>
          </a:p>
        </p:txBody>
      </p:sp>
      <p:sp>
        <p:nvSpPr>
          <p:cNvPr id="4" name="Rounded Rectangle 3">
            <a:extLst>
              <a:ext uri="{FF2B5EF4-FFF2-40B4-BE49-F238E27FC236}">
                <a16:creationId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1851243" y="2964855"/>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20" name="Text Placeholder 11">
            <a:extLst>
              <a:ext uri="{FF2B5EF4-FFF2-40B4-BE49-F238E27FC236}">
                <a16:creationId xmlns:a16="http://schemas.microsoft.com/office/drawing/2014/main" id="{BC30490A-FB38-EB4C-8341-069DB988A0F8}"/>
              </a:ext>
            </a:extLst>
          </p:cNvPr>
          <p:cNvSpPr>
            <a:spLocks noGrp="1"/>
          </p:cNvSpPr>
          <p:nvPr userDrawn="1">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a16="http://schemas.microsoft.com/office/drawing/2014/main" id="{1F09E805-934A-984B-BE08-DDD222EAB886}"/>
              </a:ext>
            </a:extLst>
          </p:cNvPr>
          <p:cNvSpPr>
            <a:spLocks noGrp="1"/>
          </p:cNvSpPr>
          <p:nvPr userDrawn="1">
            <p:ph type="body" sz="quarter" idx="16" hasCustomPrompt="1"/>
          </p:nvPr>
        </p:nvSpPr>
        <p:spPr>
          <a:xfrm>
            <a:off x="7329006" y="470721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a16="http://schemas.microsoft.com/office/drawing/2014/main" id="{521B2A97-075F-FB4A-B0C5-8707698C0EC0}"/>
              </a:ext>
            </a:extLst>
          </p:cNvPr>
          <p:cNvSpPr>
            <a:spLocks noGrp="1"/>
          </p:cNvSpPr>
          <p:nvPr userDrawn="1">
            <p:ph type="body" sz="quarter" idx="17" hasCustomPrompt="1"/>
          </p:nvPr>
        </p:nvSpPr>
        <p:spPr>
          <a:xfrm>
            <a:off x="7329006" y="429430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a16="http://schemas.microsoft.com/office/drawing/2014/main" id="{C951FD27-C830-E144-9DDB-9E834D6F55A7}"/>
              </a:ext>
            </a:extLst>
          </p:cNvPr>
          <p:cNvSpPr>
            <a:spLocks noGrp="1"/>
          </p:cNvSpPr>
          <p:nvPr userDrawn="1">
            <p:ph type="body" sz="quarter" idx="18" hasCustomPrompt="1"/>
          </p:nvPr>
        </p:nvSpPr>
        <p:spPr>
          <a:xfrm>
            <a:off x="7329006" y="388139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a16="http://schemas.microsoft.com/office/drawing/2014/main" id="{AC487A64-7E51-DC42-BF76-B12EF20E4954}"/>
              </a:ext>
            </a:extLst>
          </p:cNvPr>
          <p:cNvSpPr>
            <a:spLocks noGrp="1"/>
          </p:cNvSpPr>
          <p:nvPr userDrawn="1">
            <p:ph type="body" sz="quarter" idx="19" hasCustomPrompt="1"/>
          </p:nvPr>
        </p:nvSpPr>
        <p:spPr>
          <a:xfrm>
            <a:off x="7329006" y="346848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a16="http://schemas.microsoft.com/office/drawing/2014/main" id="{CFD55766-2680-2C46-A6AA-E16CE6704530}"/>
              </a:ext>
            </a:extLst>
          </p:cNvPr>
          <p:cNvSpPr>
            <a:spLocks noGrp="1"/>
          </p:cNvSpPr>
          <p:nvPr userDrawn="1">
            <p:ph type="body" sz="quarter" idx="20" hasCustomPrompt="1"/>
          </p:nvPr>
        </p:nvSpPr>
        <p:spPr>
          <a:xfrm>
            <a:off x="7329006" y="305557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a16="http://schemas.microsoft.com/office/drawing/2014/main" id="{2DDC3AD9-4E01-0B48-B618-B6CE0A021D51}"/>
              </a:ext>
            </a:extLst>
          </p:cNvPr>
          <p:cNvSpPr>
            <a:spLocks noGrp="1"/>
          </p:cNvSpPr>
          <p:nvPr userDrawn="1">
            <p:ph type="body" sz="quarter" idx="21" hasCustomPrompt="1"/>
          </p:nvPr>
        </p:nvSpPr>
        <p:spPr>
          <a:xfrm>
            <a:off x="7329006" y="264266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a16="http://schemas.microsoft.com/office/drawing/2014/main" id="{218ECE1E-C2F9-6A4E-A44F-DABC27FAF68E}"/>
              </a:ext>
            </a:extLst>
          </p:cNvPr>
          <p:cNvSpPr>
            <a:spLocks noGrp="1"/>
          </p:cNvSpPr>
          <p:nvPr userDrawn="1">
            <p:ph type="body" sz="quarter" idx="22" hasCustomPrompt="1"/>
          </p:nvPr>
        </p:nvSpPr>
        <p:spPr>
          <a:xfrm>
            <a:off x="7329006" y="22297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a16="http://schemas.microsoft.com/office/drawing/2014/main" id="{FD354062-AE84-AB4A-B6B9-319AF364D8F5}"/>
              </a:ext>
            </a:extLst>
          </p:cNvPr>
          <p:cNvSpPr>
            <a:spLocks noGrp="1"/>
          </p:cNvSpPr>
          <p:nvPr userDrawn="1">
            <p:ph type="body" sz="quarter" idx="23" hasCustomPrompt="1"/>
          </p:nvPr>
        </p:nvSpPr>
        <p:spPr>
          <a:xfrm>
            <a:off x="7329006" y="181685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a16="http://schemas.microsoft.com/office/drawing/2014/main" id="{4DA50AA8-1923-CF43-A21F-5DC8A3A54597}"/>
              </a:ext>
            </a:extLst>
          </p:cNvPr>
          <p:cNvSpPr>
            <a:spLocks noGrp="1"/>
          </p:cNvSpPr>
          <p:nvPr userDrawn="1">
            <p:ph type="body" sz="quarter" idx="24" hasCustomPrompt="1"/>
          </p:nvPr>
        </p:nvSpPr>
        <p:spPr>
          <a:xfrm>
            <a:off x="7329006" y="140394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a16="http://schemas.microsoft.com/office/drawing/2014/main" id="{B6678967-AC9C-0F4B-A059-654B000148BE}"/>
              </a:ext>
            </a:extLst>
          </p:cNvPr>
          <p:cNvSpPr>
            <a:spLocks noGrp="1"/>
          </p:cNvSpPr>
          <p:nvPr userDrawn="1">
            <p:ph type="body" sz="quarter" idx="25" hasCustomPrompt="1"/>
          </p:nvPr>
        </p:nvSpPr>
        <p:spPr>
          <a:xfrm>
            <a:off x="7329006" y="99103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D5E37F62-1F9C-C043-865A-159FAE4A804F}"/>
              </a:ext>
            </a:extLst>
          </p:cNvPr>
          <p:cNvSpPr>
            <a:spLocks noGrp="1"/>
          </p:cNvSpPr>
          <p:nvPr userDrawn="1">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11">
            <a:extLst>
              <a:ext uri="{FF2B5EF4-FFF2-40B4-BE49-F238E27FC236}">
                <a16:creationId xmlns:a16="http://schemas.microsoft.com/office/drawing/2014/main" id="{FC7F701F-F688-E840-AC7D-EE9947D8633C}"/>
              </a:ext>
            </a:extLst>
          </p:cNvPr>
          <p:cNvSpPr>
            <a:spLocks noGrp="1"/>
          </p:cNvSpPr>
          <p:nvPr userDrawn="1">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
        <p:nvSpPr>
          <p:cNvPr id="44" name="Rectangle 43">
            <a:extLst>
              <a:ext uri="{FF2B5EF4-FFF2-40B4-BE49-F238E27FC236}">
                <a16:creationId xmlns:a16="http://schemas.microsoft.com/office/drawing/2014/main" id="{08D8EC31-6E17-7A43-92A1-BF20232BAC4D}"/>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lide Number Placeholder 5">
            <a:extLst>
              <a:ext uri="{FF2B5EF4-FFF2-40B4-BE49-F238E27FC236}">
                <a16:creationId xmlns:a16="http://schemas.microsoft.com/office/drawing/2014/main" id="{0B9DCC9D-277B-1A42-A003-C065C6DC0C5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46" name="Picture 45">
            <a:extLst>
              <a:ext uri="{FF2B5EF4-FFF2-40B4-BE49-F238E27FC236}">
                <a16:creationId xmlns:a16="http://schemas.microsoft.com/office/drawing/2014/main" id="{D5F5C2D4-14BD-A640-A4B9-1A8F55C3A4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726999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4B72EC-EB2C-1A47-AE23-67F004ECC584}"/>
              </a:ext>
            </a:extLst>
          </p:cNvPr>
          <p:cNvSpPr/>
          <p:nvPr userDrawn="1"/>
        </p:nvSpPr>
        <p:spPr>
          <a:xfrm>
            <a:off x="346320" y="1611507"/>
            <a:ext cx="1039760" cy="103976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19577" y="364422"/>
            <a:ext cx="441628" cy="176902"/>
          </a:xfrm>
          <a:prstGeom prst="rect">
            <a:avLst/>
          </a:prstGeom>
        </p:spPr>
      </p:pic>
      <p:sp>
        <p:nvSpPr>
          <p:cNvPr id="44" name="Rectangle 43">
            <a:extLst>
              <a:ext uri="{FF2B5EF4-FFF2-40B4-BE49-F238E27FC236}">
                <a16:creationId xmlns:a16="http://schemas.microsoft.com/office/drawing/2014/main" id="{08D8EC31-6E17-7A43-92A1-BF20232BAC4D}"/>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lide Number Placeholder 5">
            <a:extLst>
              <a:ext uri="{FF2B5EF4-FFF2-40B4-BE49-F238E27FC236}">
                <a16:creationId xmlns:a16="http://schemas.microsoft.com/office/drawing/2014/main" id="{0B9DCC9D-277B-1A42-A003-C065C6DC0C5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46" name="Picture 45">
            <a:extLst>
              <a:ext uri="{FF2B5EF4-FFF2-40B4-BE49-F238E27FC236}">
                <a16:creationId xmlns:a16="http://schemas.microsoft.com/office/drawing/2014/main" id="{D5F5C2D4-14BD-A640-A4B9-1A8F55C3A4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7" name="Title 1">
            <a:extLst>
              <a:ext uri="{FF2B5EF4-FFF2-40B4-BE49-F238E27FC236}">
                <a16:creationId xmlns:a16="http://schemas.microsoft.com/office/drawing/2014/main" id="{CFB0CA53-1723-8D45-B5FC-7DFA9887B232}"/>
              </a:ext>
            </a:extLst>
          </p:cNvPr>
          <p:cNvSpPr>
            <a:spLocks noGrp="1"/>
          </p:cNvSpPr>
          <p:nvPr>
            <p:ph type="title" hasCustomPrompt="1"/>
          </p:nvPr>
        </p:nvSpPr>
        <p:spPr>
          <a:xfrm>
            <a:off x="337281" y="352453"/>
            <a:ext cx="7421256"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63" name="Rectangle 62">
            <a:extLst>
              <a:ext uri="{FF2B5EF4-FFF2-40B4-BE49-F238E27FC236}">
                <a16:creationId xmlns:a16="http://schemas.microsoft.com/office/drawing/2014/main" id="{1B3C197B-3DAD-3C49-8B39-60AF10ADE8AE}"/>
              </a:ext>
            </a:extLst>
          </p:cNvPr>
          <p:cNvSpPr/>
          <p:nvPr userDrawn="1"/>
        </p:nvSpPr>
        <p:spPr>
          <a:xfrm>
            <a:off x="6209692" y="1659635"/>
            <a:ext cx="1039760" cy="103976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16612D1-DBE2-6647-BE1C-F1E516394D41}"/>
              </a:ext>
            </a:extLst>
          </p:cNvPr>
          <p:cNvPicPr>
            <a:picLocks noChangeAspect="1"/>
          </p:cNvPicPr>
          <p:nvPr userDrawn="1"/>
        </p:nvPicPr>
        <p:blipFill>
          <a:blip r:embed="rId4"/>
          <a:stretch>
            <a:fillRect/>
          </a:stretch>
        </p:blipFill>
        <p:spPr>
          <a:xfrm>
            <a:off x="528975" y="1819302"/>
            <a:ext cx="669328" cy="605243"/>
          </a:xfrm>
          <a:prstGeom prst="rect">
            <a:avLst/>
          </a:prstGeom>
        </p:spPr>
      </p:pic>
      <p:sp>
        <p:nvSpPr>
          <p:cNvPr id="20" name="Rectangle 19">
            <a:extLst>
              <a:ext uri="{FF2B5EF4-FFF2-40B4-BE49-F238E27FC236}">
                <a16:creationId xmlns:a16="http://schemas.microsoft.com/office/drawing/2014/main" id="{76ED2311-D815-4D49-8376-4B108FC2687E}"/>
              </a:ext>
            </a:extLst>
          </p:cNvPr>
          <p:cNvSpPr/>
          <p:nvPr userDrawn="1"/>
        </p:nvSpPr>
        <p:spPr>
          <a:xfrm>
            <a:off x="346320" y="3087016"/>
            <a:ext cx="1039760" cy="103976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9416E9B-774F-8F4F-AEE1-FC105EAE13F3}"/>
              </a:ext>
            </a:extLst>
          </p:cNvPr>
          <p:cNvSpPr/>
          <p:nvPr userDrawn="1"/>
        </p:nvSpPr>
        <p:spPr>
          <a:xfrm>
            <a:off x="346320" y="4566304"/>
            <a:ext cx="1039760" cy="103976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C4859D-786D-5A43-A42A-8A3F6654E413}"/>
              </a:ext>
            </a:extLst>
          </p:cNvPr>
          <p:cNvSpPr/>
          <p:nvPr userDrawn="1"/>
        </p:nvSpPr>
        <p:spPr>
          <a:xfrm>
            <a:off x="6209692" y="3090370"/>
            <a:ext cx="1039760" cy="103976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60FAB45-7F3C-2546-BC41-E29B74DA2317}"/>
              </a:ext>
            </a:extLst>
          </p:cNvPr>
          <p:cNvSpPr/>
          <p:nvPr userDrawn="1"/>
        </p:nvSpPr>
        <p:spPr>
          <a:xfrm>
            <a:off x="6209692" y="4573627"/>
            <a:ext cx="1039760" cy="103976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EDA7ABD-C592-904A-9FE7-3C1A24F18B74}"/>
              </a:ext>
            </a:extLst>
          </p:cNvPr>
          <p:cNvPicPr>
            <a:picLocks noChangeAspect="1"/>
          </p:cNvPicPr>
          <p:nvPr userDrawn="1"/>
        </p:nvPicPr>
        <p:blipFill>
          <a:blip r:embed="rId5"/>
          <a:stretch>
            <a:fillRect/>
          </a:stretch>
        </p:blipFill>
        <p:spPr>
          <a:xfrm>
            <a:off x="6397820" y="1883435"/>
            <a:ext cx="663505" cy="592160"/>
          </a:xfrm>
          <a:prstGeom prst="rect">
            <a:avLst/>
          </a:prstGeom>
        </p:spPr>
      </p:pic>
      <p:pic>
        <p:nvPicPr>
          <p:cNvPr id="7" name="Picture 6">
            <a:extLst>
              <a:ext uri="{FF2B5EF4-FFF2-40B4-BE49-F238E27FC236}">
                <a16:creationId xmlns:a16="http://schemas.microsoft.com/office/drawing/2014/main" id="{24BA1F03-D04E-7E42-9785-B75F2D0907D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32350" y="3250476"/>
            <a:ext cx="394445" cy="725779"/>
          </a:xfrm>
          <a:prstGeom prst="rect">
            <a:avLst/>
          </a:prstGeom>
        </p:spPr>
      </p:pic>
      <p:pic>
        <p:nvPicPr>
          <p:cNvPr id="8" name="Picture 7">
            <a:extLst>
              <a:ext uri="{FF2B5EF4-FFF2-40B4-BE49-F238E27FC236}">
                <a16:creationId xmlns:a16="http://schemas.microsoft.com/office/drawing/2014/main" id="{6F2F4077-CEAB-9C4E-8DC9-DA5FC3A2BB20}"/>
              </a:ext>
            </a:extLst>
          </p:cNvPr>
          <p:cNvPicPr>
            <a:picLocks noChangeAspect="1"/>
          </p:cNvPicPr>
          <p:nvPr userDrawn="1"/>
        </p:nvPicPr>
        <p:blipFill>
          <a:blip r:embed="rId7"/>
          <a:stretch>
            <a:fillRect/>
          </a:stretch>
        </p:blipFill>
        <p:spPr>
          <a:xfrm>
            <a:off x="6418845" y="4782780"/>
            <a:ext cx="621455" cy="621455"/>
          </a:xfrm>
          <a:prstGeom prst="rect">
            <a:avLst/>
          </a:prstGeom>
        </p:spPr>
      </p:pic>
      <p:pic>
        <p:nvPicPr>
          <p:cNvPr id="9" name="Picture 8">
            <a:extLst>
              <a:ext uri="{FF2B5EF4-FFF2-40B4-BE49-F238E27FC236}">
                <a16:creationId xmlns:a16="http://schemas.microsoft.com/office/drawing/2014/main" id="{608277A9-FB4A-904F-957F-2148F9F11063}"/>
              </a:ext>
            </a:extLst>
          </p:cNvPr>
          <p:cNvPicPr>
            <a:picLocks noChangeAspect="1"/>
          </p:cNvPicPr>
          <p:nvPr userDrawn="1"/>
        </p:nvPicPr>
        <p:blipFill>
          <a:blip r:embed="rId8"/>
          <a:stretch>
            <a:fillRect/>
          </a:stretch>
        </p:blipFill>
        <p:spPr>
          <a:xfrm>
            <a:off x="443345" y="4741218"/>
            <a:ext cx="870888" cy="686539"/>
          </a:xfrm>
          <a:prstGeom prst="rect">
            <a:avLst/>
          </a:prstGeom>
        </p:spPr>
      </p:pic>
      <p:pic>
        <p:nvPicPr>
          <p:cNvPr id="10" name="Picture 9">
            <a:extLst>
              <a:ext uri="{FF2B5EF4-FFF2-40B4-BE49-F238E27FC236}">
                <a16:creationId xmlns:a16="http://schemas.microsoft.com/office/drawing/2014/main" id="{332C5001-796C-6746-BB58-1B07E07F939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91132" y="3268155"/>
            <a:ext cx="550136" cy="677482"/>
          </a:xfrm>
          <a:prstGeom prst="rect">
            <a:avLst/>
          </a:prstGeom>
        </p:spPr>
      </p:pic>
    </p:spTree>
    <p:extLst>
      <p:ext uri="{BB962C8B-B14F-4D97-AF65-F5344CB8AC3E}">
        <p14:creationId xmlns:p14="http://schemas.microsoft.com/office/powerpoint/2010/main" val="104875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935674" y="681771"/>
            <a:ext cx="4145280" cy="1266987"/>
          </a:xfrm>
        </p:spPr>
        <p:txBody>
          <a:bodyPr/>
          <a:lstStyle>
            <a:lvl1pPr algn="r">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9" name="Text Placeholder 11">
            <a:extLst>
              <a:ext uri="{FF2B5EF4-FFF2-40B4-BE49-F238E27FC236}">
                <a16:creationId xmlns:a16="http://schemas.microsoft.com/office/drawing/2014/main" id="{FA2DD8F4-8893-5D45-AA44-41B04E44AB59}"/>
              </a:ext>
            </a:extLst>
          </p:cNvPr>
          <p:cNvSpPr>
            <a:spLocks noGrp="1"/>
          </p:cNvSpPr>
          <p:nvPr>
            <p:ph type="body" sz="quarter" idx="16" hasCustomPrompt="1"/>
          </p:nvPr>
        </p:nvSpPr>
        <p:spPr>
          <a:xfrm>
            <a:off x="6764974" y="1201039"/>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1" name="Picture 10">
            <a:extLst>
              <a:ext uri="{FF2B5EF4-FFF2-40B4-BE49-F238E27FC236}">
                <a16:creationId xmlns:a16="http://schemas.microsoft.com/office/drawing/2014/main" id="{D0372C85-5D9C-FF4E-BDDF-8568C294ADD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467994B6-7A95-6D48-B69B-199F73DBA3C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1226712" y="585196"/>
            <a:ext cx="8400629" cy="8381982"/>
          </a:xfrm>
          <a:prstGeom prst="rect">
            <a:avLst/>
          </a:prstGeom>
        </p:spPr>
      </p:pic>
    </p:spTree>
    <p:extLst>
      <p:ext uri="{BB962C8B-B14F-4D97-AF65-F5344CB8AC3E}">
        <p14:creationId xmlns:p14="http://schemas.microsoft.com/office/powerpoint/2010/main" val="149241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Teachers Font</a:t>
            </a:r>
          </a:p>
        </p:txBody>
      </p:sp>
      <p:sp>
        <p:nvSpPr>
          <p:cNvPr id="4" name="Date Placeholder 3">
            <a:extLst>
              <a:ext uri="{FF2B5EF4-FFF2-40B4-BE49-F238E27FC236}">
                <a16:creationId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9/20/2023</a:t>
            </a:fld>
            <a:endParaRPr lang="en-US"/>
          </a:p>
        </p:txBody>
      </p:sp>
      <p:sp>
        <p:nvSpPr>
          <p:cNvPr id="5" name="Footer Placeholder 4">
            <a:extLst>
              <a:ext uri="{FF2B5EF4-FFF2-40B4-BE49-F238E27FC236}">
                <a16:creationId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88" r:id="rId5"/>
    <p:sldLayoutId id="2147483689" r:id="rId6"/>
    <p:sldLayoutId id="2147483653" r:id="rId7"/>
    <p:sldLayoutId id="2147483690" r:id="rId8"/>
    <p:sldLayoutId id="2147483691" r:id="rId9"/>
    <p:sldLayoutId id="2147483692" r:id="rId10"/>
    <p:sldLayoutId id="2147483693" r:id="rId11"/>
    <p:sldLayoutId id="2147483694" r:id="rId12"/>
    <p:sldLayoutId id="2147483695" r:id="rId13"/>
    <p:sldLayoutId id="2147483657" r:id="rId14"/>
    <p:sldLayoutId id="2147483696" r:id="rId15"/>
    <p:sldLayoutId id="2147483697" r:id="rId16"/>
    <p:sldLayoutId id="2147483698" r:id="rId17"/>
    <p:sldLayoutId id="2147483665" r:id="rId18"/>
    <p:sldLayoutId id="2147483677" r:id="rId19"/>
    <p:sldLayoutId id="2147483652" r:id="rId20"/>
    <p:sldLayoutId id="2147483678" r:id="rId21"/>
    <p:sldLayoutId id="2147483679" r:id="rId22"/>
    <p:sldLayoutId id="2147483680" r:id="rId23"/>
    <p:sldLayoutId id="2147483681" r:id="rId24"/>
    <p:sldLayoutId id="2147483685" r:id="rId25"/>
    <p:sldLayoutId id="2147483682" r:id="rId26"/>
    <p:sldLayoutId id="2147483683" r:id="rId27"/>
    <p:sldLayoutId id="2147483684" r:id="rId28"/>
    <p:sldLayoutId id="2147483663" r:id="rId29"/>
    <p:sldLayoutId id="2147483687" r:id="rId30"/>
  </p:sldLayoutIdLst>
  <p:txStyles>
    <p:titleStyle>
      <a:lvl1pPr algn="l" defTabSz="914400" rtl="0" eaLnBrk="1" latinLnBrk="0" hangingPunct="1">
        <a:lnSpc>
          <a:spcPct val="90000"/>
        </a:lnSpc>
        <a:spcBef>
          <a:spcPct val="0"/>
        </a:spcBef>
        <a:buNone/>
        <a:defRPr sz="55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9.emf"/><Relationship Id="rId4" Type="http://schemas.openxmlformats.org/officeDocument/2006/relationships/hyperlink" Target="https://www.nhs.uk/oneyou/every-mind-matters/youth-mental-healt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9.emf"/><Relationship Id="rId4" Type="http://schemas.openxmlformats.org/officeDocument/2006/relationships/hyperlink" Target="https://www.nhs.uk/oneyou/every-mind-matters/youth-mental-healt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minded.org.uk/Component/Details/44570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6794-3E15-8640-B419-D46281DDAFD7}"/>
              </a:ext>
            </a:extLst>
          </p:cNvPr>
          <p:cNvSpPr>
            <a:spLocks noGrp="1"/>
          </p:cNvSpPr>
          <p:nvPr>
            <p:ph type="ctrTitle"/>
          </p:nvPr>
        </p:nvSpPr>
        <p:spPr>
          <a:xfrm>
            <a:off x="746549" y="2457754"/>
            <a:ext cx="5762220" cy="1415067"/>
          </a:xfrm>
        </p:spPr>
        <p:txBody>
          <a:bodyPr/>
          <a:lstStyle/>
          <a:p>
            <a:r>
              <a:rPr lang="en-US" sz="16000" dirty="0"/>
              <a:t>Sleep</a:t>
            </a:r>
          </a:p>
        </p:txBody>
      </p:sp>
      <p:pic>
        <p:nvPicPr>
          <p:cNvPr id="4" name="Picture 3" descr="Boy sleeping in a blue t-shirt&#10;&#10;">
            <a:extLst>
              <a:ext uri="{FF2B5EF4-FFF2-40B4-BE49-F238E27FC236}">
                <a16:creationId xmlns:a16="http://schemas.microsoft.com/office/drawing/2014/main" id="{9327ED32-96EC-EC4D-99EE-73954B1CC7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1604" y="0"/>
            <a:ext cx="4150143" cy="6858000"/>
          </a:xfrm>
          <a:prstGeom prst="rect">
            <a:avLst/>
          </a:prstGeom>
        </p:spPr>
      </p:pic>
    </p:spTree>
    <p:extLst>
      <p:ext uri="{BB962C8B-B14F-4D97-AF65-F5344CB8AC3E}">
        <p14:creationId xmlns:p14="http://schemas.microsoft.com/office/powerpoint/2010/main" val="408198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0DAB-9696-9544-B97F-CA110EDE3AC9}"/>
              </a:ext>
            </a:extLst>
          </p:cNvPr>
          <p:cNvSpPr>
            <a:spLocks noGrp="1"/>
          </p:cNvSpPr>
          <p:nvPr>
            <p:ph type="ctrTitle"/>
          </p:nvPr>
        </p:nvSpPr>
        <p:spPr>
          <a:xfrm>
            <a:off x="142521" y="562523"/>
            <a:ext cx="5472112" cy="1538883"/>
          </a:xfrm>
        </p:spPr>
        <p:txBody>
          <a:bodyPr/>
          <a:lstStyle/>
          <a:p>
            <a:r>
              <a:rPr lang="en-GB" dirty="0"/>
              <a:t>Sleep helps the body function</a:t>
            </a:r>
            <a:endParaRPr lang="en-US" dirty="0"/>
          </a:p>
        </p:txBody>
      </p:sp>
      <p:sp>
        <p:nvSpPr>
          <p:cNvPr id="4" name="Text Placeholder 3">
            <a:extLst>
              <a:ext uri="{FF2B5EF4-FFF2-40B4-BE49-F238E27FC236}">
                <a16:creationId xmlns:a16="http://schemas.microsoft.com/office/drawing/2014/main" id="{B1882513-BFD5-6541-96F7-27C0E7B829BC}"/>
              </a:ext>
            </a:extLst>
          </p:cNvPr>
          <p:cNvSpPr>
            <a:spLocks noGrp="1"/>
          </p:cNvSpPr>
          <p:nvPr>
            <p:ph type="body" sz="quarter" idx="16"/>
          </p:nvPr>
        </p:nvSpPr>
        <p:spPr>
          <a:xfrm>
            <a:off x="7138202" y="1752368"/>
            <a:ext cx="4839837" cy="1582502"/>
          </a:xfrm>
        </p:spPr>
        <p:txBody>
          <a:bodyPr/>
          <a:lstStyle/>
          <a:p>
            <a:r>
              <a:rPr lang="en-GB" b="1" dirty="0"/>
              <a:t>Immune system</a:t>
            </a:r>
            <a:endParaRPr lang="en-GB" dirty="0"/>
          </a:p>
          <a:p>
            <a:r>
              <a:rPr lang="en-GB" dirty="0"/>
              <a:t>Special proteins are released, </a:t>
            </a:r>
            <a:br>
              <a:rPr lang="en-GB" dirty="0"/>
            </a:br>
            <a:r>
              <a:rPr lang="en-GB" dirty="0"/>
              <a:t>which support the immune system.</a:t>
            </a:r>
          </a:p>
          <a:p>
            <a:r>
              <a:rPr lang="en-GB" b="1" dirty="0"/>
              <a:t>Regulates hormones</a:t>
            </a:r>
            <a:endParaRPr lang="en-GB" dirty="0"/>
          </a:p>
          <a:p>
            <a:r>
              <a:rPr lang="en-GB" dirty="0"/>
              <a:t>The hormone levels in the body </a:t>
            </a:r>
            <a:br>
              <a:rPr lang="en-GB" dirty="0"/>
            </a:br>
            <a:r>
              <a:rPr lang="en-GB" dirty="0"/>
              <a:t>are balanced out.</a:t>
            </a:r>
          </a:p>
          <a:p>
            <a:r>
              <a:rPr lang="en-GB" b="1" dirty="0"/>
              <a:t>Repair and growth</a:t>
            </a:r>
            <a:endParaRPr lang="en-GB" dirty="0"/>
          </a:p>
          <a:p>
            <a:r>
              <a:rPr lang="en-GB" dirty="0"/>
              <a:t>The body works to grow and repair </a:t>
            </a:r>
            <a:br>
              <a:rPr lang="en-GB" dirty="0"/>
            </a:br>
            <a:r>
              <a:rPr lang="en-GB" dirty="0"/>
              <a:t>muscles, organs and other cells.</a:t>
            </a:r>
          </a:p>
        </p:txBody>
      </p:sp>
      <p:pic>
        <p:nvPicPr>
          <p:cNvPr id="6" name="Picture Placeholder 5" descr="Girl looking to one side with a slight smile">
            <a:extLst>
              <a:ext uri="{FF2B5EF4-FFF2-40B4-BE49-F238E27FC236}">
                <a16:creationId xmlns:a16="http://schemas.microsoft.com/office/drawing/2014/main" id="{874A034D-C1DD-3046-8B97-4F0A1389AD26}"/>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p:blipFill>
        <p:spPr>
          <a:xfrm>
            <a:off x="1855694" y="2241717"/>
            <a:ext cx="5889812" cy="4616284"/>
          </a:xfrm>
        </p:spPr>
      </p:pic>
    </p:spTree>
    <p:extLst>
      <p:ext uri="{BB962C8B-B14F-4D97-AF65-F5344CB8AC3E}">
        <p14:creationId xmlns:p14="http://schemas.microsoft.com/office/powerpoint/2010/main" val="335853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7FA8AD-E4E5-3D41-81BD-B3E6CFEEF66B}"/>
              </a:ext>
            </a:extLst>
          </p:cNvPr>
          <p:cNvSpPr>
            <a:spLocks noGrp="1"/>
          </p:cNvSpPr>
          <p:nvPr>
            <p:ph type="body" sz="quarter" idx="14"/>
          </p:nvPr>
        </p:nvSpPr>
        <p:spPr>
          <a:xfrm>
            <a:off x="8164034" y="1420729"/>
            <a:ext cx="2748805" cy="1724781"/>
          </a:xfrm>
        </p:spPr>
        <p:txBody>
          <a:bodyPr/>
          <a:lstStyle/>
          <a:p>
            <a:r>
              <a:rPr lang="en-GB" b="1" dirty="0"/>
              <a:t>In a different coloured pen, add as many </a:t>
            </a:r>
            <a:br>
              <a:rPr lang="en-GB" b="1" dirty="0"/>
            </a:br>
            <a:r>
              <a:rPr lang="en-GB" b="1" dirty="0"/>
              <a:t>new facts to your mind map as you </a:t>
            </a:r>
            <a:br>
              <a:rPr lang="en-GB" b="1" dirty="0"/>
            </a:br>
            <a:r>
              <a:rPr lang="en-GB" b="1" dirty="0"/>
              <a:t>can remember.</a:t>
            </a:r>
            <a:endParaRPr lang="en-GB" dirty="0"/>
          </a:p>
        </p:txBody>
      </p:sp>
      <p:pic>
        <p:nvPicPr>
          <p:cNvPr id="19" name="Picture 18" descr="Boy in a thoughtful pose">
            <a:extLst>
              <a:ext uri="{FF2B5EF4-FFF2-40B4-BE49-F238E27FC236}">
                <a16:creationId xmlns:a16="http://schemas.microsoft.com/office/drawing/2014/main" id="{2F6D9151-7D1A-E143-BD59-9C3135E472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387" y="742348"/>
            <a:ext cx="4585848" cy="6115651"/>
          </a:xfrm>
          <a:prstGeom prst="rect">
            <a:avLst/>
          </a:prstGeom>
        </p:spPr>
      </p:pic>
      <p:sp>
        <p:nvSpPr>
          <p:cNvPr id="8" name="Rectangle 7">
            <a:extLst>
              <a:ext uri="{FF2B5EF4-FFF2-40B4-BE49-F238E27FC236}">
                <a16:creationId xmlns:a16="http://schemas.microsoft.com/office/drawing/2014/main" id="{5AAEFD0E-12D3-C841-A632-1FCD14B59308}"/>
              </a:ext>
              <a:ext uri="{C183D7F6-B498-43B3-948B-1728B52AA6E4}">
                <adec:decorative xmlns:adec="http://schemas.microsoft.com/office/drawing/2017/decorative" val="1"/>
              </a:ext>
            </a:extLst>
          </p:cNvPr>
          <p:cNvSpPr/>
          <p:nvPr/>
        </p:nvSpPr>
        <p:spPr>
          <a:xfrm>
            <a:off x="6776190" y="1420729"/>
            <a:ext cx="1102658" cy="1102658"/>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FC5814F-1F03-0D4A-872C-247AAE69B4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06407" y="1600422"/>
            <a:ext cx="642225" cy="768861"/>
          </a:xfrm>
          <a:prstGeom prst="rect">
            <a:avLst/>
          </a:prstGeom>
        </p:spPr>
      </p:pic>
      <p:sp>
        <p:nvSpPr>
          <p:cNvPr id="11" name="Text Placeholder 2">
            <a:extLst>
              <a:ext uri="{FF2B5EF4-FFF2-40B4-BE49-F238E27FC236}">
                <a16:creationId xmlns:a16="http://schemas.microsoft.com/office/drawing/2014/main" id="{AD135553-119F-DE47-A8E7-A64CDF0201BF}"/>
              </a:ext>
            </a:extLst>
          </p:cNvPr>
          <p:cNvSpPr txBox="1">
            <a:spLocks/>
          </p:cNvSpPr>
          <p:nvPr/>
        </p:nvSpPr>
        <p:spPr>
          <a:xfrm>
            <a:off x="8164034" y="1869707"/>
            <a:ext cx="3517127" cy="290249"/>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How did you do?</a:t>
            </a:r>
            <a:endParaRPr lang="en-GB" dirty="0"/>
          </a:p>
        </p:txBody>
      </p:sp>
      <p:sp>
        <p:nvSpPr>
          <p:cNvPr id="4" name="Title 3">
            <a:extLst>
              <a:ext uri="{FF2B5EF4-FFF2-40B4-BE49-F238E27FC236}">
                <a16:creationId xmlns:a16="http://schemas.microsoft.com/office/drawing/2014/main" id="{AAEF7F1B-9A8C-D847-A5A4-21952A2169E4}"/>
              </a:ext>
            </a:extLst>
          </p:cNvPr>
          <p:cNvSpPr>
            <a:spLocks noGrp="1"/>
          </p:cNvSpPr>
          <p:nvPr>
            <p:ph type="title" idx="4294967295"/>
          </p:nvPr>
        </p:nvSpPr>
        <p:spPr>
          <a:xfrm>
            <a:off x="446033" y="742349"/>
            <a:ext cx="3631292" cy="3349966"/>
          </a:xfrm>
        </p:spPr>
        <p:txBody>
          <a:bodyPr/>
          <a:lstStyle/>
          <a:p>
            <a:pPr>
              <a:lnSpc>
                <a:spcPts val="6000"/>
              </a:lnSpc>
            </a:pPr>
            <a:r>
              <a:rPr lang="en-GB" sz="6000" dirty="0"/>
              <a:t>What </a:t>
            </a:r>
            <a:br>
              <a:rPr lang="en-GB" sz="6000" dirty="0"/>
            </a:br>
            <a:r>
              <a:rPr lang="en-GB" sz="6000" dirty="0"/>
              <a:t>can you remember?</a:t>
            </a:r>
          </a:p>
        </p:txBody>
      </p:sp>
    </p:spTree>
    <p:extLst>
      <p:ext uri="{BB962C8B-B14F-4D97-AF65-F5344CB8AC3E}">
        <p14:creationId xmlns:p14="http://schemas.microsoft.com/office/powerpoint/2010/main" val="5795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4E752-8A28-E74C-948A-8A4EC342C699}"/>
              </a:ext>
            </a:extLst>
          </p:cNvPr>
          <p:cNvSpPr>
            <a:spLocks noGrp="1"/>
          </p:cNvSpPr>
          <p:nvPr>
            <p:ph type="title"/>
          </p:nvPr>
        </p:nvSpPr>
        <p:spPr>
          <a:xfrm>
            <a:off x="335173" y="674931"/>
            <a:ext cx="3950224" cy="1266987"/>
          </a:xfrm>
        </p:spPr>
        <p:txBody>
          <a:bodyPr/>
          <a:lstStyle/>
          <a:p>
            <a:r>
              <a:rPr lang="en-GB" dirty="0"/>
              <a:t>What impact </a:t>
            </a:r>
            <a:br>
              <a:rPr lang="en-GB" dirty="0"/>
            </a:br>
            <a:r>
              <a:rPr lang="en-GB" dirty="0"/>
              <a:t>does sleep </a:t>
            </a:r>
            <a:br>
              <a:rPr lang="en-GB" dirty="0"/>
            </a:br>
            <a:r>
              <a:rPr lang="en-GB" dirty="0"/>
              <a:t>have?</a:t>
            </a:r>
            <a:br>
              <a:rPr lang="en-GB" dirty="0"/>
            </a:br>
            <a:endParaRPr lang="en-US" dirty="0"/>
          </a:p>
        </p:txBody>
      </p:sp>
      <p:sp>
        <p:nvSpPr>
          <p:cNvPr id="5" name="Text Placeholder 4">
            <a:extLst>
              <a:ext uri="{FF2B5EF4-FFF2-40B4-BE49-F238E27FC236}">
                <a16:creationId xmlns:a16="http://schemas.microsoft.com/office/drawing/2014/main" id="{44E9BAEC-940B-DD42-8AC6-A3568ECA3614}"/>
              </a:ext>
            </a:extLst>
          </p:cNvPr>
          <p:cNvSpPr>
            <a:spLocks noGrp="1"/>
          </p:cNvSpPr>
          <p:nvPr>
            <p:ph type="body" sz="quarter" idx="14"/>
          </p:nvPr>
        </p:nvSpPr>
        <p:spPr>
          <a:xfrm>
            <a:off x="365241" y="3421157"/>
            <a:ext cx="4121033" cy="1419969"/>
          </a:xfrm>
        </p:spPr>
        <p:txBody>
          <a:bodyPr/>
          <a:lstStyle/>
          <a:p>
            <a:r>
              <a:rPr lang="en-GB" b="1" dirty="0"/>
              <a:t>In pairs, select A or B.   </a:t>
            </a:r>
            <a:endParaRPr lang="en-GB" dirty="0"/>
          </a:p>
        </p:txBody>
      </p:sp>
      <p:sp>
        <p:nvSpPr>
          <p:cNvPr id="7" name="Text Placeholder 6">
            <a:extLst>
              <a:ext uri="{FF2B5EF4-FFF2-40B4-BE49-F238E27FC236}">
                <a16:creationId xmlns:a16="http://schemas.microsoft.com/office/drawing/2014/main" id="{340034E2-BEB9-AA4F-A22D-1B617C50C8A2}"/>
              </a:ext>
            </a:extLst>
          </p:cNvPr>
          <p:cNvSpPr>
            <a:spLocks noGrp="1"/>
          </p:cNvSpPr>
          <p:nvPr>
            <p:ph type="body" sz="quarter" idx="29"/>
          </p:nvPr>
        </p:nvSpPr>
        <p:spPr>
          <a:xfrm>
            <a:off x="7643345" y="793952"/>
            <a:ext cx="4183414" cy="1866497"/>
          </a:xfrm>
          <a:solidFill>
            <a:srgbClr val="EC0677"/>
          </a:solidFill>
        </p:spPr>
        <p:txBody>
          <a:bodyPr lIns="180000"/>
          <a:lstStyle/>
          <a:p>
            <a:pPr algn="l"/>
            <a:r>
              <a:rPr lang="en-GB" b="1" dirty="0">
                <a:solidFill>
                  <a:schemeClr val="bg1"/>
                </a:solidFill>
              </a:rPr>
              <a:t>A: </a:t>
            </a:r>
            <a:br>
              <a:rPr lang="en-GB" dirty="0">
                <a:solidFill>
                  <a:schemeClr val="bg1"/>
                </a:solidFill>
              </a:rPr>
            </a:br>
            <a:r>
              <a:rPr lang="en-GB" dirty="0">
                <a:solidFill>
                  <a:schemeClr val="bg1"/>
                </a:solidFill>
              </a:rPr>
              <a:t>Draw an outline of a student and makes notes around the outline </a:t>
            </a:r>
            <a:br>
              <a:rPr lang="en-GB" dirty="0">
                <a:solidFill>
                  <a:schemeClr val="bg1"/>
                </a:solidFill>
              </a:rPr>
            </a:br>
            <a:r>
              <a:rPr lang="en-GB" dirty="0">
                <a:solidFill>
                  <a:schemeClr val="bg1"/>
                </a:solidFill>
              </a:rPr>
              <a:t>to show how </a:t>
            </a:r>
            <a:r>
              <a:rPr lang="en-GB" b="1" dirty="0">
                <a:solidFill>
                  <a:schemeClr val="bg1"/>
                </a:solidFill>
              </a:rPr>
              <a:t>good</a:t>
            </a:r>
            <a:r>
              <a:rPr lang="en-GB" dirty="0">
                <a:solidFill>
                  <a:schemeClr val="bg1"/>
                </a:solidFill>
              </a:rPr>
              <a:t> quality sleep might impact them.</a:t>
            </a:r>
          </a:p>
        </p:txBody>
      </p:sp>
      <p:sp>
        <p:nvSpPr>
          <p:cNvPr id="3" name="Rectangle 2">
            <a:extLst>
              <a:ext uri="{FF2B5EF4-FFF2-40B4-BE49-F238E27FC236}">
                <a16:creationId xmlns:a16="http://schemas.microsoft.com/office/drawing/2014/main" id="{C2E454A8-3B57-0A4C-A2E8-F530D29DB1EC}"/>
              </a:ext>
              <a:ext uri="{C183D7F6-B498-43B3-948B-1728B52AA6E4}">
                <adec:decorative xmlns:adec="http://schemas.microsoft.com/office/drawing/2017/decorative" val="1"/>
              </a:ext>
            </a:extLst>
          </p:cNvPr>
          <p:cNvSpPr/>
          <p:nvPr/>
        </p:nvSpPr>
        <p:spPr>
          <a:xfrm>
            <a:off x="6579847" y="2660449"/>
            <a:ext cx="1036641" cy="1063497"/>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D0FFC0-8CEC-864D-80B9-2615C8DD55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14858" y="2753849"/>
            <a:ext cx="366619" cy="876697"/>
          </a:xfrm>
          <a:prstGeom prst="rect">
            <a:avLst/>
          </a:prstGeom>
        </p:spPr>
      </p:pic>
      <p:sp>
        <p:nvSpPr>
          <p:cNvPr id="10" name="Text Placeholder 6">
            <a:extLst>
              <a:ext uri="{FF2B5EF4-FFF2-40B4-BE49-F238E27FC236}">
                <a16:creationId xmlns:a16="http://schemas.microsoft.com/office/drawing/2014/main" id="{FA3FCFE6-C4E0-F145-95A2-09A36B310AC7}"/>
              </a:ext>
            </a:extLst>
          </p:cNvPr>
          <p:cNvSpPr txBox="1">
            <a:spLocks/>
          </p:cNvSpPr>
          <p:nvPr/>
        </p:nvSpPr>
        <p:spPr>
          <a:xfrm>
            <a:off x="7643345" y="3723946"/>
            <a:ext cx="4183414" cy="1866497"/>
          </a:xfrm>
          <a:prstGeom prst="rect">
            <a:avLst/>
          </a:prstGeom>
          <a:solidFill>
            <a:srgbClr val="EC0677"/>
          </a:solidFill>
        </p:spPr>
        <p:txBody>
          <a:bodyPr vert="horz" wrap="square" lIns="18000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b="1" dirty="0">
                <a:solidFill>
                  <a:schemeClr val="bg1"/>
                </a:solidFill>
              </a:rPr>
              <a:t>B: </a:t>
            </a:r>
            <a:br>
              <a:rPr lang="en-GB" dirty="0">
                <a:solidFill>
                  <a:schemeClr val="bg1"/>
                </a:solidFill>
              </a:rPr>
            </a:br>
            <a:r>
              <a:rPr lang="en-GB" dirty="0">
                <a:solidFill>
                  <a:schemeClr val="bg1"/>
                </a:solidFill>
              </a:rPr>
              <a:t>Draw an outline of a student and makes notes around the outline </a:t>
            </a:r>
            <a:br>
              <a:rPr lang="en-GB" dirty="0">
                <a:solidFill>
                  <a:schemeClr val="bg1"/>
                </a:solidFill>
              </a:rPr>
            </a:br>
            <a:r>
              <a:rPr lang="en-GB" dirty="0">
                <a:solidFill>
                  <a:schemeClr val="bg1"/>
                </a:solidFill>
              </a:rPr>
              <a:t>to show how </a:t>
            </a:r>
            <a:r>
              <a:rPr lang="en-GB" b="1" dirty="0">
                <a:solidFill>
                  <a:schemeClr val="bg1"/>
                </a:solidFill>
              </a:rPr>
              <a:t>poor</a:t>
            </a:r>
            <a:r>
              <a:rPr lang="en-GB" dirty="0">
                <a:solidFill>
                  <a:schemeClr val="bg1"/>
                </a:solidFill>
              </a:rPr>
              <a:t> quality sleep might impact them.</a:t>
            </a:r>
          </a:p>
        </p:txBody>
      </p:sp>
      <p:pic>
        <p:nvPicPr>
          <p:cNvPr id="9" name="Picture Placeholder 8" descr="Girl looking at her phone">
            <a:extLst>
              <a:ext uri="{FF2B5EF4-FFF2-40B4-BE49-F238E27FC236}">
                <a16:creationId xmlns:a16="http://schemas.microsoft.com/office/drawing/2014/main" id="{4154858D-7193-2D48-B63A-6D6BCD98E39A}"/>
              </a:ext>
            </a:extLst>
          </p:cNvPr>
          <p:cNvPicPr>
            <a:picLocks noGrp="1" noChangeAspect="1"/>
          </p:cNvPicPr>
          <p:nvPr>
            <p:ph type="pic" sz="quarter" idx="4294967295"/>
          </p:nvPr>
        </p:nvPicPr>
        <p:blipFill rotWithShape="1">
          <a:blip r:embed="rId4" cstate="screen">
            <a:extLst>
              <a:ext uri="{28A0092B-C50C-407E-A947-70E740481C1C}">
                <a14:useLocalDpi xmlns:a14="http://schemas.microsoft.com/office/drawing/2010/main"/>
              </a:ext>
            </a:extLst>
          </a:blip>
          <a:srcRect t="-4595"/>
          <a:stretch/>
        </p:blipFill>
        <p:spPr>
          <a:xfrm>
            <a:off x="3496093" y="1421606"/>
            <a:ext cx="3429296" cy="5436394"/>
          </a:xfrm>
        </p:spPr>
      </p:pic>
    </p:spTree>
    <p:extLst>
      <p:ext uri="{BB962C8B-B14F-4D97-AF65-F5344CB8AC3E}">
        <p14:creationId xmlns:p14="http://schemas.microsoft.com/office/powerpoint/2010/main" val="1218855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17E5-2F3B-4949-B444-1FC746AF686E}"/>
              </a:ext>
            </a:extLst>
          </p:cNvPr>
          <p:cNvSpPr>
            <a:spLocks noGrp="1"/>
          </p:cNvSpPr>
          <p:nvPr>
            <p:ph type="title"/>
          </p:nvPr>
        </p:nvSpPr>
        <p:spPr>
          <a:xfrm>
            <a:off x="1047403" y="365761"/>
            <a:ext cx="4428237" cy="1483150"/>
          </a:xfrm>
        </p:spPr>
        <p:txBody>
          <a:bodyPr/>
          <a:lstStyle/>
          <a:p>
            <a:pPr>
              <a:lnSpc>
                <a:spcPts val="6000"/>
              </a:lnSpc>
            </a:pPr>
            <a:r>
              <a:rPr lang="en-GB" dirty="0"/>
              <a:t>Good quality vs. poor quality sleep</a:t>
            </a:r>
          </a:p>
        </p:txBody>
      </p:sp>
      <p:pic>
        <p:nvPicPr>
          <p:cNvPr id="9" name="Picture 8" descr="Two presenters with the subtitle 'Everyone knows sleep is importan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968" y="3014577"/>
            <a:ext cx="5236821" cy="2926034"/>
          </a:xfrm>
          <a:prstGeom prst="rect">
            <a:avLst/>
          </a:prstGeom>
        </p:spPr>
      </p:pic>
      <p:grpSp>
        <p:nvGrpSpPr>
          <p:cNvPr id="12" name="Group 11" descr="Play button, click to watch the video https://www.nhs.uk/oneyou/every-mind-matters/youth-mental-health/">
            <a:extLst>
              <a:ext uri="{FF2B5EF4-FFF2-40B4-BE49-F238E27FC236}">
                <a16:creationId xmlns:a16="http://schemas.microsoft.com/office/drawing/2014/main" id="{B0F5578D-4DC8-B14E-8C4B-0254BC89BA59}"/>
              </a:ext>
            </a:extLst>
          </p:cNvPr>
          <p:cNvGrpSpPr/>
          <p:nvPr/>
        </p:nvGrpSpPr>
        <p:grpSpPr>
          <a:xfrm>
            <a:off x="2573372" y="3986914"/>
            <a:ext cx="804094" cy="804094"/>
            <a:chOff x="2573372" y="3986914"/>
            <a:chExt cx="804094" cy="804094"/>
          </a:xfrm>
        </p:grpSpPr>
        <p:sp>
          <p:nvSpPr>
            <p:cNvPr id="13" name="Rectangle 12">
              <a:extLst>
                <a:ext uri="{FF2B5EF4-FFF2-40B4-BE49-F238E27FC236}">
                  <a16:creationId xmlns:a16="http://schemas.microsoft.com/office/drawing/2014/main" id="{4A8AE1FE-B218-6546-A35A-0B5CEB6F7514}"/>
                </a:ext>
              </a:extLst>
            </p:cNvPr>
            <p:cNvSpPr/>
            <p:nvPr/>
          </p:nvSpPr>
          <p:spPr>
            <a:xfrm>
              <a:off x="2573372" y="3986914"/>
              <a:ext cx="804094" cy="804094"/>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4"/>
              <a:extLst>
                <a:ext uri="{FF2B5EF4-FFF2-40B4-BE49-F238E27FC236}">
                  <a16:creationId xmlns:a16="http://schemas.microsoft.com/office/drawing/2014/main" id="{7E23DDC0-B6D4-EA4E-8E61-D53643B57671}"/>
                </a:ext>
              </a:extLst>
            </p:cNvPr>
            <p:cNvPicPr>
              <a:picLocks noChangeAspect="1"/>
            </p:cNvPicPr>
            <p:nvPr/>
          </p:nvPicPr>
          <p:blipFill>
            <a:blip r:embed="rId5"/>
            <a:stretch>
              <a:fillRect/>
            </a:stretch>
          </p:blipFill>
          <p:spPr>
            <a:xfrm>
              <a:off x="2818666" y="4168834"/>
              <a:ext cx="371427" cy="453966"/>
            </a:xfrm>
            <a:prstGeom prst="rect">
              <a:avLst/>
            </a:prstGeom>
          </p:spPr>
        </p:pic>
      </p:grpSp>
      <p:sp>
        <p:nvSpPr>
          <p:cNvPr id="5" name="Text Placeholder 4">
            <a:extLst>
              <a:ext uri="{FF2B5EF4-FFF2-40B4-BE49-F238E27FC236}">
                <a16:creationId xmlns:a16="http://schemas.microsoft.com/office/drawing/2014/main" id="{EF68D1C1-6526-0046-AE3E-6600B60DC006}"/>
              </a:ext>
            </a:extLst>
          </p:cNvPr>
          <p:cNvSpPr>
            <a:spLocks noGrp="1"/>
          </p:cNvSpPr>
          <p:nvPr>
            <p:ph type="body" sz="quarter" idx="14"/>
          </p:nvPr>
        </p:nvSpPr>
        <p:spPr/>
        <p:txBody>
          <a:bodyPr/>
          <a:lstStyle/>
          <a:p>
            <a:r>
              <a:rPr lang="en-GB" b="1" dirty="0"/>
              <a:t>Watch the first half of this video and add any new ideas to your outline.</a:t>
            </a:r>
            <a:endParaRPr lang="en-GB" dirty="0"/>
          </a:p>
          <a:p>
            <a:endParaRPr lang="en-GB" dirty="0"/>
          </a:p>
        </p:txBody>
      </p:sp>
    </p:spTree>
    <p:extLst>
      <p:ext uri="{BB962C8B-B14F-4D97-AF65-F5344CB8AC3E}">
        <p14:creationId xmlns:p14="http://schemas.microsoft.com/office/powerpoint/2010/main" val="4113401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96B5-A12B-F549-A433-3819FCADF451}"/>
              </a:ext>
            </a:extLst>
          </p:cNvPr>
          <p:cNvSpPr>
            <a:spLocks noGrp="1"/>
          </p:cNvSpPr>
          <p:nvPr>
            <p:ph type="title"/>
          </p:nvPr>
        </p:nvSpPr>
        <p:spPr/>
        <p:txBody>
          <a:bodyPr/>
          <a:lstStyle/>
          <a:p>
            <a:r>
              <a:rPr lang="en-US" dirty="0"/>
              <a:t>Discuss</a:t>
            </a:r>
          </a:p>
        </p:txBody>
      </p:sp>
      <p:pic>
        <p:nvPicPr>
          <p:cNvPr id="10" name="Picture Placeholder 9" descr="Girl laughing">
            <a:extLst>
              <a:ext uri="{FF2B5EF4-FFF2-40B4-BE49-F238E27FC236}">
                <a16:creationId xmlns:a16="http://schemas.microsoft.com/office/drawing/2014/main" id="{25A91CA5-C326-574D-A1D8-F2AC0751210D}"/>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2585" t="-3190" r="-432"/>
          <a:stretch/>
        </p:blipFill>
        <p:spPr>
          <a:xfrm>
            <a:off x="1620064" y="1276489"/>
            <a:ext cx="5133923" cy="5595070"/>
          </a:xfrm>
        </p:spPr>
      </p:pic>
      <p:sp>
        <p:nvSpPr>
          <p:cNvPr id="8" name="Text Placeholder 7">
            <a:extLst>
              <a:ext uri="{FF2B5EF4-FFF2-40B4-BE49-F238E27FC236}">
                <a16:creationId xmlns:a16="http://schemas.microsoft.com/office/drawing/2014/main" id="{6AAB686D-9ACC-464A-9484-9581BB81A595}"/>
              </a:ext>
            </a:extLst>
          </p:cNvPr>
          <p:cNvSpPr>
            <a:spLocks noGrp="1"/>
          </p:cNvSpPr>
          <p:nvPr>
            <p:ph type="body" sz="quarter" idx="32"/>
          </p:nvPr>
        </p:nvSpPr>
        <p:spPr>
          <a:xfrm>
            <a:off x="7232073" y="909413"/>
            <a:ext cx="2882926" cy="390201"/>
          </a:xfrm>
        </p:spPr>
        <p:txBody>
          <a:bodyPr/>
          <a:lstStyle/>
          <a:p>
            <a:r>
              <a:rPr lang="en-US" b="1" dirty="0"/>
              <a:t>All</a:t>
            </a:r>
          </a:p>
        </p:txBody>
      </p:sp>
      <p:sp>
        <p:nvSpPr>
          <p:cNvPr id="5" name="Text Placeholder 4">
            <a:extLst>
              <a:ext uri="{FF2B5EF4-FFF2-40B4-BE49-F238E27FC236}">
                <a16:creationId xmlns:a16="http://schemas.microsoft.com/office/drawing/2014/main" id="{EC99AFA2-8BE5-2A45-BC11-90B08489F0B7}"/>
              </a:ext>
            </a:extLst>
          </p:cNvPr>
          <p:cNvSpPr>
            <a:spLocks noGrp="1"/>
          </p:cNvSpPr>
          <p:nvPr>
            <p:ph type="body" sz="quarter" idx="29"/>
          </p:nvPr>
        </p:nvSpPr>
        <p:spPr>
          <a:xfrm>
            <a:off x="7226205" y="1514561"/>
            <a:ext cx="3345731" cy="1042224"/>
          </a:xfrm>
          <a:solidFill>
            <a:srgbClr val="EC0677"/>
          </a:solidFill>
        </p:spPr>
        <p:txBody>
          <a:bodyPr lIns="144000" tIns="144000" rIns="144000" bIns="144000"/>
          <a:lstStyle/>
          <a:p>
            <a:pPr algn="l"/>
            <a:r>
              <a:rPr lang="en-GB" dirty="0">
                <a:solidFill>
                  <a:schemeClr val="bg1"/>
                </a:solidFill>
              </a:rPr>
              <a:t>How would you define </a:t>
            </a:r>
            <a:br>
              <a:rPr lang="en-GB" dirty="0">
                <a:solidFill>
                  <a:schemeClr val="bg1"/>
                </a:solidFill>
              </a:rPr>
            </a:br>
            <a:r>
              <a:rPr lang="en-GB" dirty="0">
                <a:solidFill>
                  <a:schemeClr val="bg1"/>
                </a:solidFill>
              </a:rPr>
              <a:t>good quality sleep?</a:t>
            </a:r>
          </a:p>
        </p:txBody>
      </p:sp>
      <p:sp>
        <p:nvSpPr>
          <p:cNvPr id="6" name="Text Placeholder 5">
            <a:extLst>
              <a:ext uri="{FF2B5EF4-FFF2-40B4-BE49-F238E27FC236}">
                <a16:creationId xmlns:a16="http://schemas.microsoft.com/office/drawing/2014/main" id="{D99E79D8-1DE8-604C-89E1-7498E3BBA557}"/>
              </a:ext>
            </a:extLst>
          </p:cNvPr>
          <p:cNvSpPr>
            <a:spLocks noGrp="1"/>
          </p:cNvSpPr>
          <p:nvPr>
            <p:ph type="body" sz="quarter" idx="30"/>
          </p:nvPr>
        </p:nvSpPr>
        <p:spPr>
          <a:xfrm>
            <a:off x="7226205" y="2787091"/>
            <a:ext cx="3345731" cy="1042224"/>
          </a:xfrm>
          <a:solidFill>
            <a:srgbClr val="EC0677"/>
          </a:solidFill>
        </p:spPr>
        <p:txBody>
          <a:bodyPr lIns="144000" tIns="144000" rIns="144000" bIns="144000"/>
          <a:lstStyle/>
          <a:p>
            <a:pPr algn="l"/>
            <a:r>
              <a:rPr lang="en-GB" dirty="0">
                <a:solidFill>
                  <a:schemeClr val="bg1"/>
                </a:solidFill>
              </a:rPr>
              <a:t>Why can sleeping </a:t>
            </a:r>
            <a:br>
              <a:rPr lang="en-GB" dirty="0">
                <a:solidFill>
                  <a:schemeClr val="bg1"/>
                </a:solidFill>
              </a:rPr>
            </a:br>
            <a:r>
              <a:rPr lang="en-GB" dirty="0">
                <a:solidFill>
                  <a:schemeClr val="bg1"/>
                </a:solidFill>
              </a:rPr>
              <a:t>be difficult?</a:t>
            </a:r>
          </a:p>
        </p:txBody>
      </p:sp>
      <p:sp>
        <p:nvSpPr>
          <p:cNvPr id="7" name="Text Placeholder 6">
            <a:extLst>
              <a:ext uri="{FF2B5EF4-FFF2-40B4-BE49-F238E27FC236}">
                <a16:creationId xmlns:a16="http://schemas.microsoft.com/office/drawing/2014/main" id="{9756B914-BCD8-FC4C-9E10-05C37DCC17BA}"/>
              </a:ext>
            </a:extLst>
          </p:cNvPr>
          <p:cNvSpPr>
            <a:spLocks noGrp="1"/>
          </p:cNvSpPr>
          <p:nvPr>
            <p:ph type="body" sz="quarter" idx="31"/>
          </p:nvPr>
        </p:nvSpPr>
        <p:spPr>
          <a:xfrm>
            <a:off x="7226205" y="4059621"/>
            <a:ext cx="3345731" cy="1042224"/>
          </a:xfrm>
          <a:solidFill>
            <a:srgbClr val="EC0677"/>
          </a:solidFill>
        </p:spPr>
        <p:txBody>
          <a:bodyPr lIns="144000" tIns="144000" rIns="144000" bIns="144000"/>
          <a:lstStyle/>
          <a:p>
            <a:pPr algn="l"/>
            <a:r>
              <a:rPr lang="en-GB" dirty="0">
                <a:solidFill>
                  <a:schemeClr val="bg1"/>
                </a:solidFill>
              </a:rPr>
              <a:t>How would someone know </a:t>
            </a:r>
            <a:br>
              <a:rPr lang="en-GB" dirty="0">
                <a:solidFill>
                  <a:schemeClr val="bg1"/>
                </a:solidFill>
              </a:rPr>
            </a:br>
            <a:r>
              <a:rPr lang="en-GB" dirty="0">
                <a:solidFill>
                  <a:schemeClr val="bg1"/>
                </a:solidFill>
              </a:rPr>
              <a:t>they have slept well?</a:t>
            </a:r>
          </a:p>
        </p:txBody>
      </p:sp>
      <p:sp>
        <p:nvSpPr>
          <p:cNvPr id="12" name="Text Placeholder 7">
            <a:extLst>
              <a:ext uri="{FF2B5EF4-FFF2-40B4-BE49-F238E27FC236}">
                <a16:creationId xmlns:a16="http://schemas.microsoft.com/office/drawing/2014/main" id="{B1588504-FD4B-2A46-9771-8453FE5F2E52}"/>
              </a:ext>
            </a:extLst>
          </p:cNvPr>
          <p:cNvSpPr txBox="1">
            <a:spLocks/>
          </p:cNvSpPr>
          <p:nvPr/>
        </p:nvSpPr>
        <p:spPr>
          <a:xfrm>
            <a:off x="7232073" y="909413"/>
            <a:ext cx="2882926" cy="390201"/>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Further challenge</a:t>
            </a:r>
            <a:endParaRPr lang="en-GB" dirty="0"/>
          </a:p>
        </p:txBody>
      </p:sp>
      <p:sp>
        <p:nvSpPr>
          <p:cNvPr id="11" name="Text Placeholder 4">
            <a:extLst>
              <a:ext uri="{FF2B5EF4-FFF2-40B4-BE49-F238E27FC236}">
                <a16:creationId xmlns:a16="http://schemas.microsoft.com/office/drawing/2014/main" id="{6A17CB14-7919-5B4A-91A7-0244C91B0B14}"/>
              </a:ext>
            </a:extLst>
          </p:cNvPr>
          <p:cNvSpPr txBox="1">
            <a:spLocks/>
          </p:cNvSpPr>
          <p:nvPr/>
        </p:nvSpPr>
        <p:spPr>
          <a:xfrm>
            <a:off x="7232073" y="1514561"/>
            <a:ext cx="2177934" cy="1931813"/>
          </a:xfrm>
          <a:prstGeom prst="rect">
            <a:avLst/>
          </a:prstGeom>
          <a:solidFill>
            <a:srgbClr val="EC0677"/>
          </a:solidFill>
        </p:spPr>
        <p:txBody>
          <a:bodyPr vert="horz" wrap="square" lIns="144000" tIns="144000" rIns="144000" bIns="144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What are the </a:t>
            </a:r>
            <a:br>
              <a:rPr lang="en-GB" dirty="0">
                <a:solidFill>
                  <a:schemeClr val="bg1"/>
                </a:solidFill>
              </a:rPr>
            </a:br>
            <a:r>
              <a:rPr lang="en-GB" dirty="0">
                <a:solidFill>
                  <a:schemeClr val="bg1"/>
                </a:solidFill>
              </a:rPr>
              <a:t>main factors that impact sleep?</a:t>
            </a:r>
          </a:p>
        </p:txBody>
      </p:sp>
      <p:sp>
        <p:nvSpPr>
          <p:cNvPr id="13" name="Text Placeholder 4">
            <a:extLst>
              <a:ext uri="{FF2B5EF4-FFF2-40B4-BE49-F238E27FC236}">
                <a16:creationId xmlns:a16="http://schemas.microsoft.com/office/drawing/2014/main" id="{F381B0E0-B595-3847-9844-B33F0BD474AA}"/>
              </a:ext>
            </a:extLst>
          </p:cNvPr>
          <p:cNvSpPr txBox="1">
            <a:spLocks/>
          </p:cNvSpPr>
          <p:nvPr/>
        </p:nvSpPr>
        <p:spPr>
          <a:xfrm>
            <a:off x="9590264" y="1514562"/>
            <a:ext cx="2177934" cy="1931813"/>
          </a:xfrm>
          <a:prstGeom prst="rect">
            <a:avLst/>
          </a:prstGeom>
          <a:solidFill>
            <a:srgbClr val="EC0677"/>
          </a:solidFill>
        </p:spPr>
        <p:txBody>
          <a:bodyPr vert="horz" wrap="square" lIns="144000" tIns="144000" rIns="144000" bIns="144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How might </a:t>
            </a:r>
            <a:br>
              <a:rPr lang="en-GB" dirty="0">
                <a:solidFill>
                  <a:schemeClr val="bg1"/>
                </a:solidFill>
              </a:rPr>
            </a:br>
            <a:r>
              <a:rPr lang="en-GB" dirty="0">
                <a:solidFill>
                  <a:schemeClr val="bg1"/>
                </a:solidFill>
              </a:rPr>
              <a:t>puberty impact </a:t>
            </a:r>
            <a:br>
              <a:rPr lang="en-GB" dirty="0">
                <a:solidFill>
                  <a:schemeClr val="bg1"/>
                </a:solidFill>
              </a:rPr>
            </a:br>
            <a:r>
              <a:rPr lang="en-GB" dirty="0">
                <a:solidFill>
                  <a:schemeClr val="bg1"/>
                </a:solidFill>
              </a:rPr>
              <a:t>on sleep?</a:t>
            </a:r>
          </a:p>
        </p:txBody>
      </p:sp>
      <p:sp>
        <p:nvSpPr>
          <p:cNvPr id="14" name="Text Placeholder 4">
            <a:extLst>
              <a:ext uri="{FF2B5EF4-FFF2-40B4-BE49-F238E27FC236}">
                <a16:creationId xmlns:a16="http://schemas.microsoft.com/office/drawing/2014/main" id="{774C015A-B83C-5946-B48C-D0188CA07EC3}"/>
              </a:ext>
            </a:extLst>
          </p:cNvPr>
          <p:cNvSpPr txBox="1">
            <a:spLocks/>
          </p:cNvSpPr>
          <p:nvPr/>
        </p:nvSpPr>
        <p:spPr>
          <a:xfrm>
            <a:off x="7226205" y="3665842"/>
            <a:ext cx="2177934" cy="1931813"/>
          </a:xfrm>
          <a:prstGeom prst="rect">
            <a:avLst/>
          </a:prstGeom>
          <a:solidFill>
            <a:srgbClr val="EC0677"/>
          </a:solidFill>
        </p:spPr>
        <p:txBody>
          <a:bodyPr vert="horz" wrap="square" lIns="144000" tIns="144000" rIns="144000" bIns="144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How might someone’s </a:t>
            </a:r>
            <a:br>
              <a:rPr lang="en-GB" dirty="0">
                <a:solidFill>
                  <a:schemeClr val="bg1"/>
                </a:solidFill>
              </a:rPr>
            </a:br>
            <a:r>
              <a:rPr lang="en-GB" dirty="0">
                <a:solidFill>
                  <a:schemeClr val="bg1"/>
                </a:solidFill>
              </a:rPr>
              <a:t>sleep change </a:t>
            </a:r>
            <a:br>
              <a:rPr lang="en-GB" dirty="0">
                <a:solidFill>
                  <a:schemeClr val="bg1"/>
                </a:solidFill>
              </a:rPr>
            </a:br>
            <a:r>
              <a:rPr lang="en-GB" dirty="0">
                <a:solidFill>
                  <a:schemeClr val="bg1"/>
                </a:solidFill>
              </a:rPr>
              <a:t>with different circumstances?</a:t>
            </a:r>
          </a:p>
        </p:txBody>
      </p:sp>
      <p:sp>
        <p:nvSpPr>
          <p:cNvPr id="15" name="Text Placeholder 4">
            <a:extLst>
              <a:ext uri="{FF2B5EF4-FFF2-40B4-BE49-F238E27FC236}">
                <a16:creationId xmlns:a16="http://schemas.microsoft.com/office/drawing/2014/main" id="{C6D49CC2-D7E6-A940-989C-50CCCDCFF900}"/>
              </a:ext>
            </a:extLst>
          </p:cNvPr>
          <p:cNvSpPr txBox="1">
            <a:spLocks/>
          </p:cNvSpPr>
          <p:nvPr/>
        </p:nvSpPr>
        <p:spPr>
          <a:xfrm>
            <a:off x="9590264" y="3639389"/>
            <a:ext cx="2177934" cy="1931813"/>
          </a:xfrm>
          <a:prstGeom prst="rect">
            <a:avLst/>
          </a:prstGeom>
          <a:solidFill>
            <a:srgbClr val="EC0677"/>
          </a:solidFill>
        </p:spPr>
        <p:txBody>
          <a:bodyPr vert="horz" wrap="square" lIns="144000" tIns="144000" rIns="144000" bIns="144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What does </a:t>
            </a:r>
            <a:br>
              <a:rPr lang="en-GB" dirty="0">
                <a:solidFill>
                  <a:schemeClr val="bg1"/>
                </a:solidFill>
              </a:rPr>
            </a:br>
            <a:r>
              <a:rPr lang="en-GB" dirty="0">
                <a:solidFill>
                  <a:schemeClr val="bg1"/>
                </a:solidFill>
              </a:rPr>
              <a:t>a good sleep routine look </a:t>
            </a:r>
            <a:br>
              <a:rPr lang="en-GB" dirty="0">
                <a:solidFill>
                  <a:schemeClr val="bg1"/>
                </a:solidFill>
              </a:rPr>
            </a:br>
            <a:r>
              <a:rPr lang="en-GB" dirty="0">
                <a:solidFill>
                  <a:schemeClr val="bg1"/>
                </a:solidFill>
              </a:rPr>
              <a:t>like to you?</a:t>
            </a:r>
          </a:p>
        </p:txBody>
      </p:sp>
    </p:spTree>
    <p:extLst>
      <p:ext uri="{BB962C8B-B14F-4D97-AF65-F5344CB8AC3E}">
        <p14:creationId xmlns:p14="http://schemas.microsoft.com/office/powerpoint/2010/main" val="342631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bg/>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7">
                                            <p:bg/>
                                          </p:spTgt>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build="p" animBg="1"/>
      <p:bldP spid="6" grpId="0" build="p" animBg="1"/>
      <p:bldP spid="7" grpId="0" build="p" animBg="1"/>
      <p:bldP spid="12" grpId="0"/>
      <p:bldP spid="11"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007B-F539-A044-8389-FB938AD08A6B}"/>
              </a:ext>
            </a:extLst>
          </p:cNvPr>
          <p:cNvSpPr>
            <a:spLocks noGrp="1"/>
          </p:cNvSpPr>
          <p:nvPr>
            <p:ph type="title"/>
          </p:nvPr>
        </p:nvSpPr>
        <p:spPr/>
        <p:txBody>
          <a:bodyPr/>
          <a:lstStyle/>
          <a:p>
            <a:r>
              <a:rPr lang="en-GB" dirty="0"/>
              <a:t>B-e-d</a:t>
            </a:r>
          </a:p>
        </p:txBody>
      </p:sp>
      <p:sp>
        <p:nvSpPr>
          <p:cNvPr id="4" name="Text Placeholder 3">
            <a:extLst>
              <a:ext uri="{FF2B5EF4-FFF2-40B4-BE49-F238E27FC236}">
                <a16:creationId xmlns:a16="http://schemas.microsoft.com/office/drawing/2014/main" id="{C3EC2A08-E8E3-5249-9FA2-CAB5527D4314}"/>
              </a:ext>
            </a:extLst>
          </p:cNvPr>
          <p:cNvSpPr>
            <a:spLocks noGrp="1"/>
          </p:cNvSpPr>
          <p:nvPr>
            <p:ph type="body" sz="quarter" idx="14"/>
          </p:nvPr>
        </p:nvSpPr>
        <p:spPr>
          <a:xfrm>
            <a:off x="365241" y="1753045"/>
            <a:ext cx="4589144" cy="1419969"/>
          </a:xfrm>
        </p:spPr>
        <p:txBody>
          <a:bodyPr/>
          <a:lstStyle/>
          <a:p>
            <a:pPr>
              <a:lnSpc>
                <a:spcPts val="2920"/>
              </a:lnSpc>
            </a:pPr>
            <a:r>
              <a:rPr lang="en-GB" b="1" dirty="0"/>
              <a:t>Can you help design an </a:t>
            </a:r>
            <a:br>
              <a:rPr lang="en-GB" b="1" dirty="0"/>
            </a:br>
            <a:r>
              <a:rPr lang="en-GB" b="1" dirty="0"/>
              <a:t>app or a podcast to support young people struggling with their sleep?</a:t>
            </a:r>
            <a:endParaRPr lang="en-GB" dirty="0"/>
          </a:p>
          <a:p>
            <a:pPr>
              <a:lnSpc>
                <a:spcPts val="2920"/>
              </a:lnSpc>
            </a:pPr>
            <a:endParaRPr lang="en-US" dirty="0"/>
          </a:p>
        </p:txBody>
      </p:sp>
      <p:pic>
        <p:nvPicPr>
          <p:cNvPr id="10" name="Picture Placeholder 9" descr="Girl pretending to be asleep">
            <a:extLst>
              <a:ext uri="{FF2B5EF4-FFF2-40B4-BE49-F238E27FC236}">
                <a16:creationId xmlns:a16="http://schemas.microsoft.com/office/drawing/2014/main" id="{C1C248FE-D18D-6241-90D9-B6B359A8FFE6}"/>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1631" t="-1178" r="-1314"/>
          <a:stretch/>
        </p:blipFill>
        <p:spPr>
          <a:xfrm>
            <a:off x="3378993" y="1243013"/>
            <a:ext cx="4293395" cy="5614988"/>
          </a:xfrm>
        </p:spPr>
      </p:pic>
      <p:sp>
        <p:nvSpPr>
          <p:cNvPr id="5" name="Text Placeholder 4">
            <a:extLst>
              <a:ext uri="{FF2B5EF4-FFF2-40B4-BE49-F238E27FC236}">
                <a16:creationId xmlns:a16="http://schemas.microsoft.com/office/drawing/2014/main" id="{F0A31FB2-05AA-BF43-8E74-D983CB362813}"/>
              </a:ext>
            </a:extLst>
          </p:cNvPr>
          <p:cNvSpPr>
            <a:spLocks noGrp="1"/>
          </p:cNvSpPr>
          <p:nvPr>
            <p:ph type="body" sz="quarter" idx="29"/>
          </p:nvPr>
        </p:nvSpPr>
        <p:spPr>
          <a:xfrm>
            <a:off x="7448204" y="1753045"/>
            <a:ext cx="3685970" cy="901035"/>
          </a:xfrm>
          <a:solidFill>
            <a:srgbClr val="EC0677"/>
          </a:solidFill>
        </p:spPr>
        <p:txBody>
          <a:bodyPr lIns="72000"/>
          <a:lstStyle/>
          <a:p>
            <a:r>
              <a:rPr lang="en-GB" b="1" dirty="0">
                <a:solidFill>
                  <a:schemeClr val="bg1"/>
                </a:solidFill>
              </a:rPr>
              <a:t>Bedroom routine</a:t>
            </a:r>
            <a:endParaRPr lang="en-GB" dirty="0">
              <a:solidFill>
                <a:schemeClr val="bg1"/>
              </a:solidFill>
            </a:endParaRPr>
          </a:p>
        </p:txBody>
      </p:sp>
      <p:sp>
        <p:nvSpPr>
          <p:cNvPr id="13" name="Text Placeholder 4">
            <a:extLst>
              <a:ext uri="{FF2B5EF4-FFF2-40B4-BE49-F238E27FC236}">
                <a16:creationId xmlns:a16="http://schemas.microsoft.com/office/drawing/2014/main" id="{0E626F0E-B810-B543-9D4D-A5DBA8D3D843}"/>
              </a:ext>
            </a:extLst>
          </p:cNvPr>
          <p:cNvSpPr txBox="1">
            <a:spLocks/>
          </p:cNvSpPr>
          <p:nvPr/>
        </p:nvSpPr>
        <p:spPr>
          <a:xfrm>
            <a:off x="7448204" y="2883576"/>
            <a:ext cx="3685970" cy="901035"/>
          </a:xfrm>
          <a:prstGeom prst="rect">
            <a:avLst/>
          </a:prstGeom>
          <a:solidFill>
            <a:srgbClr val="EC0677"/>
          </a:solidFill>
        </p:spPr>
        <p:txBody>
          <a:bodyPr vert="horz" wrap="square" lIns="7200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Bedroom environment</a:t>
            </a:r>
            <a:endParaRPr lang="en-GB" dirty="0">
              <a:solidFill>
                <a:schemeClr val="bg1"/>
              </a:solidFill>
            </a:endParaRPr>
          </a:p>
        </p:txBody>
      </p:sp>
      <p:sp>
        <p:nvSpPr>
          <p:cNvPr id="14" name="Text Placeholder 4">
            <a:extLst>
              <a:ext uri="{FF2B5EF4-FFF2-40B4-BE49-F238E27FC236}">
                <a16:creationId xmlns:a16="http://schemas.microsoft.com/office/drawing/2014/main" id="{7F0579B4-E2DD-8144-A9E9-8C4C851049DA}"/>
              </a:ext>
            </a:extLst>
          </p:cNvPr>
          <p:cNvSpPr txBox="1">
            <a:spLocks/>
          </p:cNvSpPr>
          <p:nvPr/>
        </p:nvSpPr>
        <p:spPr>
          <a:xfrm>
            <a:off x="7448204" y="4014107"/>
            <a:ext cx="3685970" cy="901035"/>
          </a:xfrm>
          <a:prstGeom prst="rect">
            <a:avLst/>
          </a:prstGeom>
          <a:solidFill>
            <a:srgbClr val="EC0677"/>
          </a:solidFill>
        </p:spPr>
        <p:txBody>
          <a:bodyPr vert="horz" wrap="square" lIns="7200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Daytime routine</a:t>
            </a:r>
            <a:endParaRPr lang="en-GB" dirty="0">
              <a:solidFill>
                <a:schemeClr val="bg1"/>
              </a:solidFill>
            </a:endParaRPr>
          </a:p>
        </p:txBody>
      </p:sp>
    </p:spTree>
    <p:extLst>
      <p:ext uri="{BB962C8B-B14F-4D97-AF65-F5344CB8AC3E}">
        <p14:creationId xmlns:p14="http://schemas.microsoft.com/office/powerpoint/2010/main" val="1185295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DAAD8A1-CF07-6C4D-873B-B3579DD74B52}"/>
              </a:ext>
            </a:extLst>
          </p:cNvPr>
          <p:cNvSpPr>
            <a:spLocks noGrp="1"/>
          </p:cNvSpPr>
          <p:nvPr>
            <p:ph type="title"/>
          </p:nvPr>
        </p:nvSpPr>
        <p:spPr>
          <a:xfrm>
            <a:off x="335173" y="827330"/>
            <a:ext cx="3950224" cy="1266987"/>
          </a:xfrm>
        </p:spPr>
        <p:txBody>
          <a:bodyPr/>
          <a:lstStyle/>
          <a:p>
            <a:pPr algn="l"/>
            <a:r>
              <a:rPr lang="en-GB" dirty="0"/>
              <a:t>B-e-d</a:t>
            </a:r>
          </a:p>
        </p:txBody>
      </p:sp>
      <p:pic>
        <p:nvPicPr>
          <p:cNvPr id="11" name="Picture 3" descr="Boy with braces laughing">
            <a:extLst>
              <a:ext uri="{FF2B5EF4-FFF2-40B4-BE49-F238E27FC236}">
                <a16:creationId xmlns:a16="http://schemas.microsoft.com/office/drawing/2014/main" id="{F5D5C34A-ABDD-BB4D-9CEA-AA57CD19094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8887" y="2787453"/>
            <a:ext cx="5119400" cy="31551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descr="Play button, click to watch the video https://www.nhs.uk/oneyou/every-mind-matters/youth-mental-health/">
            <a:extLst>
              <a:ext uri="{FF2B5EF4-FFF2-40B4-BE49-F238E27FC236}">
                <a16:creationId xmlns:a16="http://schemas.microsoft.com/office/drawing/2014/main" id="{55AEDD33-33E9-0440-B5DB-C045E90C0D3B}"/>
              </a:ext>
            </a:extLst>
          </p:cNvPr>
          <p:cNvGrpSpPr/>
          <p:nvPr/>
        </p:nvGrpSpPr>
        <p:grpSpPr>
          <a:xfrm>
            <a:off x="2573372" y="3986914"/>
            <a:ext cx="804094" cy="804094"/>
            <a:chOff x="2573372" y="3986914"/>
            <a:chExt cx="804094" cy="804094"/>
          </a:xfrm>
        </p:grpSpPr>
        <p:sp>
          <p:nvSpPr>
            <p:cNvPr id="10" name="Rectangle 9">
              <a:extLst>
                <a:ext uri="{FF2B5EF4-FFF2-40B4-BE49-F238E27FC236}">
                  <a16:creationId xmlns:a16="http://schemas.microsoft.com/office/drawing/2014/main" id="{E321803F-698E-C742-B977-F7D52740715C}"/>
                </a:ext>
              </a:extLst>
            </p:cNvPr>
            <p:cNvSpPr/>
            <p:nvPr/>
          </p:nvSpPr>
          <p:spPr>
            <a:xfrm>
              <a:off x="2573372" y="3986914"/>
              <a:ext cx="804094" cy="804094"/>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hlinkClick r:id="rId4"/>
              <a:extLst>
                <a:ext uri="{FF2B5EF4-FFF2-40B4-BE49-F238E27FC236}">
                  <a16:creationId xmlns:a16="http://schemas.microsoft.com/office/drawing/2014/main" id="{F8DAF45D-AB03-294F-8359-37042F6C448E}"/>
                </a:ext>
              </a:extLst>
            </p:cNvPr>
            <p:cNvPicPr>
              <a:picLocks noChangeAspect="1"/>
            </p:cNvPicPr>
            <p:nvPr/>
          </p:nvPicPr>
          <p:blipFill>
            <a:blip r:embed="rId5"/>
            <a:stretch>
              <a:fillRect/>
            </a:stretch>
          </p:blipFill>
          <p:spPr>
            <a:xfrm>
              <a:off x="2818666" y="4168834"/>
              <a:ext cx="371427" cy="453966"/>
            </a:xfrm>
            <a:prstGeom prst="rect">
              <a:avLst/>
            </a:prstGeom>
          </p:spPr>
        </p:pic>
      </p:grpSp>
      <p:sp>
        <p:nvSpPr>
          <p:cNvPr id="5" name="Text Placeholder 4">
            <a:extLst>
              <a:ext uri="{FF2B5EF4-FFF2-40B4-BE49-F238E27FC236}">
                <a16:creationId xmlns:a16="http://schemas.microsoft.com/office/drawing/2014/main" id="{EF68D1C1-6526-0046-AE3E-6600B60DC006}"/>
              </a:ext>
            </a:extLst>
          </p:cNvPr>
          <p:cNvSpPr>
            <a:spLocks noGrp="1"/>
          </p:cNvSpPr>
          <p:nvPr>
            <p:ph type="body" sz="quarter" idx="14"/>
          </p:nvPr>
        </p:nvSpPr>
        <p:spPr>
          <a:xfrm>
            <a:off x="7198011" y="2465962"/>
            <a:ext cx="4421875" cy="1520952"/>
          </a:xfrm>
        </p:spPr>
        <p:txBody>
          <a:bodyPr/>
          <a:lstStyle/>
          <a:p>
            <a:r>
              <a:rPr lang="en-GB" b="1" dirty="0"/>
              <a:t>Can you help design an </a:t>
            </a:r>
            <a:br>
              <a:rPr lang="en-GB" b="1" dirty="0"/>
            </a:br>
            <a:r>
              <a:rPr lang="en-GB" b="1" dirty="0"/>
              <a:t>app or a podcast to support young people struggling with their sleep?</a:t>
            </a:r>
            <a:endParaRPr lang="en-GB" dirty="0"/>
          </a:p>
          <a:p>
            <a:r>
              <a:rPr lang="en-GB" dirty="0"/>
              <a:t>Watch the second half of this video for some ideas. </a:t>
            </a:r>
          </a:p>
        </p:txBody>
      </p:sp>
    </p:spTree>
    <p:extLst>
      <p:ext uri="{BB962C8B-B14F-4D97-AF65-F5344CB8AC3E}">
        <p14:creationId xmlns:p14="http://schemas.microsoft.com/office/powerpoint/2010/main" val="191406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007B-F539-A044-8389-FB938AD08A6B}"/>
              </a:ext>
            </a:extLst>
          </p:cNvPr>
          <p:cNvSpPr>
            <a:spLocks noGrp="1"/>
          </p:cNvSpPr>
          <p:nvPr>
            <p:ph type="title"/>
          </p:nvPr>
        </p:nvSpPr>
        <p:spPr>
          <a:xfrm>
            <a:off x="560892" y="526625"/>
            <a:ext cx="5987250" cy="692315"/>
          </a:xfrm>
        </p:spPr>
        <p:txBody>
          <a:bodyPr/>
          <a:lstStyle/>
          <a:p>
            <a:r>
              <a:rPr lang="en-GB" dirty="0"/>
              <a:t>B-e-d</a:t>
            </a:r>
          </a:p>
        </p:txBody>
      </p:sp>
      <p:sp>
        <p:nvSpPr>
          <p:cNvPr id="12" name="Text Placeholder 4">
            <a:extLst>
              <a:ext uri="{FF2B5EF4-FFF2-40B4-BE49-F238E27FC236}">
                <a16:creationId xmlns:a16="http://schemas.microsoft.com/office/drawing/2014/main" id="{F8BF6403-BF15-2A44-A680-B344C8DDCC19}"/>
              </a:ext>
            </a:extLst>
          </p:cNvPr>
          <p:cNvSpPr txBox="1">
            <a:spLocks/>
          </p:cNvSpPr>
          <p:nvPr/>
        </p:nvSpPr>
        <p:spPr>
          <a:xfrm>
            <a:off x="560892" y="1635335"/>
            <a:ext cx="3517127" cy="339972"/>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Success criteria</a:t>
            </a:r>
            <a:endParaRPr lang="en-GB" dirty="0"/>
          </a:p>
        </p:txBody>
      </p:sp>
      <p:sp>
        <p:nvSpPr>
          <p:cNvPr id="15" name="Text Placeholder 5">
            <a:extLst>
              <a:ext uri="{FF2B5EF4-FFF2-40B4-BE49-F238E27FC236}">
                <a16:creationId xmlns:a16="http://schemas.microsoft.com/office/drawing/2014/main" id="{5CBF1E1C-FE4F-554C-8399-064A68DC3C07}"/>
              </a:ext>
            </a:extLst>
          </p:cNvPr>
          <p:cNvSpPr txBox="1">
            <a:spLocks/>
          </p:cNvSpPr>
          <p:nvPr/>
        </p:nvSpPr>
        <p:spPr>
          <a:xfrm>
            <a:off x="560893" y="2114432"/>
            <a:ext cx="5502630" cy="13528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Try to include: </a:t>
            </a:r>
          </a:p>
          <a:p>
            <a:pPr marL="342900" indent="-342900">
              <a:buFont typeface="Arial" panose="020B0604020202020204" pitchFamily="34" charset="0"/>
              <a:buChar char="•"/>
            </a:pPr>
            <a:r>
              <a:rPr lang="en-GB" sz="2000" dirty="0"/>
              <a:t>an explanation of how either bedtime </a:t>
            </a:r>
            <a:br>
              <a:rPr lang="en-GB" sz="2000" dirty="0"/>
            </a:br>
            <a:r>
              <a:rPr lang="en-GB" sz="2000" dirty="0"/>
              <a:t>routine, bedroom environment or daytime </a:t>
            </a:r>
            <a:br>
              <a:rPr lang="en-GB" sz="2000" dirty="0"/>
            </a:br>
            <a:r>
              <a:rPr lang="en-GB" sz="2000" dirty="0"/>
              <a:t>routine benefits sleep</a:t>
            </a:r>
          </a:p>
          <a:p>
            <a:pPr marL="342900" indent="-342900">
              <a:buFont typeface="Arial" panose="020B0604020202020204" pitchFamily="34" charset="0"/>
              <a:buChar char="•"/>
            </a:pPr>
            <a:r>
              <a:rPr lang="en-GB" sz="2000" dirty="0"/>
              <a:t>suggestions on how to build </a:t>
            </a:r>
            <a:br>
              <a:rPr lang="en-GB" sz="2000" dirty="0"/>
            </a:br>
            <a:r>
              <a:rPr lang="en-GB" sz="2000" dirty="0"/>
              <a:t>opportunities for rest and downtime</a:t>
            </a:r>
          </a:p>
          <a:p>
            <a:pPr marL="342900" indent="-342900">
              <a:buFont typeface="Arial" panose="020B0604020202020204" pitchFamily="34" charset="0"/>
              <a:buChar char="•"/>
            </a:pPr>
            <a:r>
              <a:rPr lang="en-GB" sz="2000" dirty="0"/>
              <a:t>strategies for how someone could </a:t>
            </a:r>
            <a:br>
              <a:rPr lang="en-GB" sz="2000" dirty="0"/>
            </a:br>
            <a:r>
              <a:rPr lang="en-GB" sz="2000" dirty="0"/>
              <a:t>improve their quality of sleep</a:t>
            </a:r>
          </a:p>
          <a:p>
            <a:pPr marL="342900" indent="-342900">
              <a:buFont typeface="Arial" panose="020B0604020202020204" pitchFamily="34" charset="0"/>
              <a:buChar char="•"/>
            </a:pPr>
            <a:r>
              <a:rPr lang="en-GB" sz="2000" dirty="0"/>
              <a:t>advice on what to do if someone’s </a:t>
            </a:r>
            <a:br>
              <a:rPr lang="en-GB" sz="2000" dirty="0"/>
            </a:br>
            <a:r>
              <a:rPr lang="en-GB" sz="2000" dirty="0"/>
              <a:t>quality of sleep does not improve</a:t>
            </a:r>
          </a:p>
        </p:txBody>
      </p:sp>
      <p:sp>
        <p:nvSpPr>
          <p:cNvPr id="9" name="Rectangle 8">
            <a:extLst>
              <a:ext uri="{FF2B5EF4-FFF2-40B4-BE49-F238E27FC236}">
                <a16:creationId xmlns:a16="http://schemas.microsoft.com/office/drawing/2014/main" id="{ECD0BD2F-01EA-F04F-81FF-D8BC822EE79F}"/>
              </a:ext>
              <a:ext uri="{C183D7F6-B498-43B3-948B-1728B52AA6E4}">
                <adec:decorative xmlns:adec="http://schemas.microsoft.com/office/drawing/2017/decorative" val="1"/>
              </a:ext>
            </a:extLst>
          </p:cNvPr>
          <p:cNvSpPr/>
          <p:nvPr/>
        </p:nvSpPr>
        <p:spPr>
          <a:xfrm>
            <a:off x="5702459" y="541290"/>
            <a:ext cx="1039760" cy="103976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529B98E-7164-3C44-8353-700F2168D6A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7367" y="773455"/>
            <a:ext cx="729943" cy="575429"/>
          </a:xfrm>
          <a:prstGeom prst="rect">
            <a:avLst/>
          </a:prstGeom>
        </p:spPr>
      </p:pic>
      <p:sp>
        <p:nvSpPr>
          <p:cNvPr id="5" name="Text Placeholder 4">
            <a:extLst>
              <a:ext uri="{FF2B5EF4-FFF2-40B4-BE49-F238E27FC236}">
                <a16:creationId xmlns:a16="http://schemas.microsoft.com/office/drawing/2014/main" id="{F0A31FB2-05AA-BF43-8E74-D983CB362813}"/>
              </a:ext>
            </a:extLst>
          </p:cNvPr>
          <p:cNvSpPr>
            <a:spLocks noGrp="1"/>
          </p:cNvSpPr>
          <p:nvPr>
            <p:ph type="body" sz="quarter" idx="29"/>
          </p:nvPr>
        </p:nvSpPr>
        <p:spPr>
          <a:xfrm>
            <a:off x="6760297" y="1588532"/>
            <a:ext cx="4447633" cy="1137251"/>
          </a:xfrm>
          <a:solidFill>
            <a:srgbClr val="EC0677"/>
          </a:solidFill>
        </p:spPr>
        <p:txBody>
          <a:bodyPr lIns="72000"/>
          <a:lstStyle/>
          <a:p>
            <a:r>
              <a:rPr lang="en-GB" b="1" u="sng" dirty="0">
                <a:solidFill>
                  <a:schemeClr val="bg1"/>
                </a:solidFill>
              </a:rPr>
              <a:t>B</a:t>
            </a:r>
            <a:r>
              <a:rPr lang="en-GB" b="1" dirty="0">
                <a:solidFill>
                  <a:schemeClr val="bg1"/>
                </a:solidFill>
              </a:rPr>
              <a:t>edroom routine</a:t>
            </a:r>
            <a:endParaRPr lang="en-GB" dirty="0">
              <a:solidFill>
                <a:schemeClr val="bg1"/>
              </a:solidFill>
            </a:endParaRPr>
          </a:p>
        </p:txBody>
      </p:sp>
      <p:sp>
        <p:nvSpPr>
          <p:cNvPr id="20" name="Text Placeholder 4">
            <a:extLst>
              <a:ext uri="{FF2B5EF4-FFF2-40B4-BE49-F238E27FC236}">
                <a16:creationId xmlns:a16="http://schemas.microsoft.com/office/drawing/2014/main" id="{0F735D83-F599-F949-825A-1B32BBE4211B}"/>
              </a:ext>
            </a:extLst>
          </p:cNvPr>
          <p:cNvSpPr txBox="1">
            <a:spLocks/>
          </p:cNvSpPr>
          <p:nvPr/>
        </p:nvSpPr>
        <p:spPr>
          <a:xfrm>
            <a:off x="6760297" y="2934006"/>
            <a:ext cx="4447633" cy="1137251"/>
          </a:xfrm>
          <a:prstGeom prst="rect">
            <a:avLst/>
          </a:prstGeom>
          <a:solidFill>
            <a:srgbClr val="EC0677"/>
          </a:solidFill>
        </p:spPr>
        <p:txBody>
          <a:bodyPr vert="horz" wrap="square" lIns="7200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Bedroom </a:t>
            </a:r>
            <a:r>
              <a:rPr lang="en-GB" b="1" u="sng" dirty="0">
                <a:solidFill>
                  <a:schemeClr val="bg1"/>
                </a:solidFill>
              </a:rPr>
              <a:t>e</a:t>
            </a:r>
            <a:r>
              <a:rPr lang="en-GB" b="1" dirty="0">
                <a:solidFill>
                  <a:schemeClr val="bg1"/>
                </a:solidFill>
              </a:rPr>
              <a:t>nvironment</a:t>
            </a:r>
            <a:endParaRPr lang="en-GB" dirty="0">
              <a:solidFill>
                <a:schemeClr val="bg1"/>
              </a:solidFill>
            </a:endParaRPr>
          </a:p>
        </p:txBody>
      </p:sp>
      <p:sp>
        <p:nvSpPr>
          <p:cNvPr id="21" name="Text Placeholder 4">
            <a:extLst>
              <a:ext uri="{FF2B5EF4-FFF2-40B4-BE49-F238E27FC236}">
                <a16:creationId xmlns:a16="http://schemas.microsoft.com/office/drawing/2014/main" id="{3E76B32C-FF7B-BC45-934F-81B942018B77}"/>
              </a:ext>
            </a:extLst>
          </p:cNvPr>
          <p:cNvSpPr txBox="1">
            <a:spLocks/>
          </p:cNvSpPr>
          <p:nvPr/>
        </p:nvSpPr>
        <p:spPr>
          <a:xfrm>
            <a:off x="6760297" y="4279481"/>
            <a:ext cx="4447633" cy="1137251"/>
          </a:xfrm>
          <a:prstGeom prst="rect">
            <a:avLst/>
          </a:prstGeom>
          <a:solidFill>
            <a:srgbClr val="EC0677"/>
          </a:solidFill>
        </p:spPr>
        <p:txBody>
          <a:bodyPr vert="horz" wrap="square" lIns="7200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u="sng" dirty="0">
                <a:solidFill>
                  <a:schemeClr val="bg1"/>
                </a:solidFill>
              </a:rPr>
              <a:t>D</a:t>
            </a:r>
            <a:r>
              <a:rPr lang="en-GB" b="1" dirty="0">
                <a:solidFill>
                  <a:schemeClr val="bg1"/>
                </a:solidFill>
              </a:rPr>
              <a:t>aytime routine</a:t>
            </a:r>
            <a:endParaRPr lang="en-GB" dirty="0">
              <a:solidFill>
                <a:schemeClr val="bg1"/>
              </a:solidFill>
            </a:endParaRPr>
          </a:p>
        </p:txBody>
      </p:sp>
    </p:spTree>
    <p:extLst>
      <p:ext uri="{BB962C8B-B14F-4D97-AF65-F5344CB8AC3E}">
        <p14:creationId xmlns:p14="http://schemas.microsoft.com/office/powerpoint/2010/main" val="3751396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1500-4DD6-8646-8FA6-93B2E90E300B}"/>
              </a:ext>
            </a:extLst>
          </p:cNvPr>
          <p:cNvSpPr>
            <a:spLocks noGrp="1"/>
          </p:cNvSpPr>
          <p:nvPr>
            <p:ph type="ctrTitle"/>
          </p:nvPr>
        </p:nvSpPr>
        <p:spPr>
          <a:xfrm>
            <a:off x="327746" y="1014271"/>
            <a:ext cx="3358426" cy="769441"/>
          </a:xfrm>
        </p:spPr>
        <p:txBody>
          <a:bodyPr/>
          <a:lstStyle/>
          <a:p>
            <a:r>
              <a:rPr lang="en-GB" dirty="0"/>
              <a:t>Ideas bank</a:t>
            </a:r>
            <a:endParaRPr lang="en-US" dirty="0"/>
          </a:p>
        </p:txBody>
      </p:sp>
      <p:sp>
        <p:nvSpPr>
          <p:cNvPr id="4" name="Text Placeholder 3">
            <a:extLst>
              <a:ext uri="{FF2B5EF4-FFF2-40B4-BE49-F238E27FC236}">
                <a16:creationId xmlns:a16="http://schemas.microsoft.com/office/drawing/2014/main" id="{287A8A54-18CA-4944-8184-FC44044EA9C8}"/>
              </a:ext>
            </a:extLst>
          </p:cNvPr>
          <p:cNvSpPr>
            <a:spLocks noGrp="1"/>
          </p:cNvSpPr>
          <p:nvPr>
            <p:ph type="body" sz="quarter" idx="16"/>
          </p:nvPr>
        </p:nvSpPr>
        <p:spPr>
          <a:xfrm>
            <a:off x="6821145" y="1014271"/>
            <a:ext cx="4839837" cy="3980725"/>
          </a:xfrm>
        </p:spPr>
        <p:txBody>
          <a:bodyPr numCol="2"/>
          <a:lstStyle/>
          <a:p>
            <a:r>
              <a:rPr lang="en-GB" b="1" dirty="0"/>
              <a:t>Daytime routine</a:t>
            </a:r>
            <a:endParaRPr lang="en-GB" dirty="0"/>
          </a:p>
          <a:p>
            <a:pPr marL="342900" indent="-342900">
              <a:buFont typeface="Arial" panose="020B0604020202020204" pitchFamily="34" charset="0"/>
              <a:buChar char="•"/>
            </a:pPr>
            <a:r>
              <a:rPr lang="en-GB" dirty="0"/>
              <a:t>eating a balanced diet</a:t>
            </a:r>
          </a:p>
          <a:p>
            <a:pPr marL="342900" indent="-342900">
              <a:buFont typeface="Arial" panose="020B0604020202020204" pitchFamily="34" charset="0"/>
              <a:buChar char="•"/>
            </a:pPr>
            <a:r>
              <a:rPr lang="en-GB" dirty="0"/>
              <a:t>exercise</a:t>
            </a:r>
          </a:p>
          <a:p>
            <a:pPr marL="342900" indent="-342900">
              <a:buFont typeface="Arial" panose="020B0604020202020204" pitchFamily="34" charset="0"/>
              <a:buChar char="•"/>
            </a:pPr>
            <a:r>
              <a:rPr lang="en-GB" dirty="0"/>
              <a:t>limited screen time</a:t>
            </a:r>
          </a:p>
          <a:p>
            <a:pPr marL="342900" indent="-342900">
              <a:buFont typeface="Arial" panose="020B0604020202020204" pitchFamily="34" charset="0"/>
              <a:buChar char="•"/>
            </a:pPr>
            <a:r>
              <a:rPr lang="en-GB" dirty="0"/>
              <a:t>meditation</a:t>
            </a:r>
          </a:p>
          <a:p>
            <a:pPr marL="342900" indent="-342900">
              <a:buFont typeface="Arial" panose="020B0604020202020204" pitchFamily="34" charset="0"/>
              <a:buChar char="•"/>
            </a:pPr>
            <a:r>
              <a:rPr lang="en-GB" dirty="0"/>
              <a:t>rituals</a:t>
            </a:r>
          </a:p>
          <a:p>
            <a:pPr marL="342900" indent="-342900">
              <a:buFont typeface="Arial" panose="020B0604020202020204" pitchFamily="34" charset="0"/>
              <a:buChar char="•"/>
            </a:pPr>
            <a:r>
              <a:rPr lang="en-GB" dirty="0"/>
              <a:t>tidying</a:t>
            </a:r>
          </a:p>
          <a:p>
            <a:pPr marL="342900" indent="-342900">
              <a:buFont typeface="Arial" panose="020B0604020202020204" pitchFamily="34" charset="0"/>
              <a:buChar char="•"/>
            </a:pPr>
            <a:r>
              <a:rPr lang="en-GB" dirty="0"/>
              <a:t>relaxing music</a:t>
            </a:r>
          </a:p>
          <a:p>
            <a:pPr marL="342900" indent="-342900">
              <a:buFont typeface="Arial" panose="020B0604020202020204" pitchFamily="34" charset="0"/>
              <a:buChar char="•"/>
            </a:pPr>
            <a:endParaRPr lang="en-GB" dirty="0"/>
          </a:p>
          <a:p>
            <a:endParaRPr lang="en-GB" b="1" dirty="0"/>
          </a:p>
          <a:p>
            <a:r>
              <a:rPr lang="en-GB" b="1" dirty="0"/>
              <a:t>Evening routine</a:t>
            </a:r>
            <a:endParaRPr lang="en-GB" dirty="0"/>
          </a:p>
          <a:p>
            <a:pPr marL="342900" indent="-342900">
              <a:buFont typeface="Arial" panose="020B0604020202020204" pitchFamily="34" charset="0"/>
              <a:buChar char="•"/>
            </a:pPr>
            <a:r>
              <a:rPr lang="en-GB" dirty="0"/>
              <a:t>spray a nice scent</a:t>
            </a:r>
          </a:p>
          <a:p>
            <a:pPr marL="342900" indent="-342900">
              <a:buFont typeface="Arial" panose="020B0604020202020204" pitchFamily="34" charset="0"/>
              <a:buChar char="•"/>
            </a:pPr>
            <a:r>
              <a:rPr lang="en-GB" dirty="0"/>
              <a:t>rest time</a:t>
            </a:r>
          </a:p>
          <a:p>
            <a:pPr marL="342900" indent="-342900">
              <a:buFont typeface="Arial" panose="020B0604020202020204" pitchFamily="34" charset="0"/>
              <a:buChar char="•"/>
            </a:pPr>
            <a:r>
              <a:rPr lang="en-GB" dirty="0"/>
              <a:t>routine</a:t>
            </a:r>
          </a:p>
          <a:p>
            <a:pPr marL="342900" indent="-342900">
              <a:buFont typeface="Arial" panose="020B0604020202020204" pitchFamily="34" charset="0"/>
              <a:buChar char="•"/>
            </a:pPr>
            <a:r>
              <a:rPr lang="en-GB" dirty="0"/>
              <a:t>turning </a:t>
            </a:r>
            <a:br>
              <a:rPr lang="en-GB" dirty="0"/>
            </a:br>
            <a:r>
              <a:rPr lang="en-GB" dirty="0"/>
              <a:t>phone off</a:t>
            </a:r>
          </a:p>
          <a:p>
            <a:pPr marL="342900" indent="-342900">
              <a:buFont typeface="Arial" panose="020B0604020202020204" pitchFamily="34" charset="0"/>
              <a:buChar char="•"/>
            </a:pPr>
            <a:r>
              <a:rPr lang="en-GB" dirty="0"/>
              <a:t>washing</a:t>
            </a:r>
          </a:p>
          <a:p>
            <a:pPr marL="342900" indent="-342900">
              <a:buFont typeface="Arial" panose="020B0604020202020204" pitchFamily="34" charset="0"/>
              <a:buChar char="•"/>
            </a:pPr>
            <a:r>
              <a:rPr lang="en-GB" dirty="0"/>
              <a:t>brushing teeth</a:t>
            </a:r>
          </a:p>
          <a:p>
            <a:pPr marL="342900" indent="-342900">
              <a:buFont typeface="Arial" panose="020B0604020202020204" pitchFamily="34" charset="0"/>
              <a:buChar char="•"/>
            </a:pPr>
            <a:r>
              <a:rPr lang="en-GB" dirty="0"/>
              <a:t>reading</a:t>
            </a:r>
          </a:p>
          <a:p>
            <a:endParaRPr lang="en-US" dirty="0"/>
          </a:p>
        </p:txBody>
      </p:sp>
      <p:pic>
        <p:nvPicPr>
          <p:cNvPr id="6" name="Picture Placeholder 5" descr="Boy using a computer&#10;&#10;">
            <a:extLst>
              <a:ext uri="{FF2B5EF4-FFF2-40B4-BE49-F238E27FC236}">
                <a16:creationId xmlns:a16="http://schemas.microsoft.com/office/drawing/2014/main" id="{B3EB229B-8634-7041-94ED-28D65662BF10}"/>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10084" t="-7920"/>
          <a:stretch/>
        </p:blipFill>
        <p:spPr>
          <a:xfrm flipH="1">
            <a:off x="1697387" y="1191492"/>
            <a:ext cx="8486742" cy="5666508"/>
          </a:xfrm>
        </p:spPr>
      </p:pic>
    </p:spTree>
    <p:extLst>
      <p:ext uri="{BB962C8B-B14F-4D97-AF65-F5344CB8AC3E}">
        <p14:creationId xmlns:p14="http://schemas.microsoft.com/office/powerpoint/2010/main" val="288153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05BCAE7-9559-5443-9950-AC6F2A596A20}"/>
              </a:ext>
            </a:extLst>
          </p:cNvPr>
          <p:cNvSpPr>
            <a:spLocks noGrp="1"/>
          </p:cNvSpPr>
          <p:nvPr>
            <p:ph type="title"/>
          </p:nvPr>
        </p:nvSpPr>
        <p:spPr>
          <a:xfrm>
            <a:off x="1099415" y="914447"/>
            <a:ext cx="4870122" cy="1213077"/>
          </a:xfrm>
        </p:spPr>
        <p:txBody>
          <a:bodyPr/>
          <a:lstStyle/>
          <a:p>
            <a:pPr rtl="0" eaLnBrk="1" latinLnBrk="0" hangingPunct="1">
              <a:lnSpc>
                <a:spcPts val="6000"/>
              </a:lnSpc>
            </a:pPr>
            <a:r>
              <a:rPr lang="en-US" sz="6000" dirty="0"/>
              <a:t>How confident are you in…</a:t>
            </a:r>
            <a:br>
              <a:rPr lang="en-GB" sz="6000" dirty="0"/>
            </a:br>
            <a:endParaRPr lang="en-US" sz="6000" dirty="0"/>
          </a:p>
        </p:txBody>
      </p:sp>
      <p:sp>
        <p:nvSpPr>
          <p:cNvPr id="4" name="Text Placeholder 3">
            <a:extLst>
              <a:ext uri="{FF2B5EF4-FFF2-40B4-BE49-F238E27FC236}">
                <a16:creationId xmlns:a16="http://schemas.microsoft.com/office/drawing/2014/main" id="{A46C37FF-62C8-054E-AC84-2D40F4F8593E}"/>
              </a:ext>
            </a:extLst>
          </p:cNvPr>
          <p:cNvSpPr>
            <a:spLocks noGrp="1"/>
          </p:cNvSpPr>
          <p:nvPr>
            <p:ph type="body" sz="quarter" idx="12"/>
          </p:nvPr>
        </p:nvSpPr>
        <p:spPr>
          <a:xfrm>
            <a:off x="1099415" y="2964855"/>
            <a:ext cx="4421875" cy="2414363"/>
          </a:xfrm>
        </p:spPr>
        <p:txBody>
          <a:bodyPr/>
          <a:lstStyle/>
          <a:p>
            <a:r>
              <a:rPr lang="en-GB" dirty="0"/>
              <a:t>identifying what happens when we sleep? </a:t>
            </a:r>
          </a:p>
          <a:p>
            <a:r>
              <a:rPr lang="en-GB" dirty="0"/>
              <a:t>describing the benefits of good quality sleep?</a:t>
            </a:r>
          </a:p>
          <a:p>
            <a:r>
              <a:rPr lang="en-GB" dirty="0"/>
              <a:t>knowing strategies to promote good quality sleep and where </a:t>
            </a:r>
            <a:br>
              <a:rPr lang="en-GB" dirty="0"/>
            </a:br>
            <a:r>
              <a:rPr lang="en-GB" dirty="0"/>
              <a:t>to seek support if sleep is difficult?</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4294967295"/>
          </p:nvPr>
        </p:nvSpPr>
        <p:spPr>
          <a:xfrm>
            <a:off x="7329006" y="5035160"/>
            <a:ext cx="429531" cy="318771"/>
          </a:xfrm>
        </p:spPr>
        <p:txBody>
          <a:bodyPr/>
          <a:lstStyle/>
          <a:p>
            <a:pPr algn="ctr">
              <a:lnSpc>
                <a:spcPct val="100000"/>
              </a:lnSpc>
            </a:pPr>
            <a:r>
              <a:rPr lang="en-US" sz="2000" dirty="0">
                <a:solidFill>
                  <a:schemeClr val="bg1"/>
                </a:solidFill>
                <a:ea typeface="DIN Condensed Light" panose="020B0506040000020204" pitchFamily="34" charset="77"/>
              </a:rPr>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Tree>
    <p:extLst>
      <p:ext uri="{BB962C8B-B14F-4D97-AF65-F5344CB8AC3E}">
        <p14:creationId xmlns:p14="http://schemas.microsoft.com/office/powerpoint/2010/main" val="217433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Overview</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1" y="1218747"/>
            <a:ext cx="11486238" cy="4610554"/>
          </a:xfrm>
          <a:noFill/>
          <a:ln>
            <a:noFill/>
          </a:ln>
        </p:spPr>
        <p:txBody>
          <a:bodyPr/>
          <a:lstStyle/>
          <a:p>
            <a:pPr>
              <a:lnSpc>
                <a:spcPts val="1600"/>
              </a:lnSpc>
            </a:pPr>
            <a:r>
              <a:rPr lang="en-GB" dirty="0"/>
              <a:t>In this lesson, students will explore what happens when we </a:t>
            </a:r>
            <a:br>
              <a:rPr lang="en-GB" dirty="0"/>
            </a:br>
            <a:r>
              <a:rPr lang="en-GB" dirty="0"/>
              <a:t>sleep, the benefits and challenges of getting a good night’s sleep and strategies to promote good quality sleep, including where</a:t>
            </a:r>
            <a:br>
              <a:rPr lang="en-GB" dirty="0"/>
            </a:br>
            <a:r>
              <a:rPr lang="en-GB" dirty="0"/>
              <a:t>to seek support.</a:t>
            </a:r>
          </a:p>
          <a:p>
            <a:pPr>
              <a:lnSpc>
                <a:spcPts val="1600"/>
              </a:lnSpc>
            </a:pPr>
            <a:r>
              <a:rPr lang="en-GB" sz="1800" b="1" dirty="0"/>
              <a:t>Recommended age group</a:t>
            </a:r>
            <a:endParaRPr lang="en-GB" sz="1800" dirty="0"/>
          </a:p>
          <a:p>
            <a:pPr>
              <a:lnSpc>
                <a:spcPts val="1600"/>
              </a:lnSpc>
            </a:pPr>
            <a:r>
              <a:rPr lang="en-GB" dirty="0"/>
              <a:t>Education providers for ages 11-16 (KS3/KS4) </a:t>
            </a:r>
          </a:p>
          <a:p>
            <a:pPr>
              <a:lnSpc>
                <a:spcPts val="1600"/>
              </a:lnSpc>
            </a:pPr>
            <a:r>
              <a:rPr lang="en-GB" b="1" dirty="0"/>
              <a:t>Please note: </a:t>
            </a:r>
            <a:r>
              <a:rPr lang="en-GB" dirty="0"/>
              <a:t>If teaching this lesson with Year 7 students that there are age restrictions for joining social media platforms, in most cases students will be required to be 13 years of age. </a:t>
            </a:r>
          </a:p>
          <a:p>
            <a:pPr>
              <a:lnSpc>
                <a:spcPts val="1600"/>
              </a:lnSpc>
            </a:pPr>
            <a:r>
              <a:rPr lang="en-GB" sz="1800" b="1" dirty="0"/>
              <a:t>Time</a:t>
            </a:r>
          </a:p>
          <a:p>
            <a:pPr>
              <a:lnSpc>
                <a:spcPts val="1600"/>
              </a:lnSpc>
            </a:pPr>
            <a:r>
              <a:rPr lang="en-GB" dirty="0"/>
              <a:t>60 minutes approximately (note that more time may be needed if students present as part of Activity 3. See slides 15-18)</a:t>
            </a:r>
          </a:p>
          <a:p>
            <a:pPr>
              <a:lnSpc>
                <a:spcPts val="1600"/>
              </a:lnSpc>
            </a:pPr>
            <a:r>
              <a:rPr lang="en-GB" sz="1800" b="1" dirty="0"/>
              <a:t>Preparation</a:t>
            </a:r>
          </a:p>
          <a:p>
            <a:pPr>
              <a:lnSpc>
                <a:spcPts val="1600"/>
              </a:lnSpc>
            </a:pPr>
            <a:r>
              <a:rPr lang="en-GB" dirty="0"/>
              <a:t>Before delivering the lesson:</a:t>
            </a:r>
          </a:p>
          <a:p>
            <a:pPr marL="285750" indent="-285750">
              <a:lnSpc>
                <a:spcPts val="1600"/>
              </a:lnSpc>
              <a:buFont typeface="Arial" panose="020B0604020202020204" pitchFamily="34" charset="0"/>
              <a:buChar char="•"/>
            </a:pPr>
            <a:r>
              <a:rPr lang="en-GB" dirty="0"/>
              <a:t>familiarise yourself with the film content on slides 13 and 16 </a:t>
            </a:r>
            <a:br>
              <a:rPr lang="en-GB" dirty="0"/>
            </a:br>
            <a:r>
              <a:rPr lang="en-GB" dirty="0"/>
              <a:t>of this PowerPoint</a:t>
            </a:r>
          </a:p>
          <a:p>
            <a:pPr marL="285750" indent="-285750">
              <a:lnSpc>
                <a:spcPts val="1600"/>
              </a:lnSpc>
              <a:buFont typeface="Arial" panose="020B0604020202020204" pitchFamily="34" charset="0"/>
              <a:buChar char="•"/>
            </a:pPr>
            <a:r>
              <a:rPr lang="en-GB" dirty="0"/>
              <a:t>read through the classroom tips on slide 3</a:t>
            </a:r>
          </a:p>
          <a:p>
            <a:pPr marL="285750" indent="-285750">
              <a:lnSpc>
                <a:spcPts val="1600"/>
              </a:lnSpc>
              <a:buFont typeface="Arial" panose="020B0604020202020204" pitchFamily="34" charset="0"/>
              <a:buChar char="•"/>
            </a:pPr>
            <a:r>
              <a:rPr lang="en-GB" dirty="0"/>
              <a:t>consider cross-curricular links and how this could be related to other content such as the Every Mind Matters resources on puberty and positive relationships </a:t>
            </a:r>
          </a:p>
          <a:p>
            <a:pPr>
              <a:lnSpc>
                <a:spcPts val="1600"/>
              </a:lnSpc>
            </a:pPr>
            <a:r>
              <a:rPr lang="en-GB" sz="1800" b="1" dirty="0"/>
              <a:t>Resources</a:t>
            </a:r>
          </a:p>
          <a:p>
            <a:pPr marL="285750" indent="-285750">
              <a:lnSpc>
                <a:spcPts val="1600"/>
              </a:lnSpc>
              <a:buFont typeface="Arial" panose="020B0604020202020204" pitchFamily="34" charset="0"/>
              <a:buChar char="•"/>
            </a:pPr>
            <a:r>
              <a:rPr lang="en-GB" dirty="0"/>
              <a:t>PowerPoint presentation</a:t>
            </a:r>
          </a:p>
          <a:p>
            <a:pPr marL="285750" indent="-285750">
              <a:lnSpc>
                <a:spcPts val="1600"/>
              </a:lnSpc>
              <a:buFont typeface="Arial" panose="020B0604020202020204" pitchFamily="34" charset="0"/>
              <a:buChar char="•"/>
            </a:pPr>
            <a:r>
              <a:rPr lang="en-GB" dirty="0"/>
              <a:t>blank A4 paper and pens</a:t>
            </a:r>
          </a:p>
          <a:p>
            <a:pPr>
              <a:lnSpc>
                <a:spcPts val="1600"/>
              </a:lnSpc>
            </a:pPr>
            <a:r>
              <a:rPr lang="en-GB" sz="1800" b="1" dirty="0"/>
              <a:t>Key vocabulary</a:t>
            </a:r>
          </a:p>
          <a:p>
            <a:pPr>
              <a:lnSpc>
                <a:spcPts val="1600"/>
              </a:lnSpc>
            </a:pPr>
            <a:r>
              <a:rPr lang="en-GB" dirty="0"/>
              <a:t>Sleep, routine (usual), growth, mood, memory, rest, energy, immunity (staying well), environment (surroundings) and sleep hygiene (actions for a better night’s sleep) </a:t>
            </a:r>
          </a:p>
          <a:p>
            <a:pPr>
              <a:lnSpc>
                <a:spcPts val="1600"/>
              </a:lnSpc>
            </a:pPr>
            <a:r>
              <a:rPr lang="en-GB" sz="1800" b="1" dirty="0"/>
              <a:t>Follow up</a:t>
            </a:r>
          </a:p>
          <a:p>
            <a:pPr>
              <a:lnSpc>
                <a:spcPts val="1600"/>
              </a:lnSpc>
            </a:pPr>
            <a:r>
              <a:rPr lang="en-GB" dirty="0"/>
              <a:t>You may wish to extend students’ learning with one of the extended learning projects on slide 22.</a:t>
            </a:r>
          </a:p>
          <a:p>
            <a:pPr>
              <a:lnSpc>
                <a:spcPts val="1600"/>
              </a:lnSpc>
            </a:pPr>
            <a:r>
              <a:rPr lang="en-GB" dirty="0"/>
              <a:t>Visit </a:t>
            </a:r>
            <a:r>
              <a:rPr lang="en-GB" b="1" dirty="0">
                <a:hlinkClick r:id="rId3">
                  <a:extLst>
                    <a:ext uri="{A12FA001-AC4F-418D-AE19-62706E023703}">
                      <ahyp:hlinkClr xmlns:ahyp="http://schemas.microsoft.com/office/drawing/2018/hyperlinkcolor" val="tx"/>
                    </a:ext>
                  </a:extLst>
                </a:hlinkClick>
              </a:rPr>
              <a:t>MindEd</a:t>
            </a:r>
            <a:r>
              <a:rPr lang="en-GB" dirty="0"/>
              <a:t> for further reading for teachers, parents or carers </a:t>
            </a:r>
            <a:br>
              <a:rPr lang="en-GB" dirty="0"/>
            </a:br>
            <a:r>
              <a:rPr lang="en-GB" dirty="0"/>
              <a:t>on sleep in young people. You may need to sign up to access this item.</a:t>
            </a:r>
          </a:p>
        </p:txBody>
      </p:sp>
    </p:spTree>
    <p:extLst>
      <p:ext uri="{BB962C8B-B14F-4D97-AF65-F5344CB8AC3E}">
        <p14:creationId xmlns:p14="http://schemas.microsoft.com/office/powerpoint/2010/main" val="2421615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FDA47-3ED3-8D49-8BE1-2190F4FBB0DB}"/>
              </a:ext>
            </a:extLst>
          </p:cNvPr>
          <p:cNvSpPr>
            <a:spLocks noGrp="1"/>
          </p:cNvSpPr>
          <p:nvPr>
            <p:ph type="title"/>
          </p:nvPr>
        </p:nvSpPr>
        <p:spPr/>
        <p:txBody>
          <a:bodyPr/>
          <a:lstStyle/>
          <a:p>
            <a:r>
              <a:rPr lang="en-GB" dirty="0"/>
              <a:t>Advice</a:t>
            </a:r>
          </a:p>
        </p:txBody>
      </p:sp>
      <p:sp>
        <p:nvSpPr>
          <p:cNvPr id="2" name="Text Placeholder 1">
            <a:extLst>
              <a:ext uri="{FF2B5EF4-FFF2-40B4-BE49-F238E27FC236}">
                <a16:creationId xmlns:a16="http://schemas.microsoft.com/office/drawing/2014/main" id="{75ABEEC7-843B-314D-AB78-6C5BE9FB5ED4}"/>
              </a:ext>
            </a:extLst>
          </p:cNvPr>
          <p:cNvSpPr>
            <a:spLocks noGrp="1"/>
          </p:cNvSpPr>
          <p:nvPr>
            <p:ph type="body" sz="quarter" idx="14"/>
          </p:nvPr>
        </p:nvSpPr>
        <p:spPr>
          <a:xfrm>
            <a:off x="365241" y="1384512"/>
            <a:ext cx="3264649" cy="1419969"/>
          </a:xfrm>
        </p:spPr>
        <p:txBody>
          <a:bodyPr/>
          <a:lstStyle/>
          <a:p>
            <a:pPr>
              <a:lnSpc>
                <a:spcPts val="2920"/>
              </a:lnSpc>
            </a:pPr>
            <a:r>
              <a:rPr lang="en-GB" b="1" dirty="0"/>
              <a:t>What advice would you give to two </a:t>
            </a:r>
            <a:br>
              <a:rPr lang="en-GB" b="1" dirty="0"/>
            </a:br>
            <a:r>
              <a:rPr lang="en-GB" b="1" dirty="0"/>
              <a:t>of the following students?</a:t>
            </a:r>
            <a:endParaRPr lang="en-GB" dirty="0"/>
          </a:p>
          <a:p>
            <a:pPr>
              <a:lnSpc>
                <a:spcPts val="2920"/>
              </a:lnSpc>
            </a:pPr>
            <a:endParaRPr lang="en-GB" dirty="0"/>
          </a:p>
        </p:txBody>
      </p:sp>
      <p:sp>
        <p:nvSpPr>
          <p:cNvPr id="14" name="Text Placeholder 4">
            <a:extLst>
              <a:ext uri="{FF2B5EF4-FFF2-40B4-BE49-F238E27FC236}">
                <a16:creationId xmlns:a16="http://schemas.microsoft.com/office/drawing/2014/main" id="{83F1423B-CCAD-404C-8F47-62C073D76ABB}"/>
              </a:ext>
            </a:extLst>
          </p:cNvPr>
          <p:cNvSpPr txBox="1">
            <a:spLocks/>
          </p:cNvSpPr>
          <p:nvPr/>
        </p:nvSpPr>
        <p:spPr>
          <a:xfrm>
            <a:off x="4298465" y="859590"/>
            <a:ext cx="3595070" cy="2124834"/>
          </a:xfrm>
          <a:prstGeom prst="rect">
            <a:avLst/>
          </a:prstGeom>
          <a:solidFill>
            <a:srgbClr val="EC0677"/>
          </a:solidFill>
        </p:spPr>
        <p:txBody>
          <a:bodyPr vert="horz" wrap="square" lIns="180000" tIns="180000" rIns="180000" bIns="180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I’ve just moved to a new home. There are lots of noises at night and often I find it hard to get to sleep or </a:t>
            </a:r>
            <a:br>
              <a:rPr lang="en-GB" dirty="0">
                <a:solidFill>
                  <a:schemeClr val="bg1"/>
                </a:solidFill>
              </a:rPr>
            </a:br>
            <a:r>
              <a:rPr lang="en-GB" dirty="0">
                <a:solidFill>
                  <a:schemeClr val="bg1"/>
                </a:solidFill>
              </a:rPr>
              <a:t>wake up during the night.</a:t>
            </a:r>
          </a:p>
        </p:txBody>
      </p:sp>
      <p:sp>
        <p:nvSpPr>
          <p:cNvPr id="12" name="Text Placeholder 4">
            <a:extLst>
              <a:ext uri="{FF2B5EF4-FFF2-40B4-BE49-F238E27FC236}">
                <a16:creationId xmlns:a16="http://schemas.microsoft.com/office/drawing/2014/main" id="{957D6E39-7BB2-CA4A-81A2-AB712277AA78}"/>
              </a:ext>
            </a:extLst>
          </p:cNvPr>
          <p:cNvSpPr txBox="1">
            <a:spLocks/>
          </p:cNvSpPr>
          <p:nvPr/>
        </p:nvSpPr>
        <p:spPr>
          <a:xfrm>
            <a:off x="8231689" y="859590"/>
            <a:ext cx="3595070" cy="2124834"/>
          </a:xfrm>
          <a:prstGeom prst="rect">
            <a:avLst/>
          </a:prstGeom>
          <a:solidFill>
            <a:srgbClr val="EC0677"/>
          </a:solidFill>
        </p:spPr>
        <p:txBody>
          <a:bodyPr vert="horz" wrap="square" lIns="180000" tIns="180000" rIns="180000" bIns="180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Someone I really care about won’t talk to me. I wake up in the night thinking about it and can’t get back to sleep. </a:t>
            </a:r>
          </a:p>
        </p:txBody>
      </p:sp>
      <p:sp>
        <p:nvSpPr>
          <p:cNvPr id="13" name="Text Placeholder 4">
            <a:extLst>
              <a:ext uri="{FF2B5EF4-FFF2-40B4-BE49-F238E27FC236}">
                <a16:creationId xmlns:a16="http://schemas.microsoft.com/office/drawing/2014/main" id="{82D4F6D2-6191-0C49-8E6E-A63B3871CE09}"/>
              </a:ext>
            </a:extLst>
          </p:cNvPr>
          <p:cNvSpPr txBox="1">
            <a:spLocks/>
          </p:cNvSpPr>
          <p:nvPr/>
        </p:nvSpPr>
        <p:spPr>
          <a:xfrm>
            <a:off x="337281" y="3348655"/>
            <a:ext cx="3595070" cy="2124834"/>
          </a:xfrm>
          <a:prstGeom prst="rect">
            <a:avLst/>
          </a:prstGeom>
          <a:solidFill>
            <a:srgbClr val="EC0677"/>
          </a:solidFill>
        </p:spPr>
        <p:txBody>
          <a:bodyPr vert="horz" wrap="square" lIns="180000" tIns="180000" rIns="180000" bIns="180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I share a room with my younger sibling who can be very messy! And sometimes </a:t>
            </a:r>
            <a:br>
              <a:rPr lang="en-GB" dirty="0">
                <a:solidFill>
                  <a:schemeClr val="bg1"/>
                </a:solidFill>
              </a:rPr>
            </a:br>
            <a:r>
              <a:rPr lang="en-GB" dirty="0">
                <a:solidFill>
                  <a:schemeClr val="bg1"/>
                </a:solidFill>
              </a:rPr>
              <a:t>the light from her screen tablet keeps me up.</a:t>
            </a:r>
          </a:p>
        </p:txBody>
      </p:sp>
      <p:sp>
        <p:nvSpPr>
          <p:cNvPr id="10" name="Text Placeholder 4">
            <a:extLst>
              <a:ext uri="{FF2B5EF4-FFF2-40B4-BE49-F238E27FC236}">
                <a16:creationId xmlns:a16="http://schemas.microsoft.com/office/drawing/2014/main" id="{863234EA-8E37-D647-B9A0-589FD826F1D3}"/>
              </a:ext>
            </a:extLst>
          </p:cNvPr>
          <p:cNvSpPr txBox="1">
            <a:spLocks/>
          </p:cNvSpPr>
          <p:nvPr/>
        </p:nvSpPr>
        <p:spPr>
          <a:xfrm>
            <a:off x="4298465" y="3348655"/>
            <a:ext cx="3595070" cy="2124834"/>
          </a:xfrm>
          <a:prstGeom prst="rect">
            <a:avLst/>
          </a:prstGeom>
          <a:solidFill>
            <a:srgbClr val="EC0677"/>
          </a:solidFill>
        </p:spPr>
        <p:txBody>
          <a:bodyPr vert="horz" wrap="square" lIns="180000" tIns="180000" rIns="180000" bIns="180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I find it really hard to get </a:t>
            </a:r>
            <a:br>
              <a:rPr lang="en-GB" dirty="0">
                <a:solidFill>
                  <a:schemeClr val="bg1"/>
                </a:solidFill>
              </a:rPr>
            </a:br>
            <a:r>
              <a:rPr lang="en-GB" dirty="0">
                <a:solidFill>
                  <a:schemeClr val="bg1"/>
                </a:solidFill>
              </a:rPr>
              <a:t>up in the mornings and I’m </a:t>
            </a:r>
            <a:br>
              <a:rPr lang="en-GB" dirty="0">
                <a:solidFill>
                  <a:schemeClr val="bg1"/>
                </a:solidFill>
              </a:rPr>
            </a:br>
            <a:r>
              <a:rPr lang="en-GB" dirty="0">
                <a:solidFill>
                  <a:schemeClr val="bg1"/>
                </a:solidFill>
              </a:rPr>
              <a:t>really tired in the day so </a:t>
            </a:r>
            <a:br>
              <a:rPr lang="en-GB" dirty="0">
                <a:solidFill>
                  <a:schemeClr val="bg1"/>
                </a:solidFill>
              </a:rPr>
            </a:br>
            <a:r>
              <a:rPr lang="en-GB" dirty="0">
                <a:solidFill>
                  <a:schemeClr val="bg1"/>
                </a:solidFill>
              </a:rPr>
              <a:t>I’ve stopped doing sports and going out so much. </a:t>
            </a:r>
          </a:p>
        </p:txBody>
      </p:sp>
      <p:sp>
        <p:nvSpPr>
          <p:cNvPr id="11" name="Text Placeholder 4">
            <a:extLst>
              <a:ext uri="{FF2B5EF4-FFF2-40B4-BE49-F238E27FC236}">
                <a16:creationId xmlns:a16="http://schemas.microsoft.com/office/drawing/2014/main" id="{9D75959A-C4FA-4841-BCD4-B2E07ECCD45D}"/>
              </a:ext>
            </a:extLst>
          </p:cNvPr>
          <p:cNvSpPr txBox="1">
            <a:spLocks/>
          </p:cNvSpPr>
          <p:nvPr/>
        </p:nvSpPr>
        <p:spPr>
          <a:xfrm>
            <a:off x="8259649" y="3348655"/>
            <a:ext cx="3595070" cy="2124834"/>
          </a:xfrm>
          <a:prstGeom prst="rect">
            <a:avLst/>
          </a:prstGeom>
          <a:solidFill>
            <a:srgbClr val="EC0677"/>
          </a:solidFill>
        </p:spPr>
        <p:txBody>
          <a:bodyPr vert="horz" wrap="square" lIns="180000" tIns="180000" rIns="180000" bIns="180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solidFill>
              </a:rPr>
              <a:t>I’m in loads of WhatsApp groups - my phone never stops buzzing and I keep staying up late even after I’ve finished messaging.</a:t>
            </a:r>
          </a:p>
        </p:txBody>
      </p:sp>
    </p:spTree>
    <p:extLst>
      <p:ext uri="{BB962C8B-B14F-4D97-AF65-F5344CB8AC3E}">
        <p14:creationId xmlns:p14="http://schemas.microsoft.com/office/powerpoint/2010/main" val="3564176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0" y="322794"/>
            <a:ext cx="5594946" cy="2189529"/>
          </a:xfrm>
        </p:spPr>
        <p:txBody>
          <a:bodyPr/>
          <a:lstStyle/>
          <a:p>
            <a:r>
              <a:rPr lang="en-GB" dirty="0"/>
              <a:t>It can be common to struggle with sleep</a:t>
            </a:r>
          </a:p>
        </p:txBody>
      </p:sp>
      <p:sp>
        <p:nvSpPr>
          <p:cNvPr id="8" name="Text Placeholder 6">
            <a:extLst>
              <a:ext uri="{FF2B5EF4-FFF2-40B4-BE49-F238E27FC236}">
                <a16:creationId xmlns:a16="http://schemas.microsoft.com/office/drawing/2014/main" id="{FD7FEA5A-087D-764C-AFDB-4E5231C2DEB9}"/>
              </a:ext>
            </a:extLst>
          </p:cNvPr>
          <p:cNvSpPr>
            <a:spLocks noGrp="1"/>
          </p:cNvSpPr>
          <p:nvPr>
            <p:ph type="body" sz="quarter" idx="12"/>
          </p:nvPr>
        </p:nvSpPr>
        <p:spPr>
          <a:xfrm>
            <a:off x="348710" y="2947276"/>
            <a:ext cx="5527834" cy="2362339"/>
          </a:xfrm>
        </p:spPr>
        <p:txBody>
          <a:bodyPr/>
          <a:lstStyle/>
          <a:p>
            <a:r>
              <a:rPr lang="en-NZ" b="1" dirty="0"/>
              <a:t>If you are worried about it or if a lack of sleep is making things difficult, you can speak to a trusted adult or ask them to make you an appointment with your GP.</a:t>
            </a:r>
          </a:p>
          <a:p>
            <a:pPr>
              <a:lnSpc>
                <a:spcPts val="2400"/>
              </a:lnSpc>
            </a:pPr>
            <a:r>
              <a:rPr lang="en-US" b="1" dirty="0"/>
              <a:t>Childline: </a:t>
            </a:r>
            <a:r>
              <a:rPr lang="en-US" b="1" u="sng" dirty="0"/>
              <a:t>childline.org.uk/info-advice</a:t>
            </a:r>
            <a:br>
              <a:rPr lang="en-US" b="1" dirty="0"/>
            </a:br>
            <a:r>
              <a:rPr lang="en-US" b="1" dirty="0"/>
              <a:t>o</a:t>
            </a:r>
            <a:r>
              <a:rPr lang="en-GB" b="1" dirty="0"/>
              <a:t>r call 0800 1111</a:t>
            </a:r>
          </a:p>
          <a:p>
            <a:pPr>
              <a:lnSpc>
                <a:spcPts val="2400"/>
              </a:lnSpc>
            </a:pPr>
            <a:r>
              <a:rPr lang="en-GB" b="1" dirty="0"/>
              <a:t>The Mix: call 0808 808 4994</a:t>
            </a:r>
          </a:p>
          <a:p>
            <a:r>
              <a:rPr lang="en-NZ" b="1" dirty="0"/>
              <a:t>Shout: </a:t>
            </a:r>
            <a:r>
              <a:rPr lang="en-GB" b="1" dirty="0"/>
              <a:t>text 85258</a:t>
            </a:r>
          </a:p>
          <a:p>
            <a:endParaRPr lang="en-NZ" b="1" dirty="0"/>
          </a:p>
        </p:txBody>
      </p:sp>
      <p:pic>
        <p:nvPicPr>
          <p:cNvPr id="15" name="Picture Placeholder 14" descr="Boy in a wheelchair on a tablet">
            <a:extLst>
              <a:ext uri="{FF2B5EF4-FFF2-40B4-BE49-F238E27FC236}">
                <a16:creationId xmlns:a16="http://schemas.microsoft.com/office/drawing/2014/main" id="{6F8910C8-06DA-7747-8841-10F994DE53E8}"/>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1338" t="-21110" r="-8075"/>
          <a:stretch/>
        </p:blipFill>
        <p:spPr>
          <a:xfrm>
            <a:off x="4091310" y="427481"/>
            <a:ext cx="7861540" cy="6430519"/>
          </a:xfrm>
        </p:spPr>
      </p:pic>
    </p:spTree>
    <p:extLst>
      <p:ext uri="{BB962C8B-B14F-4D97-AF65-F5344CB8AC3E}">
        <p14:creationId xmlns:p14="http://schemas.microsoft.com/office/powerpoint/2010/main" val="3710316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4A061-8F49-D543-A2F7-60908C5D2D77}"/>
              </a:ext>
            </a:extLst>
          </p:cNvPr>
          <p:cNvSpPr>
            <a:spLocks noGrp="1"/>
          </p:cNvSpPr>
          <p:nvPr>
            <p:ph type="title"/>
          </p:nvPr>
        </p:nvSpPr>
        <p:spPr/>
        <p:txBody>
          <a:bodyPr/>
          <a:lstStyle/>
          <a:p>
            <a:pPr>
              <a:spcBef>
                <a:spcPts val="1000"/>
              </a:spcBef>
            </a:pPr>
            <a:r>
              <a:rPr lang="en-GB" sz="6000" dirty="0"/>
              <a:t>Extended learning projects</a:t>
            </a:r>
            <a:br>
              <a:rPr lang="en-GB" sz="6000" dirty="0"/>
            </a:br>
            <a:endParaRPr lang="en-US" sz="5000" dirty="0"/>
          </a:p>
        </p:txBody>
      </p:sp>
      <p:sp>
        <p:nvSpPr>
          <p:cNvPr id="3" name="Text Placeholder 2">
            <a:extLst>
              <a:ext uri="{FF2B5EF4-FFF2-40B4-BE49-F238E27FC236}">
                <a16:creationId xmlns:a16="http://schemas.microsoft.com/office/drawing/2014/main" id="{4EE5B370-B849-C94F-BE20-DA45B4A75913}"/>
              </a:ext>
            </a:extLst>
          </p:cNvPr>
          <p:cNvSpPr>
            <a:spLocks noGrp="1"/>
          </p:cNvSpPr>
          <p:nvPr>
            <p:ph type="body" sz="quarter" idx="12"/>
          </p:nvPr>
        </p:nvSpPr>
        <p:spPr/>
        <p:txBody>
          <a:bodyPr/>
          <a:lstStyle/>
          <a:p>
            <a:pPr marL="342900" indent="-342900">
              <a:buFont typeface="+mj-lt"/>
              <a:buAutoNum type="arabicPeriod"/>
            </a:pPr>
            <a:r>
              <a:rPr lang="en-NZ" sz="2000" dirty="0"/>
              <a:t>Draw an image of a positive bedroom environment for good quality sleep and annotate it with notes on what makes good quality sleep. </a:t>
            </a:r>
          </a:p>
          <a:p>
            <a:pPr marL="342900" indent="-342900">
              <a:buFont typeface="+mj-lt"/>
              <a:buAutoNum type="arabicPeriod"/>
            </a:pPr>
            <a:r>
              <a:rPr lang="en-NZ" sz="2000" dirty="0"/>
              <a:t>Make a timetable for both daytime routine and bedtime routine that could promote good quality sleep. </a:t>
            </a:r>
          </a:p>
          <a:p>
            <a:pPr marL="342900" indent="-342900">
              <a:buFont typeface="+mj-lt"/>
              <a:buAutoNum type="arabicPeriod"/>
            </a:pPr>
            <a:endParaRPr lang="en-NZ" sz="2000" dirty="0"/>
          </a:p>
          <a:p>
            <a:pPr marL="342900" indent="-342900">
              <a:buFont typeface="+mj-lt"/>
              <a:buAutoNum type="arabicPeriod"/>
            </a:pPr>
            <a:endParaRPr lang="en-NZ" sz="2000" dirty="0"/>
          </a:p>
          <a:p>
            <a:pPr marL="342900" indent="-342900">
              <a:buFont typeface="+mj-lt"/>
              <a:buAutoNum type="arabicPeriod"/>
            </a:pPr>
            <a:r>
              <a:rPr lang="en-NZ" sz="2000" dirty="0"/>
              <a:t>Create a poster of ways to encourage students to use less technology in their bedtime routine that could be put up around school or published in a school magazine. </a:t>
            </a:r>
          </a:p>
          <a:p>
            <a:pPr marL="342900" indent="-342900">
              <a:buFont typeface="+mj-lt"/>
              <a:buAutoNum type="arabicPeriod"/>
            </a:pPr>
            <a:r>
              <a:rPr lang="en-NZ" sz="2000" dirty="0"/>
              <a:t>Create a sleep diary which includes daytime routine, bedtime routine and number of hours slept. Keep it for a week and then write a conclusion about what you have noticed from your own sleep patterns and habits. </a:t>
            </a:r>
          </a:p>
        </p:txBody>
      </p:sp>
    </p:spTree>
    <p:extLst>
      <p:ext uri="{BB962C8B-B14F-4D97-AF65-F5344CB8AC3E}">
        <p14:creationId xmlns:p14="http://schemas.microsoft.com/office/powerpoint/2010/main" val="938923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BEB93-DFC8-F643-AA1A-20DE5D926EC4}"/>
              </a:ext>
            </a:extLst>
          </p:cNvPr>
          <p:cNvSpPr>
            <a:spLocks noGrp="1"/>
          </p:cNvSpPr>
          <p:nvPr>
            <p:ph type="title"/>
          </p:nvPr>
        </p:nvSpPr>
        <p:spPr/>
        <p:txBody>
          <a:bodyPr/>
          <a:lstStyle/>
          <a:p>
            <a:pPr rtl="0" eaLnBrk="1" latinLnBrk="0" hangingPunct="1"/>
            <a:r>
              <a:rPr lang="en-US" b="1" i="0" kern="1200" spc="0" dirty="0">
                <a:solidFill>
                  <a:srgbClr val="000000"/>
                </a:solidFill>
                <a:effectLst/>
              </a:rPr>
              <a:t>Classroom tips</a:t>
            </a:r>
            <a:endParaRPr lang="en-GB" dirty="0">
              <a:effectLst/>
            </a:endParaRPr>
          </a:p>
        </p:txBody>
      </p:sp>
      <p:sp>
        <p:nvSpPr>
          <p:cNvPr id="3" name="Text Placeholder 2">
            <a:extLst>
              <a:ext uri="{FF2B5EF4-FFF2-40B4-BE49-F238E27FC236}">
                <a16:creationId xmlns:a16="http://schemas.microsoft.com/office/drawing/2014/main" id="{8573771C-7233-F240-BFFF-EA4A1AE1C8FD}"/>
              </a:ext>
            </a:extLst>
          </p:cNvPr>
          <p:cNvSpPr>
            <a:spLocks noGrp="1"/>
          </p:cNvSpPr>
          <p:nvPr>
            <p:ph type="body" sz="quarter" idx="12"/>
          </p:nvPr>
        </p:nvSpPr>
        <p:spPr>
          <a:xfrm>
            <a:off x="348711" y="1333050"/>
            <a:ext cx="11150562" cy="4790167"/>
          </a:xfrm>
        </p:spPr>
        <p:txBody>
          <a:bodyPr/>
          <a:lstStyle/>
          <a:p>
            <a:r>
              <a:rPr lang="en-GB" sz="1800" b="1" dirty="0"/>
              <a:t>Climate for learning </a:t>
            </a:r>
            <a:endParaRPr lang="en-GB" sz="1800" dirty="0"/>
          </a:p>
          <a:p>
            <a:r>
              <a:rPr lang="en-GB" dirty="0"/>
              <a:t>Read through </a:t>
            </a:r>
            <a:r>
              <a:rPr lang="en-GB" b="1" dirty="0">
                <a:hlinkClick r:id="rId3">
                  <a:extLst>
                    <a:ext uri="{A12FA001-AC4F-418D-AE19-62706E023703}">
                      <ahyp:hlinkClr xmlns:ahyp="http://schemas.microsoft.com/office/drawing/2018/hyperlinkcolor" val="tx"/>
                    </a:ext>
                  </a:extLst>
                </a:hlinkClick>
              </a:rPr>
              <a:t>Guidance for Learning in a Safe Environment</a:t>
            </a:r>
            <a:r>
              <a:rPr lang="en-GB" dirty="0"/>
              <a:t>. </a:t>
            </a:r>
            <a:br>
              <a:rPr lang="en-GB" dirty="0"/>
            </a:br>
            <a:r>
              <a:rPr lang="en-GB" dirty="0"/>
              <a:t>This includes advice on: </a:t>
            </a:r>
          </a:p>
          <a:p>
            <a:pPr marL="285750" indent="-285750">
              <a:buFont typeface="Arial" panose="020B0604020202020204" pitchFamily="34" charset="0"/>
              <a:buChar char="•"/>
            </a:pPr>
            <a:r>
              <a:rPr lang="en-GB" dirty="0"/>
              <a:t>developing and revisiting effective ground rules drawn </a:t>
            </a:r>
            <a:br>
              <a:rPr lang="en-GB" dirty="0"/>
            </a:br>
            <a:r>
              <a:rPr lang="en-GB" dirty="0"/>
              <a:t>up with students </a:t>
            </a:r>
          </a:p>
          <a:p>
            <a:pPr marL="285750" indent="-285750">
              <a:buFont typeface="Arial" panose="020B0604020202020204" pitchFamily="34" charset="0"/>
              <a:buChar char="•"/>
            </a:pPr>
            <a:r>
              <a:rPr lang="en-GB" dirty="0"/>
              <a:t>familiarity with your school’s safeguarding policy and procedures, including Child Protection and other relevant policies </a:t>
            </a:r>
          </a:p>
          <a:p>
            <a:pPr marL="285750" indent="-285750">
              <a:buFont typeface="Arial" panose="020B0604020202020204" pitchFamily="34" charset="0"/>
              <a:buChar char="•"/>
            </a:pPr>
            <a:r>
              <a:rPr lang="en-GB" dirty="0"/>
              <a:t>being prepared in case students make a disclosure </a:t>
            </a:r>
          </a:p>
          <a:p>
            <a:pPr marL="285750" indent="-285750">
              <a:buFont typeface="Arial" panose="020B0604020202020204" pitchFamily="34" charset="0"/>
              <a:buChar char="•"/>
            </a:pPr>
            <a:r>
              <a:rPr lang="en-GB" dirty="0"/>
              <a:t>including and protecting vulnerable students </a:t>
            </a:r>
          </a:p>
          <a:p>
            <a:pPr marL="285750" indent="-285750">
              <a:buFont typeface="Arial" panose="020B0604020202020204" pitchFamily="34" charset="0"/>
              <a:buChar char="•"/>
            </a:pPr>
            <a:r>
              <a:rPr lang="en-GB" dirty="0"/>
              <a:t>using distancing techniques so that students can discuss sensitive issues without being encouraged to make a disclosure </a:t>
            </a:r>
          </a:p>
          <a:p>
            <a:pPr marL="285750" indent="-285750">
              <a:buFont typeface="Arial" panose="020B0604020202020204" pitchFamily="34" charset="0"/>
              <a:buChar char="•"/>
            </a:pPr>
            <a:r>
              <a:rPr lang="en-GB" dirty="0"/>
              <a:t>handling sensitive questions </a:t>
            </a:r>
          </a:p>
          <a:p>
            <a:pPr marL="285750" indent="-285750">
              <a:buFont typeface="Arial" panose="020B0604020202020204" pitchFamily="34" charset="0"/>
              <a:buChar char="•"/>
            </a:pPr>
            <a:r>
              <a:rPr lang="en-GB" dirty="0"/>
              <a:t>involving students with special educational needs </a:t>
            </a:r>
            <a:br>
              <a:rPr lang="en-GB" dirty="0"/>
            </a:br>
            <a:r>
              <a:rPr lang="en-GB" dirty="0"/>
              <a:t>and disabilities (SEND) and/or autism</a:t>
            </a:r>
          </a:p>
          <a:p>
            <a:r>
              <a:rPr lang="en-GB" dirty="0"/>
              <a:t>You may also wish to familiarise yourself with any schemes or offers available in your school, organisation or local area to support young people’s mental health which clearly links to the promotion of healthy sleep habits. Your local public health team or school nurse should be able to help signpost you to local sources of support.</a:t>
            </a:r>
            <a:endParaRPr lang="en-GB" sz="1800" b="1" dirty="0"/>
          </a:p>
          <a:p>
            <a:r>
              <a:rPr lang="en-GB" sz="1800" b="1" dirty="0"/>
              <a:t>Anonymous question box </a:t>
            </a:r>
          </a:p>
          <a:p>
            <a:r>
              <a:rPr lang="en-GB" dirty="0"/>
              <a:t>Place a question box or envelope somewhere in the classroom. </a:t>
            </a:r>
            <a:br>
              <a:rPr lang="en-GB" dirty="0"/>
            </a:br>
            <a:r>
              <a:rPr lang="en-GB" dirty="0"/>
              <a:t>Students write down any questions that occur to them during the </a:t>
            </a:r>
            <a:br>
              <a:rPr lang="en-GB" dirty="0"/>
            </a:br>
            <a:r>
              <a:rPr lang="en-GB" dirty="0"/>
              <a:t>lesson and submit them anonymously. You can address these questions in the next lesson.</a:t>
            </a:r>
          </a:p>
        </p:txBody>
      </p:sp>
    </p:spTree>
    <p:extLst>
      <p:ext uri="{BB962C8B-B14F-4D97-AF65-F5344CB8AC3E}">
        <p14:creationId xmlns:p14="http://schemas.microsoft.com/office/powerpoint/2010/main" val="1513632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B50F8-21BA-0446-AAFD-39473CBB4C42}"/>
              </a:ext>
            </a:extLst>
          </p:cNvPr>
          <p:cNvSpPr>
            <a:spLocks noGrp="1"/>
          </p:cNvSpPr>
          <p:nvPr>
            <p:ph type="title"/>
          </p:nvPr>
        </p:nvSpPr>
        <p:spPr/>
        <p:txBody>
          <a:bodyPr/>
          <a:lstStyle/>
          <a:p>
            <a:pPr rtl="0" eaLnBrk="1" latinLnBrk="0" hangingPunct="1"/>
            <a:r>
              <a:rPr lang="en-GB" b="1" i="0" kern="1200" spc="0" dirty="0">
                <a:solidFill>
                  <a:srgbClr val="000000"/>
                </a:solidFill>
                <a:effectLst/>
              </a:rPr>
              <a:t>Social distancing</a:t>
            </a:r>
            <a:endParaRPr lang="en-GB" dirty="0">
              <a:effectLst/>
            </a:endParaRPr>
          </a:p>
        </p:txBody>
      </p:sp>
      <p:sp>
        <p:nvSpPr>
          <p:cNvPr id="3" name="Text Placeholder 2">
            <a:extLst>
              <a:ext uri="{FF2B5EF4-FFF2-40B4-BE49-F238E27FC236}">
                <a16:creationId xmlns:a16="http://schemas.microsoft.com/office/drawing/2014/main" id="{6782351D-A962-DA4D-BEE7-47F780303228}"/>
              </a:ext>
            </a:extLst>
          </p:cNvPr>
          <p:cNvSpPr>
            <a:spLocks noGrp="1"/>
          </p:cNvSpPr>
          <p:nvPr>
            <p:ph type="body" sz="quarter" idx="12"/>
          </p:nvPr>
        </p:nvSpPr>
        <p:spPr>
          <a:xfrm>
            <a:off x="337281" y="872836"/>
            <a:ext cx="11150562" cy="4791228"/>
          </a:xfrm>
        </p:spPr>
        <p:txBody>
          <a:bodyPr/>
          <a:lstStyle/>
          <a:p>
            <a:endParaRPr lang="en-GB" sz="1800" b="1" dirty="0"/>
          </a:p>
          <a:p>
            <a:r>
              <a:rPr lang="en-GB" sz="1800" b="1" dirty="0"/>
              <a:t>Preparation</a:t>
            </a:r>
            <a:endParaRPr lang="en-GB" sz="1800" dirty="0"/>
          </a:p>
          <a:p>
            <a:r>
              <a:rPr lang="en-GB" dirty="0"/>
              <a:t>Returning to school and managing the changes that have come about in their lives because of Covid-19 will have posed many different challenges for young people. It will have affected every young person differently and it will be more important than ever before for students to have a safe space to explore their feelings and experience. </a:t>
            </a:r>
          </a:p>
          <a:p>
            <a:r>
              <a:rPr lang="en-GB" dirty="0"/>
              <a:t>Reassure students that it’s normal to worry about the impact of Covid-19 and that everyone will have had different responses. For example, some may have experienced loneliness, while others may have enjoyed lockdown – for many, there will have been a mixture of different emotions.</a:t>
            </a:r>
          </a:p>
          <a:p>
            <a:r>
              <a:rPr lang="en-GB" dirty="0"/>
              <a:t>There is clear guidance for teaching sensitive issues in the </a:t>
            </a:r>
            <a:r>
              <a:rPr lang="en-GB" b="1" dirty="0">
                <a:hlinkClick r:id="rId3">
                  <a:extLst>
                    <a:ext uri="{A12FA001-AC4F-418D-AE19-62706E023703}">
                      <ahyp:hlinkClr xmlns:ahyp="http://schemas.microsoft.com/office/drawing/2018/hyperlinkcolor" val="tx"/>
                    </a:ext>
                  </a:extLst>
                </a:hlinkClick>
              </a:rPr>
              <a:t>Guidance for Learning in a Safe Environment </a:t>
            </a:r>
            <a:r>
              <a:rPr lang="en-GB" dirty="0"/>
              <a:t>document and it is important that this is read before delivering this lesson.</a:t>
            </a:r>
          </a:p>
          <a:p>
            <a:endParaRPr lang="en-GB" dirty="0"/>
          </a:p>
          <a:p>
            <a:endParaRPr lang="en-GB" dirty="0"/>
          </a:p>
          <a:p>
            <a:r>
              <a:rPr lang="en-GB" sz="1800" b="1" dirty="0"/>
              <a:t>Adapting lessons to social distancing</a:t>
            </a:r>
          </a:p>
          <a:p>
            <a:r>
              <a:rPr lang="en-GB" dirty="0"/>
              <a:t>Please also refer to the Government guidelines and your own school’s advice.</a:t>
            </a:r>
          </a:p>
          <a:p>
            <a:r>
              <a:rPr lang="en-GB" dirty="0"/>
              <a:t>Where pair or small group discussions aren’t possible, replace with personal reflections or individual contributions to whole class discussions. </a:t>
            </a:r>
          </a:p>
          <a:p>
            <a:r>
              <a:rPr lang="en-GB" b="1" dirty="0"/>
              <a:t>Activity 2 (Slide 12): Good quality sleep vs. poor quality sleep</a:t>
            </a:r>
            <a:r>
              <a:rPr lang="en-GB" dirty="0"/>
              <a:t> </a:t>
            </a:r>
          </a:p>
          <a:p>
            <a:r>
              <a:rPr lang="en-GB" dirty="0"/>
              <a:t>Students could either do both students A and B on their own or half of the class could do student A and the other half of the class could student B.  Students could then feed back as a whole class.</a:t>
            </a:r>
          </a:p>
          <a:p>
            <a:r>
              <a:rPr lang="en-GB" b="1" dirty="0"/>
              <a:t>Activity 3 (Slide 15): B-E-D</a:t>
            </a:r>
          </a:p>
          <a:p>
            <a:r>
              <a:rPr lang="en-GB" dirty="0"/>
              <a:t>Students could work individually to create their own idea for an app or podcast or students could write an article with an advice column about sleep. </a:t>
            </a:r>
          </a:p>
          <a:p>
            <a:r>
              <a:rPr lang="en-GB" dirty="0"/>
              <a:t>Alternatively the class could also be split into three and asked to create a script of interview questions and answers on each of the three areas for a collaborative class  podcast. These could then be recorded and shared on the school website.</a:t>
            </a:r>
          </a:p>
        </p:txBody>
      </p:sp>
    </p:spTree>
    <p:extLst>
      <p:ext uri="{BB962C8B-B14F-4D97-AF65-F5344CB8AC3E}">
        <p14:creationId xmlns:p14="http://schemas.microsoft.com/office/powerpoint/2010/main" val="197146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C953-4BCC-7C44-B419-9AAD261D352E}"/>
              </a:ext>
            </a:extLst>
          </p:cNvPr>
          <p:cNvSpPr>
            <a:spLocks noGrp="1"/>
          </p:cNvSpPr>
          <p:nvPr>
            <p:ph type="title"/>
          </p:nvPr>
        </p:nvSpPr>
        <p:spPr>
          <a:xfrm>
            <a:off x="347001" y="615167"/>
            <a:ext cx="4145280" cy="1266987"/>
          </a:xfrm>
        </p:spPr>
        <p:txBody>
          <a:bodyPr/>
          <a:lstStyle/>
          <a:p>
            <a:pPr algn="l">
              <a:lnSpc>
                <a:spcPts val="6000"/>
              </a:lnSpc>
            </a:pPr>
            <a:r>
              <a:rPr lang="en-GB" sz="6000" dirty="0">
                <a:solidFill>
                  <a:schemeClr val="tx1"/>
                </a:solidFill>
              </a:rPr>
              <a:t>What are we </a:t>
            </a:r>
            <a:br>
              <a:rPr lang="en-GB" sz="6000" dirty="0">
                <a:solidFill>
                  <a:schemeClr val="tx1"/>
                </a:solidFill>
              </a:rPr>
            </a:br>
            <a:r>
              <a:rPr lang="en-GB" sz="6000" dirty="0">
                <a:solidFill>
                  <a:schemeClr val="tx1"/>
                </a:solidFill>
              </a:rPr>
              <a:t>learning?</a:t>
            </a:r>
            <a:endParaRPr lang="en-US" sz="6000" dirty="0">
              <a:solidFill>
                <a:schemeClr val="tx1"/>
              </a:solidFill>
            </a:endParaRPr>
          </a:p>
        </p:txBody>
      </p:sp>
      <p:sp>
        <p:nvSpPr>
          <p:cNvPr id="9" name="Text Placeholder 3">
            <a:extLst>
              <a:ext uri="{FF2B5EF4-FFF2-40B4-BE49-F238E27FC236}">
                <a16:creationId xmlns:a16="http://schemas.microsoft.com/office/drawing/2014/main" id="{24D5E6F9-2126-8845-B887-F0C09751EC6D}"/>
              </a:ext>
            </a:extLst>
          </p:cNvPr>
          <p:cNvSpPr txBox="1">
            <a:spLocks/>
          </p:cNvSpPr>
          <p:nvPr/>
        </p:nvSpPr>
        <p:spPr>
          <a:xfrm>
            <a:off x="7105374" y="1255667"/>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Learning outcomes</a:t>
            </a:r>
            <a:endParaRPr lang="en-GB" dirty="0"/>
          </a:p>
        </p:txBody>
      </p:sp>
      <p:sp>
        <p:nvSpPr>
          <p:cNvPr id="10" name="Text Placeholder 4">
            <a:extLst>
              <a:ext uri="{FF2B5EF4-FFF2-40B4-BE49-F238E27FC236}">
                <a16:creationId xmlns:a16="http://schemas.microsoft.com/office/drawing/2014/main" id="{66584B21-7738-A344-8FBD-8CA09EBBCBB9}"/>
              </a:ext>
            </a:extLst>
          </p:cNvPr>
          <p:cNvSpPr txBox="1">
            <a:spLocks/>
          </p:cNvSpPr>
          <p:nvPr/>
        </p:nvSpPr>
        <p:spPr>
          <a:xfrm>
            <a:off x="7088697" y="1884568"/>
            <a:ext cx="4421875" cy="2470255"/>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We will be able to...</a:t>
            </a:r>
          </a:p>
          <a:p>
            <a:r>
              <a:rPr lang="en-GB" dirty="0"/>
              <a:t>identify what happens </a:t>
            </a:r>
            <a:br>
              <a:rPr lang="en-GB" dirty="0"/>
            </a:br>
            <a:r>
              <a:rPr lang="en-GB" dirty="0"/>
              <a:t>when we sleep</a:t>
            </a:r>
          </a:p>
          <a:p>
            <a:r>
              <a:rPr lang="en-GB" dirty="0"/>
              <a:t>describe the benefits </a:t>
            </a:r>
            <a:br>
              <a:rPr lang="en-GB" dirty="0"/>
            </a:br>
            <a:r>
              <a:rPr lang="en-GB" dirty="0"/>
              <a:t>of good quality sleep</a:t>
            </a:r>
          </a:p>
          <a:p>
            <a:r>
              <a:rPr lang="en-GB" dirty="0"/>
              <a:t>explain strategies to promote good quality sleep and </a:t>
            </a:r>
            <a:br>
              <a:rPr lang="en-GB" dirty="0"/>
            </a:br>
            <a:r>
              <a:rPr lang="en-GB" dirty="0"/>
              <a:t>where to seek support if </a:t>
            </a:r>
            <a:br>
              <a:rPr lang="en-GB" dirty="0"/>
            </a:br>
            <a:r>
              <a:rPr lang="en-GB" dirty="0"/>
              <a:t>sleep is difficult</a:t>
            </a:r>
          </a:p>
        </p:txBody>
      </p:sp>
      <p:sp>
        <p:nvSpPr>
          <p:cNvPr id="13" name="Text Placeholder 3">
            <a:extLst>
              <a:ext uri="{FF2B5EF4-FFF2-40B4-BE49-F238E27FC236}">
                <a16:creationId xmlns:a16="http://schemas.microsoft.com/office/drawing/2014/main" id="{97C92BE9-463E-9647-90FA-0FFF7D6516EA}"/>
              </a:ext>
            </a:extLst>
          </p:cNvPr>
          <p:cNvSpPr txBox="1">
            <a:spLocks/>
          </p:cNvSpPr>
          <p:nvPr/>
        </p:nvSpPr>
        <p:spPr>
          <a:xfrm>
            <a:off x="7105375" y="1255667"/>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Learning objectives</a:t>
            </a:r>
            <a:endParaRPr lang="en-GB" dirty="0"/>
          </a:p>
        </p:txBody>
      </p:sp>
      <p:sp>
        <p:nvSpPr>
          <p:cNvPr id="17" name="Text Placeholder 4">
            <a:extLst>
              <a:ext uri="{FF2B5EF4-FFF2-40B4-BE49-F238E27FC236}">
                <a16:creationId xmlns:a16="http://schemas.microsoft.com/office/drawing/2014/main" id="{89B7A0DF-408F-C54D-8E91-2E885EC1EF13}"/>
              </a:ext>
            </a:extLst>
          </p:cNvPr>
          <p:cNvSpPr txBox="1">
            <a:spLocks/>
          </p:cNvSpPr>
          <p:nvPr/>
        </p:nvSpPr>
        <p:spPr>
          <a:xfrm>
            <a:off x="7105373" y="1882154"/>
            <a:ext cx="4421875" cy="3359911"/>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We are learning what happens when we sleep, the benefits </a:t>
            </a:r>
            <a:br>
              <a:rPr lang="en-GB" dirty="0"/>
            </a:br>
            <a:r>
              <a:rPr lang="en-GB" dirty="0"/>
              <a:t>of having a good night’s sleep </a:t>
            </a:r>
            <a:br>
              <a:rPr lang="en-GB" dirty="0"/>
            </a:br>
            <a:r>
              <a:rPr lang="en-GB" dirty="0"/>
              <a:t>and strategies to promote good quality sleep, including where </a:t>
            </a:r>
            <a:br>
              <a:rPr lang="en-GB" dirty="0"/>
            </a:br>
            <a:r>
              <a:rPr lang="en-GB" dirty="0"/>
              <a:t>to seek support.</a:t>
            </a:r>
          </a:p>
        </p:txBody>
      </p:sp>
      <p:sp>
        <p:nvSpPr>
          <p:cNvPr id="15" name="Text Placeholder 3">
            <a:extLst>
              <a:ext uri="{FF2B5EF4-FFF2-40B4-BE49-F238E27FC236}">
                <a16:creationId xmlns:a16="http://schemas.microsoft.com/office/drawing/2014/main" id="{169B85C7-4C67-DC40-BEC6-2E3F2FEB1A7A}"/>
              </a:ext>
            </a:extLst>
          </p:cNvPr>
          <p:cNvSpPr txBox="1">
            <a:spLocks/>
          </p:cNvSpPr>
          <p:nvPr/>
        </p:nvSpPr>
        <p:spPr>
          <a:xfrm>
            <a:off x="7088696" y="1255667"/>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Key vocabulary</a:t>
            </a:r>
            <a:endParaRPr lang="en-GB" dirty="0"/>
          </a:p>
        </p:txBody>
      </p:sp>
      <p:sp>
        <p:nvSpPr>
          <p:cNvPr id="16" name="Text Placeholder 4">
            <a:extLst>
              <a:ext uri="{FF2B5EF4-FFF2-40B4-BE49-F238E27FC236}">
                <a16:creationId xmlns:a16="http://schemas.microsoft.com/office/drawing/2014/main" id="{33E66D54-70BB-CE46-96CB-375E97AC2F70}"/>
              </a:ext>
            </a:extLst>
          </p:cNvPr>
          <p:cNvSpPr txBox="1">
            <a:spLocks/>
          </p:cNvSpPr>
          <p:nvPr/>
        </p:nvSpPr>
        <p:spPr>
          <a:xfrm>
            <a:off x="7105375" y="1895883"/>
            <a:ext cx="4646376" cy="2825988"/>
          </a:xfrm>
          <a:prstGeom prst="rect">
            <a:avLst/>
          </a:prstGeom>
        </p:spPr>
        <p:txBody>
          <a:bodyPr vert="horz" wrap="square" lIns="0" tIns="0" rIns="0" bIns="0" numCol="2" spcCol="18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sleep</a:t>
            </a:r>
          </a:p>
          <a:p>
            <a:r>
              <a:rPr lang="en-GB" dirty="0"/>
              <a:t>routine (usual)</a:t>
            </a:r>
          </a:p>
          <a:p>
            <a:r>
              <a:rPr lang="en-GB" dirty="0"/>
              <a:t>growth</a:t>
            </a:r>
          </a:p>
          <a:p>
            <a:r>
              <a:rPr lang="en-GB" dirty="0"/>
              <a:t>mood</a:t>
            </a:r>
          </a:p>
          <a:p>
            <a:r>
              <a:rPr lang="en-GB" dirty="0"/>
              <a:t>memory</a:t>
            </a:r>
          </a:p>
          <a:p>
            <a:r>
              <a:rPr lang="en-GB" dirty="0"/>
              <a:t>rest </a:t>
            </a:r>
          </a:p>
          <a:p>
            <a:r>
              <a:rPr lang="en-GB" dirty="0"/>
              <a:t>energy </a:t>
            </a:r>
          </a:p>
          <a:p>
            <a:r>
              <a:rPr lang="en-GB" dirty="0"/>
              <a:t>immunity (staying well)</a:t>
            </a:r>
          </a:p>
          <a:p>
            <a:r>
              <a:rPr lang="en-GB" dirty="0"/>
              <a:t>environment (surroundings) </a:t>
            </a:r>
          </a:p>
          <a:p>
            <a:r>
              <a:rPr lang="en-GB" dirty="0"/>
              <a:t>sleep hygiene (actions for a better night's sleep)</a:t>
            </a:r>
          </a:p>
        </p:txBody>
      </p:sp>
      <p:pic>
        <p:nvPicPr>
          <p:cNvPr id="12" name="Picture Placeholder 6" descr="Boy smiling in a wheelchair">
            <a:extLst>
              <a:ext uri="{FF2B5EF4-FFF2-40B4-BE49-F238E27FC236}">
                <a16:creationId xmlns:a16="http://schemas.microsoft.com/office/drawing/2014/main" id="{3AF98489-7399-8D40-8A8F-F097C200D2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811022" y="1343025"/>
            <a:ext cx="5376586" cy="5514975"/>
          </a:xfrm>
          <a:prstGeom prst="rect">
            <a:avLst/>
          </a:prstGeom>
        </p:spPr>
      </p:pic>
    </p:spTree>
    <p:extLst>
      <p:ext uri="{BB962C8B-B14F-4D97-AF65-F5344CB8AC3E}">
        <p14:creationId xmlns:p14="http://schemas.microsoft.com/office/powerpoint/2010/main" val="24582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3" grpId="0"/>
      <p:bldP spid="17"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05BCAE7-9559-5443-9950-AC6F2A596A20}"/>
              </a:ext>
            </a:extLst>
          </p:cNvPr>
          <p:cNvSpPr>
            <a:spLocks noGrp="1"/>
          </p:cNvSpPr>
          <p:nvPr>
            <p:ph type="title"/>
          </p:nvPr>
        </p:nvSpPr>
        <p:spPr>
          <a:xfrm>
            <a:off x="1099415" y="914447"/>
            <a:ext cx="4870122" cy="1213077"/>
          </a:xfrm>
        </p:spPr>
        <p:txBody>
          <a:bodyPr/>
          <a:lstStyle/>
          <a:p>
            <a:pPr rtl="0" eaLnBrk="1" latinLnBrk="0" hangingPunct="1">
              <a:lnSpc>
                <a:spcPts val="6000"/>
              </a:lnSpc>
            </a:pPr>
            <a:r>
              <a:rPr lang="en-US" sz="6000" dirty="0"/>
              <a:t>How confident are you in…</a:t>
            </a:r>
            <a:br>
              <a:rPr lang="en-GB" sz="6000" dirty="0"/>
            </a:br>
            <a:endParaRPr lang="en-US" sz="6000" dirty="0"/>
          </a:p>
        </p:txBody>
      </p:sp>
      <p:sp>
        <p:nvSpPr>
          <p:cNvPr id="4" name="Text Placeholder 3">
            <a:extLst>
              <a:ext uri="{FF2B5EF4-FFF2-40B4-BE49-F238E27FC236}">
                <a16:creationId xmlns:a16="http://schemas.microsoft.com/office/drawing/2014/main" id="{A46C37FF-62C8-054E-AC84-2D40F4F8593E}"/>
              </a:ext>
            </a:extLst>
          </p:cNvPr>
          <p:cNvSpPr>
            <a:spLocks noGrp="1"/>
          </p:cNvSpPr>
          <p:nvPr>
            <p:ph type="body" sz="quarter" idx="12"/>
          </p:nvPr>
        </p:nvSpPr>
        <p:spPr>
          <a:xfrm>
            <a:off x="1099415" y="2964855"/>
            <a:ext cx="4421875" cy="2590818"/>
          </a:xfrm>
        </p:spPr>
        <p:txBody>
          <a:bodyPr/>
          <a:lstStyle/>
          <a:p>
            <a:r>
              <a:rPr lang="en-GB" dirty="0"/>
              <a:t>identifying what happens when we sleep? </a:t>
            </a:r>
          </a:p>
          <a:p>
            <a:r>
              <a:rPr lang="en-GB" dirty="0"/>
              <a:t>describing the benefits of good quality sleep?</a:t>
            </a:r>
          </a:p>
          <a:p>
            <a:r>
              <a:rPr lang="en-GB" dirty="0"/>
              <a:t>knowing strategies to promote good quality sleep and where </a:t>
            </a:r>
            <a:br>
              <a:rPr lang="en-GB" dirty="0"/>
            </a:br>
            <a:r>
              <a:rPr lang="en-GB" dirty="0"/>
              <a:t>to seek support if sleep is difficult?</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4294967295"/>
          </p:nvPr>
        </p:nvSpPr>
        <p:spPr>
          <a:xfrm>
            <a:off x="7329006" y="5035160"/>
            <a:ext cx="429531" cy="318771"/>
          </a:xfrm>
        </p:spPr>
        <p:txBody>
          <a:bodyPr/>
          <a:lstStyle/>
          <a:p>
            <a:pPr algn="ctr">
              <a:lnSpc>
                <a:spcPct val="100000"/>
              </a:lnSpc>
            </a:pPr>
            <a:r>
              <a:rPr lang="en-US" sz="2000" dirty="0">
                <a:solidFill>
                  <a:schemeClr val="bg1"/>
                </a:solidFill>
                <a:ea typeface="DIN Condensed Light" panose="020B0506040000020204" pitchFamily="34" charset="77"/>
              </a:rPr>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a:xfrm>
            <a:off x="7329006" y="4630750"/>
            <a:ext cx="429531" cy="318771"/>
          </a:xfrm>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a:xfrm>
            <a:off x="7329006" y="4226337"/>
            <a:ext cx="429531" cy="318771"/>
          </a:xfrm>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a:xfrm>
            <a:off x="7329006" y="3821924"/>
            <a:ext cx="429531" cy="318771"/>
          </a:xfrm>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a:xfrm>
            <a:off x="7329006" y="3417511"/>
            <a:ext cx="429531" cy="318771"/>
          </a:xfrm>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a:xfrm>
            <a:off x="7329006" y="3013098"/>
            <a:ext cx="429531" cy="318771"/>
          </a:xfrm>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a:xfrm>
            <a:off x="7329006" y="2608685"/>
            <a:ext cx="429531" cy="318771"/>
          </a:xfrm>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a:xfrm>
            <a:off x="7329006" y="2204272"/>
            <a:ext cx="429531" cy="318771"/>
          </a:xfrm>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a:xfrm>
            <a:off x="7329006" y="1799859"/>
            <a:ext cx="429531" cy="318771"/>
          </a:xfrm>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a:xfrm>
            <a:off x="7329006" y="1395446"/>
            <a:ext cx="429531" cy="318771"/>
          </a:xfrm>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Tree>
    <p:extLst>
      <p:ext uri="{BB962C8B-B14F-4D97-AF65-F5344CB8AC3E}">
        <p14:creationId xmlns:p14="http://schemas.microsoft.com/office/powerpoint/2010/main" val="417863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039C-092B-C143-AD4F-9A5F927836A9}"/>
              </a:ext>
            </a:extLst>
          </p:cNvPr>
          <p:cNvSpPr>
            <a:spLocks noGrp="1"/>
          </p:cNvSpPr>
          <p:nvPr>
            <p:ph type="ctrTitle"/>
          </p:nvPr>
        </p:nvSpPr>
        <p:spPr>
          <a:xfrm>
            <a:off x="733128" y="2164773"/>
            <a:ext cx="5762220" cy="1131785"/>
          </a:xfrm>
        </p:spPr>
        <p:txBody>
          <a:bodyPr/>
          <a:lstStyle/>
          <a:p>
            <a:r>
              <a:rPr lang="en-US" dirty="0"/>
              <a:t>Sleep…</a:t>
            </a:r>
          </a:p>
        </p:txBody>
      </p:sp>
      <p:pic>
        <p:nvPicPr>
          <p:cNvPr id="4" name="Picture Placeholder 4" descr="Boy in school uniform smiling ">
            <a:extLst>
              <a:ext uri="{FF2B5EF4-FFF2-40B4-BE49-F238E27FC236}">
                <a16:creationId xmlns:a16="http://schemas.microsoft.com/office/drawing/2014/main" id="{7F0FBBEC-DC1E-764A-8621-A81AD6FCBC8B}"/>
              </a:ext>
            </a:extLst>
          </p:cNvPr>
          <p:cNvPicPr>
            <a:picLocks noChangeAspect="1"/>
          </p:cNvPicPr>
          <p:nvPr/>
        </p:nvPicPr>
        <p:blipFill>
          <a:blip r:embed="rId3" cstate="screen">
            <a:extLst>
              <a:ext uri="{28A0092B-C50C-407E-A947-70E740481C1C}">
                <a14:useLocalDpi xmlns:a14="http://schemas.microsoft.com/office/drawing/2010/main"/>
              </a:ext>
            </a:extLst>
          </a:blip>
          <a:srcRect l="15941" r="15941"/>
          <a:stretch>
            <a:fillRect/>
          </a:stretch>
        </p:blipFill>
        <p:spPr>
          <a:xfrm>
            <a:off x="3614238" y="0"/>
            <a:ext cx="7007225" cy="6858000"/>
          </a:xfrm>
          <a:prstGeom prst="rect">
            <a:avLst/>
          </a:prstGeom>
        </p:spPr>
      </p:pic>
    </p:spTree>
    <p:extLst>
      <p:ext uri="{BB962C8B-B14F-4D97-AF65-F5344CB8AC3E}">
        <p14:creationId xmlns:p14="http://schemas.microsoft.com/office/powerpoint/2010/main" val="277269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FDA47-3ED3-8D49-8BE1-2190F4FBB0DB}"/>
              </a:ext>
            </a:extLst>
          </p:cNvPr>
          <p:cNvSpPr>
            <a:spLocks noGrp="1"/>
          </p:cNvSpPr>
          <p:nvPr>
            <p:ph type="title"/>
          </p:nvPr>
        </p:nvSpPr>
        <p:spPr/>
        <p:txBody>
          <a:bodyPr/>
          <a:lstStyle/>
          <a:p>
            <a:r>
              <a:rPr lang="en-GB" dirty="0"/>
              <a:t>All about sleep</a:t>
            </a:r>
            <a:endParaRPr lang="en-US" dirty="0"/>
          </a:p>
        </p:txBody>
      </p:sp>
      <p:sp>
        <p:nvSpPr>
          <p:cNvPr id="30" name="Text Placeholder 11">
            <a:extLst>
              <a:ext uri="{FF2B5EF4-FFF2-40B4-BE49-F238E27FC236}">
                <a16:creationId xmlns:a16="http://schemas.microsoft.com/office/drawing/2014/main" id="{12B835BD-2CDA-8846-876B-84AD5BE9BC95}"/>
              </a:ext>
            </a:extLst>
          </p:cNvPr>
          <p:cNvSpPr txBox="1">
            <a:spLocks/>
          </p:cNvSpPr>
          <p:nvPr/>
        </p:nvSpPr>
        <p:spPr>
          <a:xfrm>
            <a:off x="1661742" y="1604184"/>
            <a:ext cx="4251245" cy="1039760"/>
          </a:xfrm>
          <a:prstGeom prst="rect">
            <a:avLst/>
          </a:prstGeom>
        </p:spPr>
        <p:txBody>
          <a:bodyPr numCol="1" spcCol="540000" anchor="ct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When it’s dark our bodies produce </a:t>
            </a:r>
            <a:br>
              <a:rPr lang="en-GB" dirty="0"/>
            </a:br>
            <a:r>
              <a:rPr lang="en-GB" dirty="0"/>
              <a:t>a hormone called </a:t>
            </a:r>
            <a:r>
              <a:rPr lang="en-GB" b="1" dirty="0"/>
              <a:t>melatonin</a:t>
            </a:r>
            <a:r>
              <a:rPr lang="en-GB" dirty="0"/>
              <a:t> which tells our bodies it’s time to sleep.</a:t>
            </a:r>
          </a:p>
        </p:txBody>
      </p:sp>
      <p:sp>
        <p:nvSpPr>
          <p:cNvPr id="32" name="Text Placeholder 11">
            <a:extLst>
              <a:ext uri="{FF2B5EF4-FFF2-40B4-BE49-F238E27FC236}">
                <a16:creationId xmlns:a16="http://schemas.microsoft.com/office/drawing/2014/main" id="{8A0BE725-01B0-9849-80F0-9EC0B4F1CC8A}"/>
              </a:ext>
            </a:extLst>
          </p:cNvPr>
          <p:cNvSpPr txBox="1">
            <a:spLocks/>
          </p:cNvSpPr>
          <p:nvPr/>
        </p:nvSpPr>
        <p:spPr>
          <a:xfrm>
            <a:off x="1671782" y="3090369"/>
            <a:ext cx="4241205" cy="1039760"/>
          </a:xfrm>
          <a:prstGeom prst="rect">
            <a:avLst/>
          </a:prstGeom>
        </p:spPr>
        <p:txBody>
          <a:bodyPr numCol="1" spcCol="540000" anchor="ct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11-16 year-olds are recommended to get </a:t>
            </a:r>
            <a:r>
              <a:rPr lang="en-GB" b="1" dirty="0"/>
              <a:t>8 to 10 hours sleep a night.</a:t>
            </a:r>
            <a:endParaRPr lang="en-GB" dirty="0"/>
          </a:p>
        </p:txBody>
      </p:sp>
      <p:sp>
        <p:nvSpPr>
          <p:cNvPr id="31" name="Text Placeholder 11">
            <a:extLst>
              <a:ext uri="{FF2B5EF4-FFF2-40B4-BE49-F238E27FC236}">
                <a16:creationId xmlns:a16="http://schemas.microsoft.com/office/drawing/2014/main" id="{6E0159A9-3955-4D4A-A11C-40C200B7A621}"/>
              </a:ext>
            </a:extLst>
          </p:cNvPr>
          <p:cNvSpPr txBox="1">
            <a:spLocks/>
          </p:cNvSpPr>
          <p:nvPr/>
        </p:nvSpPr>
        <p:spPr>
          <a:xfrm>
            <a:off x="1671782" y="4573627"/>
            <a:ext cx="4241205" cy="1011863"/>
          </a:xfrm>
          <a:prstGeom prst="rect">
            <a:avLst/>
          </a:prstGeom>
        </p:spPr>
        <p:txBody>
          <a:bodyPr numCol="1" spcCol="540000" anchor="ct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Physical activity</a:t>
            </a:r>
            <a:r>
              <a:rPr lang="en-GB" dirty="0"/>
              <a:t> during </a:t>
            </a:r>
            <a:br>
              <a:rPr lang="en-GB" dirty="0"/>
            </a:br>
            <a:r>
              <a:rPr lang="en-GB" dirty="0"/>
              <a:t>the day improves your sleep.</a:t>
            </a:r>
          </a:p>
        </p:txBody>
      </p:sp>
      <p:sp>
        <p:nvSpPr>
          <p:cNvPr id="27" name="Text Placeholder 11">
            <a:extLst>
              <a:ext uri="{FF2B5EF4-FFF2-40B4-BE49-F238E27FC236}">
                <a16:creationId xmlns:a16="http://schemas.microsoft.com/office/drawing/2014/main" id="{924E3EB8-24CC-8E4E-92D9-45085E331AA5}"/>
              </a:ext>
            </a:extLst>
          </p:cNvPr>
          <p:cNvSpPr txBox="1">
            <a:spLocks/>
          </p:cNvSpPr>
          <p:nvPr/>
        </p:nvSpPr>
        <p:spPr>
          <a:xfrm>
            <a:off x="7609959" y="1604184"/>
            <a:ext cx="4251245" cy="1039760"/>
          </a:xfrm>
          <a:prstGeom prst="rect">
            <a:avLst/>
          </a:prstGeom>
        </p:spPr>
        <p:txBody>
          <a:bodyPr numCol="1" spcCol="540000" anchor="ct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good night’s sleep has a positive impact on the </a:t>
            </a:r>
            <a:r>
              <a:rPr lang="en-GB" b="1" dirty="0"/>
              <a:t>brain</a:t>
            </a:r>
            <a:r>
              <a:rPr lang="en-GB" dirty="0"/>
              <a:t> and body, improving performance and productivity.</a:t>
            </a:r>
          </a:p>
        </p:txBody>
      </p:sp>
      <p:sp>
        <p:nvSpPr>
          <p:cNvPr id="29" name="Text Placeholder 11">
            <a:extLst>
              <a:ext uri="{FF2B5EF4-FFF2-40B4-BE49-F238E27FC236}">
                <a16:creationId xmlns:a16="http://schemas.microsoft.com/office/drawing/2014/main" id="{0E36EF48-0D08-F24C-86ED-5A9E804BB7EC}"/>
              </a:ext>
            </a:extLst>
          </p:cNvPr>
          <p:cNvSpPr txBox="1">
            <a:spLocks/>
          </p:cNvSpPr>
          <p:nvPr/>
        </p:nvSpPr>
        <p:spPr>
          <a:xfrm>
            <a:off x="7619999" y="3090369"/>
            <a:ext cx="4241205" cy="1039760"/>
          </a:xfrm>
          <a:prstGeom prst="rect">
            <a:avLst/>
          </a:prstGeom>
        </p:spPr>
        <p:txBody>
          <a:bodyPr numCol="1" spcCol="540000" anchor="ct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 is recommended to </a:t>
            </a:r>
            <a:br>
              <a:rPr lang="en-GB" dirty="0"/>
            </a:br>
            <a:r>
              <a:rPr lang="en-GB" dirty="0"/>
              <a:t>not use any </a:t>
            </a:r>
            <a:r>
              <a:rPr lang="en-GB" b="1" dirty="0"/>
              <a:t>screen technology</a:t>
            </a:r>
            <a:r>
              <a:rPr lang="en-GB" dirty="0"/>
              <a:t> one hour before bedtime.</a:t>
            </a:r>
          </a:p>
        </p:txBody>
      </p:sp>
      <p:sp>
        <p:nvSpPr>
          <p:cNvPr id="28" name="Text Placeholder 11">
            <a:extLst>
              <a:ext uri="{FF2B5EF4-FFF2-40B4-BE49-F238E27FC236}">
                <a16:creationId xmlns:a16="http://schemas.microsoft.com/office/drawing/2014/main" id="{953FE1CD-30D5-BC41-9291-93F984A59254}"/>
              </a:ext>
            </a:extLst>
          </p:cNvPr>
          <p:cNvSpPr txBox="1">
            <a:spLocks/>
          </p:cNvSpPr>
          <p:nvPr/>
        </p:nvSpPr>
        <p:spPr>
          <a:xfrm>
            <a:off x="7619999" y="4573627"/>
            <a:ext cx="4241205" cy="1011863"/>
          </a:xfrm>
          <a:prstGeom prst="rect">
            <a:avLst/>
          </a:prstGeom>
        </p:spPr>
        <p:txBody>
          <a:bodyPr numCol="1" spcCol="540000" anchor="ct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Sleep affects your </a:t>
            </a:r>
            <a:r>
              <a:rPr lang="en-GB" b="1" dirty="0"/>
              <a:t>physical appearance</a:t>
            </a:r>
            <a:r>
              <a:rPr lang="en-GB" dirty="0"/>
              <a:t> as well as your mood, </a:t>
            </a:r>
            <a:r>
              <a:rPr lang="en-GB" b="1" dirty="0"/>
              <a:t>mental health</a:t>
            </a:r>
            <a:r>
              <a:rPr lang="en-GB" dirty="0"/>
              <a:t> and your memory.</a:t>
            </a:r>
          </a:p>
        </p:txBody>
      </p:sp>
    </p:spTree>
    <p:extLst>
      <p:ext uri="{BB962C8B-B14F-4D97-AF65-F5344CB8AC3E}">
        <p14:creationId xmlns:p14="http://schemas.microsoft.com/office/powerpoint/2010/main" val="368625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C092-1CCD-5E46-85B8-7DC96A352113}"/>
              </a:ext>
            </a:extLst>
          </p:cNvPr>
          <p:cNvSpPr>
            <a:spLocks noGrp="1"/>
          </p:cNvSpPr>
          <p:nvPr>
            <p:ph type="title"/>
          </p:nvPr>
        </p:nvSpPr>
        <p:spPr>
          <a:xfrm>
            <a:off x="241117" y="681771"/>
            <a:ext cx="4839837" cy="1266987"/>
          </a:xfrm>
        </p:spPr>
        <p:txBody>
          <a:bodyPr/>
          <a:lstStyle/>
          <a:p>
            <a:r>
              <a:rPr lang="en-GB" dirty="0"/>
              <a:t>Sleep helps the brain function</a:t>
            </a:r>
            <a:br>
              <a:rPr lang="en-GB" dirty="0"/>
            </a:br>
            <a:endParaRPr lang="en-US" dirty="0"/>
          </a:p>
        </p:txBody>
      </p:sp>
      <p:sp>
        <p:nvSpPr>
          <p:cNvPr id="4" name="Text Placeholder 3">
            <a:extLst>
              <a:ext uri="{FF2B5EF4-FFF2-40B4-BE49-F238E27FC236}">
                <a16:creationId xmlns:a16="http://schemas.microsoft.com/office/drawing/2014/main" id="{C2322211-B1BF-5A49-A434-D14CBC2B0E01}"/>
              </a:ext>
            </a:extLst>
          </p:cNvPr>
          <p:cNvSpPr>
            <a:spLocks noGrp="1"/>
          </p:cNvSpPr>
          <p:nvPr>
            <p:ph type="body" sz="quarter" idx="16"/>
          </p:nvPr>
        </p:nvSpPr>
        <p:spPr>
          <a:xfrm>
            <a:off x="6980127" y="1201039"/>
            <a:ext cx="4839837" cy="1582502"/>
          </a:xfrm>
        </p:spPr>
        <p:txBody>
          <a:bodyPr/>
          <a:lstStyle/>
          <a:p>
            <a:r>
              <a:rPr lang="en-GB" b="1" dirty="0"/>
              <a:t>Concentration and mood</a:t>
            </a:r>
            <a:endParaRPr lang="en-GB" dirty="0"/>
          </a:p>
          <a:p>
            <a:r>
              <a:rPr lang="en-GB" dirty="0"/>
              <a:t>Activity in the brain during sleep </a:t>
            </a:r>
            <a:br>
              <a:rPr lang="en-GB" dirty="0"/>
            </a:br>
            <a:r>
              <a:rPr lang="en-GB" dirty="0"/>
              <a:t>improves concentration and mood.</a:t>
            </a:r>
          </a:p>
          <a:p>
            <a:r>
              <a:rPr lang="en-GB" b="1" dirty="0"/>
              <a:t>Memory</a:t>
            </a:r>
            <a:endParaRPr lang="en-GB" dirty="0"/>
          </a:p>
          <a:p>
            <a:r>
              <a:rPr lang="en-GB" dirty="0"/>
              <a:t>Overnight, information moves from our short-term to our long-term memory.</a:t>
            </a:r>
          </a:p>
          <a:p>
            <a:r>
              <a:rPr lang="en-GB" b="1" dirty="0"/>
              <a:t>Productivity and performance</a:t>
            </a:r>
            <a:endParaRPr lang="en-GB" dirty="0"/>
          </a:p>
          <a:p>
            <a:r>
              <a:rPr lang="en-GB" dirty="0"/>
              <a:t>Decision making and cognitive performance (our ability to think) </a:t>
            </a:r>
            <a:br>
              <a:rPr lang="en-GB" dirty="0"/>
            </a:br>
            <a:r>
              <a:rPr lang="en-GB" dirty="0"/>
              <a:t>are improved by sleep.</a:t>
            </a:r>
          </a:p>
        </p:txBody>
      </p:sp>
      <p:pic>
        <p:nvPicPr>
          <p:cNvPr id="8" name="Picture Placeholder 7" descr="Girl in uniform with small smile">
            <a:extLst>
              <a:ext uri="{FF2B5EF4-FFF2-40B4-BE49-F238E27FC236}">
                <a16:creationId xmlns:a16="http://schemas.microsoft.com/office/drawing/2014/main" id="{5A4B3E83-1390-7C40-A1CF-5FA6BE2E3A27}"/>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1679762" y="2148985"/>
            <a:ext cx="6401920" cy="4709015"/>
          </a:xfrm>
        </p:spPr>
      </p:pic>
    </p:spTree>
    <p:extLst>
      <p:ext uri="{BB962C8B-B14F-4D97-AF65-F5344CB8AC3E}">
        <p14:creationId xmlns:p14="http://schemas.microsoft.com/office/powerpoint/2010/main" val="4173537938"/>
      </p:ext>
    </p:extLst>
  </p:cSld>
  <p:clrMapOvr>
    <a:masterClrMapping/>
  </p:clrMapOvr>
</p:sld>
</file>

<file path=ppt/theme/theme1.xml><?xml version="1.0" encoding="utf-8"?>
<a:theme xmlns:a="http://schemas.openxmlformats.org/drawingml/2006/main" name="Office Theme">
  <a:themeElements>
    <a:clrScheme name="Custom 2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4" ma:contentTypeDescription="Create a new document." ma:contentTypeScope="" ma:versionID="f9380af5a49bf71607e515b7b5f0327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a96778589ab4c4606631664b36ba4c9a"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C9C97E-5417-4EB1-AA9A-0444714C359B}">
  <ds:schemaRefs>
    <ds:schemaRef ds:uri="http://schemas.microsoft.com/sharepoint/v3/contenttype/forms"/>
  </ds:schemaRefs>
</ds:datastoreItem>
</file>

<file path=customXml/itemProps2.xml><?xml version="1.0" encoding="utf-8"?>
<ds:datastoreItem xmlns:ds="http://schemas.openxmlformats.org/officeDocument/2006/customXml" ds:itemID="{A4F6A0B0-00B7-4774-A3E0-6980B77362D5}">
  <ds:schemaRefs>
    <ds:schemaRef ds:uri="http://purl.org/dc/terms/"/>
    <ds:schemaRef ds:uri="http://schemas.microsoft.com/office/2006/metadata/properties"/>
    <ds:schemaRef ds:uri="http://purl.org/dc/dcmitype/"/>
    <ds:schemaRef ds:uri="b442af94-27ec-4c12-9041-09447141ac56"/>
    <ds:schemaRef ds:uri="9b8f0eab-74d5-4d8d-87b8-270f2228a97d"/>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D61D78B6-DAF2-4044-9504-229E2B9BE8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2af94-27ec-4c12-9041-09447141ac56"/>
    <ds:schemaRef ds:uri="9b8f0eab-74d5-4d8d-87b8-270f2228a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7101</TotalTime>
  <Words>3620</Words>
  <Application>Microsoft Office PowerPoint</Application>
  <PresentationFormat>Widescreen</PresentationFormat>
  <Paragraphs>325</Paragraphs>
  <Slides>22</Slides>
  <Notes>22</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Narrow</vt:lpstr>
      <vt:lpstr>Calibri</vt:lpstr>
      <vt:lpstr>Office Theme</vt:lpstr>
      <vt:lpstr>Sleep</vt:lpstr>
      <vt:lpstr>Overview</vt:lpstr>
      <vt:lpstr>Classroom tips</vt:lpstr>
      <vt:lpstr>Social distancing</vt:lpstr>
      <vt:lpstr>What are we  learning?</vt:lpstr>
      <vt:lpstr>How confident are you in… </vt:lpstr>
      <vt:lpstr>Sleep…</vt:lpstr>
      <vt:lpstr>All about sleep</vt:lpstr>
      <vt:lpstr>Sleep helps the brain function </vt:lpstr>
      <vt:lpstr>Sleep helps the body function</vt:lpstr>
      <vt:lpstr>What  can you remember?</vt:lpstr>
      <vt:lpstr>What impact  does sleep  have? </vt:lpstr>
      <vt:lpstr>Good quality vs. poor quality sleep</vt:lpstr>
      <vt:lpstr>Discuss</vt:lpstr>
      <vt:lpstr>B-e-d</vt:lpstr>
      <vt:lpstr>B-e-d</vt:lpstr>
      <vt:lpstr>B-e-d</vt:lpstr>
      <vt:lpstr>Ideas bank</vt:lpstr>
      <vt:lpstr>How confident are you in… </vt:lpstr>
      <vt:lpstr>Advice</vt:lpstr>
      <vt:lpstr>It can be common to struggle with sleep</vt:lpstr>
      <vt:lpstr>Extended learning projects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KS3 and 4 lesson PowerPoint</dc:title>
  <dc:subject>PSHE</dc:subject>
  <dc:creator>PHE</dc:creator>
  <cp:keywords>Social media, Wellbeing (feeling good), Online, Offline Sharing, Risks (dangers), Positive (good), Negative (bad)</cp:keywords>
  <dc:description/>
  <cp:lastModifiedBy>Katie Holland</cp:lastModifiedBy>
  <cp:revision>533</cp:revision>
  <dcterms:created xsi:type="dcterms:W3CDTF">2020-08-05T10:48:44Z</dcterms:created>
  <dcterms:modified xsi:type="dcterms:W3CDTF">2023-09-20T09:43:03Z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y fmtid="{D5CDD505-2E9C-101B-9397-08002B2CF9AE}" pid="3" name="MediaServiceImageTags">
    <vt:lpwstr/>
  </property>
</Properties>
</file>