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4"/>
  </p:sldMasterIdLst>
  <p:notesMasterIdLst>
    <p:notesMasterId r:id="rId16"/>
  </p:notesMasterIdLst>
  <p:sldIdLst>
    <p:sldId id="256" r:id="rId5"/>
    <p:sldId id="257" r:id="rId6"/>
    <p:sldId id="258" r:id="rId7"/>
    <p:sldId id="268" r:id="rId8"/>
    <p:sldId id="260" r:id="rId9"/>
    <p:sldId id="261" r:id="rId10"/>
    <p:sldId id="262" r:id="rId11"/>
    <p:sldId id="263" r:id="rId12"/>
    <p:sldId id="267" r:id="rId13"/>
    <p:sldId id="266" r:id="rId14"/>
    <p:sldId id="265" r:id="rId15"/>
  </p:sldIdLst>
  <p:sldSz cx="10691813" cy="7559675"/>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Lato Black" panose="020F0502020204030203" pitchFamily="34" charset="0"/>
      <p:bold r:id="rId23"/>
      <p:boldItalic r:id="rId24"/>
    </p:embeddedFont>
    <p:embeddedFont>
      <p:font typeface="Lato Heavy" panose="020B0604020202020204" charset="0"/>
      <p:bold r:id="rId25"/>
      <p:boldItalic r:id="rId26"/>
    </p:embeddedFont>
    <p:embeddedFont>
      <p:font typeface="Lato Medium" panose="020F0502020204030203" pitchFamily="34" charset="0"/>
      <p:regular r:id="rId27"/>
      <p: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FF1F"/>
    <a:srgbClr val="7DB928"/>
    <a:srgbClr val="481F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236" autoAdjust="0"/>
    <p:restoredTop sz="74067" autoAdjust="0"/>
  </p:normalViewPr>
  <p:slideViewPr>
    <p:cSldViewPr snapToGrid="0">
      <p:cViewPr varScale="1">
        <p:scale>
          <a:sx n="42" d="100"/>
          <a:sy n="42" d="100"/>
        </p:scale>
        <p:origin x="11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5E12F-66DC-407B-AC21-AB36B710ED45}" type="datetimeFigureOut">
              <a:rPr lang="en-GB" smtClean="0"/>
              <a:t>20/09/2023</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50FC1-260F-4424-992A-5812BE705672}" type="slidenum">
              <a:rPr lang="en-GB" smtClean="0"/>
              <a:t>‹#›</a:t>
            </a:fld>
            <a:endParaRPr lang="en-GB"/>
          </a:p>
        </p:txBody>
      </p:sp>
    </p:spTree>
    <p:extLst>
      <p:ext uri="{BB962C8B-B14F-4D97-AF65-F5344CB8AC3E}">
        <p14:creationId xmlns:p14="http://schemas.microsoft.com/office/powerpoint/2010/main" val="2599667459"/>
      </p:ext>
    </p:extLst>
  </p:cSld>
  <p:clrMap bg1="lt1" tx1="dk1" bg2="lt2" tx2="dk2" accent1="accent1" accent2="accent2" accent3="accent3" accent4="accent4" accent5="accent5" accent6="accent6" hlink="hlink" folHlink="folHlink"/>
  <p:notesStyle>
    <a:lvl1pPr marL="0" algn="l" defTabSz="875943" rtl="0" eaLnBrk="1" latinLnBrk="0" hangingPunct="1">
      <a:defRPr sz="1149" kern="1200">
        <a:solidFill>
          <a:schemeClr val="tx1"/>
        </a:solidFill>
        <a:latin typeface="+mn-lt"/>
        <a:ea typeface="+mn-ea"/>
        <a:cs typeface="+mn-cs"/>
      </a:defRPr>
    </a:lvl1pPr>
    <a:lvl2pPr marL="437971" algn="l" defTabSz="875943" rtl="0" eaLnBrk="1" latinLnBrk="0" hangingPunct="1">
      <a:defRPr sz="1149" kern="1200">
        <a:solidFill>
          <a:schemeClr val="tx1"/>
        </a:solidFill>
        <a:latin typeface="+mn-lt"/>
        <a:ea typeface="+mn-ea"/>
        <a:cs typeface="+mn-cs"/>
      </a:defRPr>
    </a:lvl2pPr>
    <a:lvl3pPr marL="875943" algn="l" defTabSz="875943" rtl="0" eaLnBrk="1" latinLnBrk="0" hangingPunct="1">
      <a:defRPr sz="1149" kern="1200">
        <a:solidFill>
          <a:schemeClr val="tx1"/>
        </a:solidFill>
        <a:latin typeface="+mn-lt"/>
        <a:ea typeface="+mn-ea"/>
        <a:cs typeface="+mn-cs"/>
      </a:defRPr>
    </a:lvl3pPr>
    <a:lvl4pPr marL="1313915" algn="l" defTabSz="875943" rtl="0" eaLnBrk="1" latinLnBrk="0" hangingPunct="1">
      <a:defRPr sz="1149" kern="1200">
        <a:solidFill>
          <a:schemeClr val="tx1"/>
        </a:solidFill>
        <a:latin typeface="+mn-lt"/>
        <a:ea typeface="+mn-ea"/>
        <a:cs typeface="+mn-cs"/>
      </a:defRPr>
    </a:lvl4pPr>
    <a:lvl5pPr marL="1751887" algn="l" defTabSz="875943" rtl="0" eaLnBrk="1" latinLnBrk="0" hangingPunct="1">
      <a:defRPr sz="1149" kern="1200">
        <a:solidFill>
          <a:schemeClr val="tx1"/>
        </a:solidFill>
        <a:latin typeface="+mn-lt"/>
        <a:ea typeface="+mn-ea"/>
        <a:cs typeface="+mn-cs"/>
      </a:defRPr>
    </a:lvl5pPr>
    <a:lvl6pPr marL="2189858" algn="l" defTabSz="875943" rtl="0" eaLnBrk="1" latinLnBrk="0" hangingPunct="1">
      <a:defRPr sz="1149" kern="1200">
        <a:solidFill>
          <a:schemeClr val="tx1"/>
        </a:solidFill>
        <a:latin typeface="+mn-lt"/>
        <a:ea typeface="+mn-ea"/>
        <a:cs typeface="+mn-cs"/>
      </a:defRPr>
    </a:lvl6pPr>
    <a:lvl7pPr marL="2627829" algn="l" defTabSz="875943" rtl="0" eaLnBrk="1" latinLnBrk="0" hangingPunct="1">
      <a:defRPr sz="1149" kern="1200">
        <a:solidFill>
          <a:schemeClr val="tx1"/>
        </a:solidFill>
        <a:latin typeface="+mn-lt"/>
        <a:ea typeface="+mn-ea"/>
        <a:cs typeface="+mn-cs"/>
      </a:defRPr>
    </a:lvl7pPr>
    <a:lvl8pPr marL="3065802" algn="l" defTabSz="875943" rtl="0" eaLnBrk="1" latinLnBrk="0" hangingPunct="1">
      <a:defRPr sz="1149" kern="1200">
        <a:solidFill>
          <a:schemeClr val="tx1"/>
        </a:solidFill>
        <a:latin typeface="+mn-lt"/>
        <a:ea typeface="+mn-ea"/>
        <a:cs typeface="+mn-cs"/>
      </a:defRPr>
    </a:lvl8pPr>
    <a:lvl9pPr marL="3503773" algn="l" defTabSz="875943" rtl="0" eaLnBrk="1" latinLnBrk="0" hangingPunct="1">
      <a:defRPr sz="114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uGiZC3ivJ9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650FC1-260F-4424-992A-5812BE705672}" type="slidenum">
              <a:rPr lang="en-GB" smtClean="0"/>
              <a:t>1</a:t>
            </a:fld>
            <a:endParaRPr lang="en-GB"/>
          </a:p>
        </p:txBody>
      </p:sp>
    </p:spTree>
    <p:extLst>
      <p:ext uri="{BB962C8B-B14F-4D97-AF65-F5344CB8AC3E}">
        <p14:creationId xmlns:p14="http://schemas.microsoft.com/office/powerpoint/2010/main" val="1949571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49" b="0" i="0" u="none" strike="noStrike" kern="1200" baseline="0" dirty="0">
                <a:solidFill>
                  <a:schemeClr val="tx1"/>
                </a:solidFill>
                <a:latin typeface="+mn-lt"/>
                <a:ea typeface="+mn-ea"/>
                <a:cs typeface="+mn-cs"/>
              </a:rPr>
              <a:t>Emphasise the importance of speaking to a trusted adult if a student or someone they know needs help with alcohol</a:t>
            </a:r>
          </a:p>
          <a:p>
            <a:r>
              <a:rPr lang="en-GB" sz="1149" b="0" i="0" u="none" strike="noStrike" kern="1200" baseline="0" dirty="0">
                <a:solidFill>
                  <a:schemeClr val="tx1"/>
                </a:solidFill>
                <a:latin typeface="+mn-lt"/>
                <a:ea typeface="+mn-ea"/>
                <a:cs typeface="+mn-cs"/>
              </a:rPr>
              <a:t>or addiction. Signpost students to the </a:t>
            </a:r>
            <a:r>
              <a:rPr lang="en-GB" sz="1149" b="0" i="0" u="none" strike="noStrike" kern="1200" dirty="0">
                <a:solidFill>
                  <a:schemeClr val="tx1"/>
                </a:solidFill>
                <a:effectLst/>
                <a:latin typeface="+mn-lt"/>
                <a:ea typeface="+mn-ea"/>
                <a:cs typeface="+mn-cs"/>
              </a:rPr>
              <a:t>Every Mind Matters </a:t>
            </a:r>
            <a:r>
              <a:rPr lang="en-GB" sz="1149" b="0" i="0" u="none" strike="noStrike" kern="1200" baseline="0" dirty="0">
                <a:solidFill>
                  <a:schemeClr val="tx1"/>
                </a:solidFill>
                <a:latin typeface="+mn-lt"/>
                <a:ea typeface="+mn-ea"/>
                <a:cs typeface="+mn-cs"/>
              </a:rPr>
              <a:t>website, Talk to Frank and other sources listed on the teacher</a:t>
            </a:r>
          </a:p>
          <a:p>
            <a:r>
              <a:rPr lang="en-GB" sz="1149" b="0" i="0" u="none" strike="noStrike" kern="1200" baseline="0" dirty="0">
                <a:solidFill>
                  <a:schemeClr val="tx1"/>
                </a:solidFill>
                <a:latin typeface="+mn-lt"/>
                <a:ea typeface="+mn-ea"/>
                <a:cs typeface="+mn-cs"/>
              </a:rPr>
              <a:t>support sheet.</a:t>
            </a:r>
            <a:endParaRPr lang="en-GB" dirty="0"/>
          </a:p>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10</a:t>
            </a:fld>
            <a:endParaRPr lang="en-GB"/>
          </a:p>
        </p:txBody>
      </p:sp>
    </p:spTree>
    <p:extLst>
      <p:ext uri="{BB962C8B-B14F-4D97-AF65-F5344CB8AC3E}">
        <p14:creationId xmlns:p14="http://schemas.microsoft.com/office/powerpoint/2010/main" val="2412232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49" b="0" i="0" u="none" strike="noStrike" kern="1200" baseline="0">
                <a:solidFill>
                  <a:schemeClr val="tx1"/>
                </a:solidFill>
                <a:latin typeface="+mn-lt"/>
                <a:ea typeface="+mn-ea"/>
                <a:cs typeface="+mn-cs"/>
              </a:rPr>
              <a:t>Ask students to think back to the confidence line that they shared at the start of the session and consider the same questions.</a:t>
            </a:r>
          </a:p>
          <a:p>
            <a:endParaRPr lang="en-GB" sz="1149" b="0" i="0" u="none" strike="noStrike" kern="1200" baseline="0">
              <a:solidFill>
                <a:schemeClr val="tx1"/>
              </a:solidFill>
              <a:latin typeface="+mn-lt"/>
              <a:ea typeface="+mn-ea"/>
              <a:cs typeface="+mn-cs"/>
            </a:endParaRPr>
          </a:p>
          <a:p>
            <a:r>
              <a:rPr lang="en-GB" sz="1149" b="0" i="0" u="none" strike="noStrike" kern="1200" baseline="0">
                <a:solidFill>
                  <a:schemeClr val="tx1"/>
                </a:solidFill>
                <a:latin typeface="+mn-lt"/>
                <a:ea typeface="+mn-ea"/>
                <a:cs typeface="+mn-cs"/>
              </a:rPr>
              <a:t>Ask students to consider why their scores have changed and give an example of something new they have learnt or thought about. They might have ideas about how to handle risks more safely, such as ensuring their phone is charged, being with friends that have not been drinking, and planning a way to get home safely.</a:t>
            </a:r>
            <a:endParaRPr lang="en-GB"/>
          </a:p>
          <a:p>
            <a:endParaRPr lang="en-GB"/>
          </a:p>
        </p:txBody>
      </p:sp>
      <p:sp>
        <p:nvSpPr>
          <p:cNvPr id="4" name="Slide Number Placeholder 3"/>
          <p:cNvSpPr>
            <a:spLocks noGrp="1"/>
          </p:cNvSpPr>
          <p:nvPr>
            <p:ph type="sldNum" sz="quarter" idx="10"/>
          </p:nvPr>
        </p:nvSpPr>
        <p:spPr/>
        <p:txBody>
          <a:bodyPr/>
          <a:lstStyle/>
          <a:p>
            <a:fld id="{42650FC1-260F-4424-992A-5812BE705672}" type="slidenum">
              <a:rPr lang="en-GB" smtClean="0"/>
              <a:t>11</a:t>
            </a:fld>
            <a:endParaRPr lang="en-GB"/>
          </a:p>
        </p:txBody>
      </p:sp>
    </p:spTree>
    <p:extLst>
      <p:ext uri="{BB962C8B-B14F-4D97-AF65-F5344CB8AC3E}">
        <p14:creationId xmlns:p14="http://schemas.microsoft.com/office/powerpoint/2010/main" val="45636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49" b="0" i="0" u="none" strike="noStrike" kern="1200" baseline="0">
                <a:solidFill>
                  <a:schemeClr val="tx1"/>
                </a:solidFill>
                <a:latin typeface="+mn-lt"/>
                <a:ea typeface="+mn-ea"/>
                <a:cs typeface="+mn-cs"/>
              </a:rPr>
              <a:t>Discuss students’ responses to the stimulus question – if it hasn’t been mentioned already, highlight that</a:t>
            </a:r>
          </a:p>
          <a:p>
            <a:r>
              <a:rPr lang="en-GB" sz="1149" b="0" i="0" u="none" strike="noStrike" kern="1200" baseline="0">
                <a:solidFill>
                  <a:schemeClr val="tx1"/>
                </a:solidFill>
                <a:latin typeface="+mn-lt"/>
                <a:ea typeface="+mn-ea"/>
                <a:cs typeface="+mn-cs"/>
              </a:rPr>
              <a:t>purchasing alcohol under the age of 18 is illegal.</a:t>
            </a:r>
            <a:endParaRPr lang="en-GB"/>
          </a:p>
          <a:p>
            <a:endParaRPr lang="en-GB"/>
          </a:p>
        </p:txBody>
      </p:sp>
      <p:sp>
        <p:nvSpPr>
          <p:cNvPr id="4" name="Slide Number Placeholder 3"/>
          <p:cNvSpPr>
            <a:spLocks noGrp="1"/>
          </p:cNvSpPr>
          <p:nvPr>
            <p:ph type="sldNum" sz="quarter" idx="10"/>
          </p:nvPr>
        </p:nvSpPr>
        <p:spPr/>
        <p:txBody>
          <a:bodyPr/>
          <a:lstStyle/>
          <a:p>
            <a:fld id="{42650FC1-260F-4424-992A-5812BE705672}" type="slidenum">
              <a:rPr lang="en-GB" smtClean="0"/>
              <a:t>2</a:t>
            </a:fld>
            <a:endParaRPr lang="en-GB"/>
          </a:p>
        </p:txBody>
      </p:sp>
    </p:spTree>
    <p:extLst>
      <p:ext uri="{BB962C8B-B14F-4D97-AF65-F5344CB8AC3E}">
        <p14:creationId xmlns:p14="http://schemas.microsoft.com/office/powerpoint/2010/main" val="3798058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49" b="0" i="0" u="none" strike="noStrike" kern="1200" baseline="0">
                <a:solidFill>
                  <a:schemeClr val="tx1"/>
                </a:solidFill>
                <a:latin typeface="+mn-lt"/>
                <a:ea typeface="+mn-ea"/>
                <a:cs typeface="+mn-cs"/>
              </a:rPr>
              <a:t>Students should answer the three baseline questions on a confidence scale (0 = not confident, 10 = extremely</a:t>
            </a:r>
          </a:p>
          <a:p>
            <a:r>
              <a:rPr lang="en-GB" sz="1149" b="0" i="0" u="none" strike="noStrike" kern="1200" baseline="0">
                <a:solidFill>
                  <a:schemeClr val="tx1"/>
                </a:solidFill>
                <a:latin typeface="+mn-lt"/>
                <a:ea typeface="+mn-ea"/>
                <a:cs typeface="+mn-cs"/>
              </a:rPr>
              <a:t>confident) for each of the questions.</a:t>
            </a:r>
            <a:endParaRPr lang="en-GB"/>
          </a:p>
          <a:p>
            <a:endParaRPr lang="en-GB"/>
          </a:p>
        </p:txBody>
      </p:sp>
      <p:sp>
        <p:nvSpPr>
          <p:cNvPr id="4" name="Slide Number Placeholder 3"/>
          <p:cNvSpPr>
            <a:spLocks noGrp="1"/>
          </p:cNvSpPr>
          <p:nvPr>
            <p:ph type="sldNum" sz="quarter" idx="10"/>
          </p:nvPr>
        </p:nvSpPr>
        <p:spPr/>
        <p:txBody>
          <a:bodyPr/>
          <a:lstStyle/>
          <a:p>
            <a:fld id="{42650FC1-260F-4424-992A-5812BE705672}" type="slidenum">
              <a:rPr lang="en-GB" smtClean="0"/>
              <a:t>3</a:t>
            </a:fld>
            <a:endParaRPr lang="en-GB"/>
          </a:p>
        </p:txBody>
      </p:sp>
    </p:spTree>
    <p:extLst>
      <p:ext uri="{BB962C8B-B14F-4D97-AF65-F5344CB8AC3E}">
        <p14:creationId xmlns:p14="http://schemas.microsoft.com/office/powerpoint/2010/main" val="381158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49" b="0" i="0" u="none" strike="noStrike" kern="1200" baseline="0">
                <a:solidFill>
                  <a:schemeClr val="tx1"/>
                </a:solidFill>
                <a:latin typeface="+mn-lt"/>
                <a:ea typeface="+mn-ea"/>
                <a:cs typeface="+mn-cs"/>
              </a:rPr>
              <a:t>Thoughts should be captured using an alcohol ‘mind map’, which is a good way to display thoughts and ideas in a clear</a:t>
            </a:r>
          </a:p>
          <a:p>
            <a:r>
              <a:rPr lang="en-GB" sz="1149" b="0" i="0" u="none" strike="noStrike" kern="1200" baseline="0">
                <a:solidFill>
                  <a:schemeClr val="tx1"/>
                </a:solidFill>
                <a:latin typeface="+mn-lt"/>
                <a:ea typeface="+mn-ea"/>
                <a:cs typeface="+mn-cs"/>
              </a:rPr>
              <a:t>and non-hierarchical fashion.</a:t>
            </a:r>
            <a:endParaRPr lang="en-GB"/>
          </a:p>
          <a:p>
            <a:endParaRPr lang="en-GB"/>
          </a:p>
        </p:txBody>
      </p:sp>
      <p:sp>
        <p:nvSpPr>
          <p:cNvPr id="4" name="Slide Number Placeholder 3"/>
          <p:cNvSpPr>
            <a:spLocks noGrp="1"/>
          </p:cNvSpPr>
          <p:nvPr>
            <p:ph type="sldNum" sz="quarter" idx="10"/>
          </p:nvPr>
        </p:nvSpPr>
        <p:spPr/>
        <p:txBody>
          <a:bodyPr/>
          <a:lstStyle/>
          <a:p>
            <a:fld id="{42650FC1-260F-4424-992A-5812BE705672}" type="slidenum">
              <a:rPr lang="en-GB" smtClean="0"/>
              <a:t>4</a:t>
            </a:fld>
            <a:endParaRPr lang="en-GB"/>
          </a:p>
        </p:txBody>
      </p:sp>
    </p:spTree>
    <p:extLst>
      <p:ext uri="{BB962C8B-B14F-4D97-AF65-F5344CB8AC3E}">
        <p14:creationId xmlns:p14="http://schemas.microsoft.com/office/powerpoint/2010/main" val="3420464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49" b="0" i="0" u="none" strike="noStrike" kern="1200" baseline="0" dirty="0">
                <a:solidFill>
                  <a:schemeClr val="tx1"/>
                </a:solidFill>
                <a:latin typeface="+mn-lt"/>
                <a:ea typeface="+mn-ea"/>
                <a:cs typeface="+mn-cs"/>
              </a:rPr>
              <a:t>In pairs, small groups or as a whole class play </a:t>
            </a:r>
            <a:r>
              <a:rPr lang="en-GB" sz="1149" u="sng" kern="1200" dirty="0">
                <a:solidFill>
                  <a:schemeClr val="tx1"/>
                </a:solidFill>
                <a:effectLst/>
                <a:latin typeface="+mn-lt"/>
                <a:ea typeface="+mn-ea"/>
                <a:cs typeface="+mn-cs"/>
                <a:hlinkClick r:id="rId3"/>
              </a:rPr>
              <a:t>https://www.youtube.com/watch?v=uGiZC3ivJ98</a:t>
            </a:r>
            <a:r>
              <a:rPr lang="en-GB" sz="1149" kern="1200" dirty="0">
                <a:solidFill>
                  <a:schemeClr val="tx1"/>
                </a:solidFill>
                <a:effectLst/>
                <a:latin typeface="+mn-lt"/>
                <a:ea typeface="+mn-ea"/>
                <a:cs typeface="+mn-cs"/>
              </a:rPr>
              <a:t> </a:t>
            </a:r>
            <a:r>
              <a:rPr lang="en-GB" sz="1149" b="0" i="0" u="none" strike="noStrike" kern="1200" baseline="0" dirty="0">
                <a:solidFill>
                  <a:schemeClr val="tx1"/>
                </a:solidFill>
                <a:latin typeface="+mn-lt"/>
                <a:ea typeface="+mn-ea"/>
                <a:cs typeface="+mn-cs"/>
              </a:rPr>
              <a:t>(timings vary).</a:t>
            </a:r>
          </a:p>
          <a:p>
            <a:r>
              <a:rPr lang="en-GB" sz="1149" b="0" i="0" u="none" strike="noStrike" kern="1200" baseline="0" dirty="0">
                <a:solidFill>
                  <a:schemeClr val="tx1"/>
                </a:solidFill>
                <a:latin typeface="+mn-lt"/>
                <a:ea typeface="+mn-ea"/>
                <a:cs typeface="+mn-cs"/>
              </a:rPr>
              <a:t>Hands up and eyes closed voting is recommended if carried out as a whole class.</a:t>
            </a:r>
          </a:p>
          <a:p>
            <a:r>
              <a:rPr lang="en-GB" sz="1149" b="0" i="0" u="none" strike="noStrike" kern="1200" baseline="0" dirty="0">
                <a:solidFill>
                  <a:schemeClr val="tx1"/>
                </a:solidFill>
                <a:latin typeface="+mn-lt"/>
                <a:ea typeface="+mn-ea"/>
                <a:cs typeface="+mn-cs"/>
              </a:rPr>
              <a:t>Students should talk though each decision as a pair or group and reach a consensus.</a:t>
            </a:r>
            <a:endParaRPr lang="en-GB" dirty="0"/>
          </a:p>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5</a:t>
            </a:fld>
            <a:endParaRPr lang="en-GB"/>
          </a:p>
        </p:txBody>
      </p:sp>
    </p:spTree>
    <p:extLst>
      <p:ext uri="{BB962C8B-B14F-4D97-AF65-F5344CB8AC3E}">
        <p14:creationId xmlns:p14="http://schemas.microsoft.com/office/powerpoint/2010/main" val="828869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75943" rtl="0" eaLnBrk="1" fontAlgn="auto" latinLnBrk="0" hangingPunct="1">
              <a:lnSpc>
                <a:spcPct val="100000"/>
              </a:lnSpc>
              <a:spcBef>
                <a:spcPts val="0"/>
              </a:spcBef>
              <a:spcAft>
                <a:spcPts val="0"/>
              </a:spcAft>
              <a:buClrTx/>
              <a:buSzTx/>
              <a:buFontTx/>
              <a:buNone/>
              <a:tabLst/>
              <a:defRPr/>
            </a:pPr>
            <a:r>
              <a:rPr lang="en-GB" sz="1149" b="0" i="0" u="none" strike="noStrike" kern="1200" baseline="0">
                <a:solidFill>
                  <a:schemeClr val="tx1"/>
                </a:solidFill>
                <a:latin typeface="+mn-lt"/>
                <a:ea typeface="+mn-ea"/>
                <a:cs typeface="+mn-cs"/>
              </a:rPr>
              <a:t>After playing 10 minutes’ worth of the game, students discuss the questions as a class.</a:t>
            </a:r>
            <a:endParaRPr lang="en-GB"/>
          </a:p>
          <a:p>
            <a:endParaRPr lang="en-GB"/>
          </a:p>
        </p:txBody>
      </p:sp>
      <p:sp>
        <p:nvSpPr>
          <p:cNvPr id="4" name="Slide Number Placeholder 3"/>
          <p:cNvSpPr>
            <a:spLocks noGrp="1"/>
          </p:cNvSpPr>
          <p:nvPr>
            <p:ph type="sldNum" sz="quarter" idx="10"/>
          </p:nvPr>
        </p:nvSpPr>
        <p:spPr/>
        <p:txBody>
          <a:bodyPr/>
          <a:lstStyle/>
          <a:p>
            <a:fld id="{42650FC1-260F-4424-992A-5812BE705672}" type="slidenum">
              <a:rPr lang="en-GB" smtClean="0"/>
              <a:t>6</a:t>
            </a:fld>
            <a:endParaRPr lang="en-GB"/>
          </a:p>
        </p:txBody>
      </p:sp>
    </p:spTree>
    <p:extLst>
      <p:ext uri="{BB962C8B-B14F-4D97-AF65-F5344CB8AC3E}">
        <p14:creationId xmlns:p14="http://schemas.microsoft.com/office/powerpoint/2010/main" val="2749064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75943" rtl="0" eaLnBrk="1" fontAlgn="auto" latinLnBrk="0" hangingPunct="1">
              <a:lnSpc>
                <a:spcPct val="100000"/>
              </a:lnSpc>
              <a:spcBef>
                <a:spcPts val="0"/>
              </a:spcBef>
              <a:spcAft>
                <a:spcPts val="0"/>
              </a:spcAft>
              <a:buClrTx/>
              <a:buSzTx/>
              <a:buFontTx/>
              <a:buNone/>
              <a:tabLst/>
              <a:defRPr/>
            </a:pPr>
            <a:r>
              <a:rPr lang="en-GB"/>
              <a:t>This activity could be</a:t>
            </a:r>
            <a:r>
              <a:rPr lang="en-GB" baseline="0"/>
              <a:t> done individually using devices or completed as whole class using a projector. The video resource only needs to be watched for the first 39 seconds. (Timings 0 – 0:39). </a:t>
            </a:r>
          </a:p>
          <a:p>
            <a:pPr marL="0" marR="0" lvl="0" indent="0" algn="l" defTabSz="875943" rtl="0" eaLnBrk="1" fontAlgn="auto" latinLnBrk="0" hangingPunct="1">
              <a:lnSpc>
                <a:spcPct val="100000"/>
              </a:lnSpc>
              <a:spcBef>
                <a:spcPts val="0"/>
              </a:spcBef>
              <a:spcAft>
                <a:spcPts val="0"/>
              </a:spcAft>
              <a:buClrTx/>
              <a:buSzTx/>
              <a:buFontTx/>
              <a:buNone/>
              <a:tabLst/>
              <a:defRPr/>
            </a:pPr>
            <a:r>
              <a:rPr lang="en-GB" baseline="0"/>
              <a:t>Prior to the lesson, the drink dodger hit list could be printed off if this would be appropriate to the class. </a:t>
            </a:r>
          </a:p>
          <a:p>
            <a:endParaRPr lang="en-GB"/>
          </a:p>
          <a:p>
            <a:endParaRPr lang="en-GB"/>
          </a:p>
        </p:txBody>
      </p:sp>
      <p:sp>
        <p:nvSpPr>
          <p:cNvPr id="4" name="Slide Number Placeholder 3"/>
          <p:cNvSpPr>
            <a:spLocks noGrp="1"/>
          </p:cNvSpPr>
          <p:nvPr>
            <p:ph type="sldNum" sz="quarter" idx="10"/>
          </p:nvPr>
        </p:nvSpPr>
        <p:spPr/>
        <p:txBody>
          <a:bodyPr/>
          <a:lstStyle/>
          <a:p>
            <a:fld id="{42650FC1-260F-4424-992A-5812BE705672}" type="slidenum">
              <a:rPr lang="en-GB" smtClean="0"/>
              <a:t>7</a:t>
            </a:fld>
            <a:endParaRPr lang="en-GB"/>
          </a:p>
        </p:txBody>
      </p:sp>
    </p:spTree>
    <p:extLst>
      <p:ext uri="{BB962C8B-B14F-4D97-AF65-F5344CB8AC3E}">
        <p14:creationId xmlns:p14="http://schemas.microsoft.com/office/powerpoint/2010/main" val="2671089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49" b="0" i="0" u="none" strike="noStrike" kern="1200" baseline="0" dirty="0">
                <a:solidFill>
                  <a:schemeClr val="tx1"/>
                </a:solidFill>
                <a:latin typeface="+mn-lt"/>
                <a:ea typeface="+mn-ea"/>
                <a:cs typeface="+mn-cs"/>
              </a:rPr>
              <a:t>Using the video and article listed below, their experience of playing the interactive game ‘Up to you – party edition’ and their own ideas, students create a comic strip or storyboard featuring a young person who has experienced a pressurised situation relating to drinking alcohol. (Some students may prefer to create a piece of creative writing rather than a comic strip.)</a:t>
            </a:r>
          </a:p>
          <a:p>
            <a:endParaRPr lang="en-GB" sz="1149" b="0" i="0" u="none" strike="noStrike" kern="1200" baseline="0" dirty="0">
              <a:solidFill>
                <a:schemeClr val="tx1"/>
              </a:solidFill>
              <a:latin typeface="+mn-lt"/>
              <a:ea typeface="+mn-ea"/>
              <a:cs typeface="+mn-cs"/>
            </a:endParaRPr>
          </a:p>
          <a:p>
            <a:r>
              <a:rPr lang="en-GB" sz="1149" b="0" i="0" u="none" strike="noStrike" kern="1200" baseline="0" dirty="0">
                <a:solidFill>
                  <a:schemeClr val="tx1"/>
                </a:solidFill>
                <a:latin typeface="+mn-lt"/>
                <a:ea typeface="+mn-ea"/>
                <a:cs typeface="+mn-cs"/>
              </a:rPr>
              <a:t>If possible, allow students to browse the </a:t>
            </a:r>
            <a:r>
              <a:rPr lang="en-GB" sz="1149" b="0" i="0" u="none" strike="noStrike" kern="1200" dirty="0">
                <a:solidFill>
                  <a:schemeClr val="tx1"/>
                </a:solidFill>
                <a:effectLst/>
                <a:latin typeface="+mn-lt"/>
                <a:ea typeface="+mn-ea"/>
                <a:cs typeface="+mn-cs"/>
              </a:rPr>
              <a:t>Every Mind Matters </a:t>
            </a:r>
            <a:r>
              <a:rPr lang="en-GB" sz="1149" b="0" i="0" u="none" strike="noStrike" kern="1200" baseline="0" dirty="0">
                <a:solidFill>
                  <a:schemeClr val="tx1"/>
                </a:solidFill>
                <a:latin typeface="+mn-lt"/>
                <a:ea typeface="+mn-ea"/>
                <a:cs typeface="+mn-cs"/>
              </a:rPr>
              <a:t>website independently to find solutions to their comic strip</a:t>
            </a:r>
          </a:p>
          <a:p>
            <a:r>
              <a:rPr lang="en-GB" sz="1149" b="0" i="0" u="none" strike="noStrike" kern="1200" baseline="0" dirty="0">
                <a:solidFill>
                  <a:schemeClr val="tx1"/>
                </a:solidFill>
                <a:latin typeface="+mn-lt"/>
                <a:ea typeface="+mn-ea"/>
                <a:cs typeface="+mn-cs"/>
              </a:rPr>
              <a:t>situation.</a:t>
            </a:r>
          </a:p>
          <a:p>
            <a:endParaRPr lang="en-GB" sz="1149" b="0" i="0" u="none" strike="noStrike" kern="1200" baseline="0" dirty="0">
              <a:solidFill>
                <a:schemeClr val="tx1"/>
              </a:solidFill>
              <a:latin typeface="+mn-lt"/>
              <a:ea typeface="+mn-ea"/>
              <a:cs typeface="+mn-cs"/>
            </a:endParaRPr>
          </a:p>
          <a:p>
            <a:r>
              <a:rPr lang="en-GB" sz="1149" b="0" i="0" u="none" strike="noStrike" kern="1200" baseline="0" dirty="0">
                <a:solidFill>
                  <a:schemeClr val="tx1"/>
                </a:solidFill>
                <a:latin typeface="+mn-lt"/>
                <a:ea typeface="+mn-ea"/>
                <a:cs typeface="+mn-cs"/>
              </a:rPr>
              <a:t>If time permits groups can share their work and provide peer-to-peer feedback, discussing whether they would agree</a:t>
            </a:r>
          </a:p>
          <a:p>
            <a:r>
              <a:rPr lang="en-GB" sz="1149" b="0" i="0" u="none" strike="noStrike" kern="1200" baseline="0" dirty="0">
                <a:solidFill>
                  <a:schemeClr val="tx1"/>
                </a:solidFill>
                <a:latin typeface="+mn-lt"/>
                <a:ea typeface="+mn-ea"/>
                <a:cs typeface="+mn-cs"/>
              </a:rPr>
              <a:t>with the outcome or would have created an alternative ending.</a:t>
            </a:r>
            <a:endParaRPr lang="en-GB" dirty="0"/>
          </a:p>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8</a:t>
            </a:fld>
            <a:endParaRPr lang="en-GB"/>
          </a:p>
        </p:txBody>
      </p:sp>
    </p:spTree>
    <p:extLst>
      <p:ext uri="{BB962C8B-B14F-4D97-AF65-F5344CB8AC3E}">
        <p14:creationId xmlns:p14="http://schemas.microsoft.com/office/powerpoint/2010/main" val="3328748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75943" rtl="0" eaLnBrk="1" fontAlgn="auto" latinLnBrk="0" hangingPunct="1">
              <a:lnSpc>
                <a:spcPct val="100000"/>
              </a:lnSpc>
              <a:spcBef>
                <a:spcPts val="0"/>
              </a:spcBef>
              <a:spcAft>
                <a:spcPts val="0"/>
              </a:spcAft>
              <a:buClrTx/>
              <a:buSzTx/>
              <a:buFontTx/>
              <a:buNone/>
              <a:tabLst/>
              <a:defRPr/>
            </a:pPr>
            <a:r>
              <a:rPr lang="en-GB" sz="1149" b="0" i="0" u="none" strike="noStrike" kern="1200" baseline="0">
                <a:solidFill>
                  <a:schemeClr val="tx1"/>
                </a:solidFill>
                <a:latin typeface="+mn-lt"/>
                <a:ea typeface="+mn-ea"/>
                <a:cs typeface="+mn-cs"/>
              </a:rPr>
              <a:t>Briefly recap the key learning covered in the lesson by asking students to follow the steps on the slide.</a:t>
            </a:r>
            <a:endParaRPr lang="en-GB"/>
          </a:p>
          <a:p>
            <a:endParaRPr lang="en-GB"/>
          </a:p>
        </p:txBody>
      </p:sp>
      <p:sp>
        <p:nvSpPr>
          <p:cNvPr id="4" name="Slide Number Placeholder 3"/>
          <p:cNvSpPr>
            <a:spLocks noGrp="1"/>
          </p:cNvSpPr>
          <p:nvPr>
            <p:ph type="sldNum" sz="quarter" idx="10"/>
          </p:nvPr>
        </p:nvSpPr>
        <p:spPr/>
        <p:txBody>
          <a:bodyPr/>
          <a:lstStyle/>
          <a:p>
            <a:fld id="{42650FC1-260F-4424-992A-5812BE705672}" type="slidenum">
              <a:rPr lang="en-GB" smtClean="0"/>
              <a:t>9</a:t>
            </a:fld>
            <a:endParaRPr lang="en-GB"/>
          </a:p>
        </p:txBody>
      </p:sp>
    </p:spTree>
    <p:extLst>
      <p:ext uri="{BB962C8B-B14F-4D97-AF65-F5344CB8AC3E}">
        <p14:creationId xmlns:p14="http://schemas.microsoft.com/office/powerpoint/2010/main" val="180109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p>
        </p:txBody>
      </p:sp>
      <p:sp>
        <p:nvSpPr>
          <p:cNvPr id="4" name="Date Placeholder 3"/>
          <p:cNvSpPr>
            <a:spLocks noGrp="1"/>
          </p:cNvSpPr>
          <p:nvPr>
            <p:ph type="dt" sz="half" idx="10"/>
          </p:nvPr>
        </p:nvSpPr>
        <p:spPr/>
        <p:txBody>
          <a:bodyPr/>
          <a:lstStyle/>
          <a:p>
            <a:fld id="{472EDEC1-B61F-45AE-83A4-EE631E533697}"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8100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EDEC1-B61F-45AE-83A4-EE631E533697}"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302871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EDEC1-B61F-45AE-83A4-EE631E533697}"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316942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EDEC1-B61F-45AE-83A4-EE631E533697}"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125518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2EDEC1-B61F-45AE-83A4-EE631E533697}"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328946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EDEC1-B61F-45AE-83A4-EE631E533697}"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392620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EDEC1-B61F-45AE-83A4-EE631E533697}" type="datetimeFigureOut">
              <a:rPr lang="en-GB" smtClean="0"/>
              <a:t>20/09/2023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196349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EDEC1-B61F-45AE-83A4-EE631E533697}" type="datetimeFigureOut">
              <a:rPr lang="en-GB" smtClean="0"/>
              <a:t>20/09/2023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293227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EDEC1-B61F-45AE-83A4-EE631E533697}" type="datetimeFigureOut">
              <a:rPr lang="en-GB" smtClean="0"/>
              <a:t>20/09/2023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264501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472EDEC1-B61F-45AE-83A4-EE631E533697}"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59299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472EDEC1-B61F-45AE-83A4-EE631E533697}"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130581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472EDEC1-B61F-45AE-83A4-EE631E533697}" type="datetimeFigureOut">
              <a:rPr lang="en-GB" smtClean="0"/>
              <a:t>20/09/2023</a:t>
            </a:fld>
            <a:endParaRPr lang="en-GB"/>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8BE436C3-05CB-4498-8985-9F735CFB4F6F}" type="slidenum">
              <a:rPr lang="en-GB" smtClean="0"/>
              <a:t>‹#›</a:t>
            </a:fld>
            <a:endParaRPr lang="en-GB"/>
          </a:p>
        </p:txBody>
      </p:sp>
    </p:spTree>
    <p:extLst>
      <p:ext uri="{BB962C8B-B14F-4D97-AF65-F5344CB8AC3E}">
        <p14:creationId xmlns:p14="http://schemas.microsoft.com/office/powerpoint/2010/main" val="36486748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talktofrank.com/drug/alcoho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www.youtube.com/watch?v=uGiZC3ivJ98"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www.youtube.com/watch?v=MgLsoD3VxNM"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74C8383-84F0-4B24-9F79-2A3FFD1E0CEB}"/>
              </a:ext>
            </a:extLst>
          </p:cNvPr>
          <p:cNvSpPr/>
          <p:nvPr/>
        </p:nvSpPr>
        <p:spPr>
          <a:xfrm>
            <a:off x="548894" y="1691141"/>
            <a:ext cx="4491860" cy="5921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8" name="Rectangle 17"/>
          <p:cNvSpPr/>
          <p:nvPr/>
        </p:nvSpPr>
        <p:spPr>
          <a:xfrm>
            <a:off x="5609725" y="1695450"/>
            <a:ext cx="4491860" cy="5921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26" name="Rectangle 25">
            <a:extLst>
              <a:ext uri="{FF2B5EF4-FFF2-40B4-BE49-F238E27FC236}">
                <a16:creationId xmlns:a16="http://schemas.microsoft.com/office/drawing/2014/main" id="{E7B4DC72-CBF5-449F-AF52-3658413B4E35}"/>
              </a:ext>
            </a:extLst>
          </p:cNvPr>
          <p:cNvSpPr/>
          <p:nvPr/>
        </p:nvSpPr>
        <p:spPr>
          <a:xfrm>
            <a:off x="-1" y="0"/>
            <a:ext cx="10691813" cy="1155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4" name="TextBox 3">
            <a:extLst>
              <a:ext uri="{FF2B5EF4-FFF2-40B4-BE49-F238E27FC236}">
                <a16:creationId xmlns:a16="http://schemas.microsoft.com/office/drawing/2014/main" id="{CFCEAC17-3C7F-49E9-96CA-F026D2485C96}"/>
              </a:ext>
            </a:extLst>
          </p:cNvPr>
          <p:cNvSpPr txBox="1"/>
          <p:nvPr/>
        </p:nvSpPr>
        <p:spPr>
          <a:xfrm>
            <a:off x="551316" y="1732738"/>
            <a:ext cx="3451225" cy="523220"/>
          </a:xfrm>
          <a:prstGeom prst="rect">
            <a:avLst/>
          </a:prstGeom>
          <a:noFill/>
        </p:spPr>
        <p:txBody>
          <a:bodyPr wrap="square" rtlCol="0" anchor="t">
            <a:spAutoFit/>
          </a:bodyPr>
          <a:lstStyle/>
          <a:p>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Learning objectives</a:t>
            </a:r>
            <a:endParaRPr lang="en-US" dirty="0"/>
          </a:p>
        </p:txBody>
      </p:sp>
      <p:sp>
        <p:nvSpPr>
          <p:cNvPr id="6" name="TextBox 5">
            <a:extLst>
              <a:ext uri="{FF2B5EF4-FFF2-40B4-BE49-F238E27FC236}">
                <a16:creationId xmlns:a16="http://schemas.microsoft.com/office/drawing/2014/main" id="{BD3FF4C6-9F0E-4CF4-9E43-58BD10E54D6A}"/>
              </a:ext>
            </a:extLst>
          </p:cNvPr>
          <p:cNvSpPr txBox="1"/>
          <p:nvPr/>
        </p:nvSpPr>
        <p:spPr>
          <a:xfrm>
            <a:off x="5617421" y="1732941"/>
            <a:ext cx="3481650" cy="523875"/>
          </a:xfrm>
          <a:prstGeom prst="rect">
            <a:avLst/>
          </a:prstGeom>
          <a:noFill/>
        </p:spPr>
        <p:txBody>
          <a:bodyPr wrap="square" rtlCol="0" anchor="t">
            <a:spAutoFit/>
          </a:bodyPr>
          <a:lstStyle/>
          <a:p>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Learning outcomes</a:t>
            </a:r>
            <a:r>
              <a:rPr lang="en-GB" sz="2800" dirty="0">
                <a:latin typeface="Lato Heavy" panose="020F0502020204030203" pitchFamily="34" charset="0"/>
                <a:ea typeface="Lato Heavy" panose="020F0502020204030203" pitchFamily="34" charset="0"/>
                <a:cs typeface="Lato Heavy" panose="020F0502020204030203" pitchFamily="34" charset="0"/>
              </a:rPr>
              <a:t> </a:t>
            </a:r>
            <a:endParaRPr lang="en-US" dirty="0"/>
          </a:p>
        </p:txBody>
      </p:sp>
      <p:sp>
        <p:nvSpPr>
          <p:cNvPr id="7" name="TextBox 6">
            <a:extLst>
              <a:ext uri="{FF2B5EF4-FFF2-40B4-BE49-F238E27FC236}">
                <a16:creationId xmlns:a16="http://schemas.microsoft.com/office/drawing/2014/main" id="{079B5E58-8B60-4F70-9848-9C20D34928F8}"/>
              </a:ext>
            </a:extLst>
          </p:cNvPr>
          <p:cNvSpPr txBox="1"/>
          <p:nvPr/>
        </p:nvSpPr>
        <p:spPr>
          <a:xfrm>
            <a:off x="580416" y="2465500"/>
            <a:ext cx="4431154" cy="1631216"/>
          </a:xfrm>
          <a:prstGeom prst="rect">
            <a:avLst/>
          </a:prstGeom>
          <a:noFill/>
        </p:spPr>
        <p:txBody>
          <a:bodyPr wrap="square" rtlCol="0" anchor="t">
            <a:spAutoFit/>
          </a:bodyPr>
          <a:lstStyle/>
          <a:p>
            <a:r>
              <a:rPr lang="en-GB" sz="2000" dirty="0">
                <a:latin typeface="Lato Medium" panose="020F0502020204030203" pitchFamily="34" charset="0"/>
                <a:ea typeface="Lato Medium" panose="020F0502020204030203" pitchFamily="34" charset="0"/>
                <a:cs typeface="Lato Medium" panose="020F0502020204030203" pitchFamily="34" charset="0"/>
              </a:rPr>
              <a:t>We are learning about why young people may choose to drink, the risks associated with underage drinking and how to make safe choices around alcohol.</a:t>
            </a:r>
          </a:p>
        </p:txBody>
      </p:sp>
      <p:sp>
        <p:nvSpPr>
          <p:cNvPr id="8" name="TextBox 7">
            <a:extLst>
              <a:ext uri="{FF2B5EF4-FFF2-40B4-BE49-F238E27FC236}">
                <a16:creationId xmlns:a16="http://schemas.microsoft.com/office/drawing/2014/main" id="{479FC28A-29A5-42D9-8CD5-727A6798F5DF}"/>
              </a:ext>
            </a:extLst>
          </p:cNvPr>
          <p:cNvSpPr txBox="1"/>
          <p:nvPr/>
        </p:nvSpPr>
        <p:spPr>
          <a:xfrm>
            <a:off x="5609725" y="2466975"/>
            <a:ext cx="4511400" cy="3939540"/>
          </a:xfrm>
          <a:prstGeom prst="rect">
            <a:avLst/>
          </a:prstGeom>
          <a:noFill/>
        </p:spPr>
        <p:txBody>
          <a:bodyPr wrap="square" rtlCol="0" anchor="t">
            <a:spAutoFit/>
          </a:bodyPr>
          <a:lstStyle/>
          <a:p>
            <a:pPr>
              <a:spcAft>
                <a:spcPts val="1200"/>
              </a:spcAft>
            </a:pPr>
            <a:r>
              <a:rPr lang="en-GB" sz="2000" dirty="0">
                <a:latin typeface="Lato Heavy" panose="020F0502020204030203" pitchFamily="34" charset="0"/>
                <a:ea typeface="Lato Heavy" panose="020F0502020204030203" pitchFamily="34" charset="0"/>
                <a:cs typeface="Lato Heavy" panose="020F0502020204030203" pitchFamily="34" charset="0"/>
              </a:rPr>
              <a:t>By the end of the lesson you will be able to…</a:t>
            </a:r>
          </a:p>
          <a:p>
            <a:pPr marL="342900" indent="-342900">
              <a:spcAft>
                <a:spcPts val="1200"/>
              </a:spcAft>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Describe the reasons why people drink alcohol and the impact it can have</a:t>
            </a:r>
          </a:p>
          <a:p>
            <a:pPr marL="342900" indent="-342900">
              <a:spcAft>
                <a:spcPts val="1200"/>
              </a:spcAft>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Identify and assess the risks of underage drinking</a:t>
            </a:r>
          </a:p>
          <a:p>
            <a:pPr marL="342900" indent="-342900">
              <a:spcAft>
                <a:spcPts val="1200"/>
              </a:spcAft>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Suggest strategies to manage peer pressure around alcohol misuse and identify sources of guidance and support.   </a:t>
            </a:r>
          </a:p>
        </p:txBody>
      </p:sp>
      <p:grpSp>
        <p:nvGrpSpPr>
          <p:cNvPr id="25" name="Group 24">
            <a:extLst>
              <a:ext uri="{FF2B5EF4-FFF2-40B4-BE49-F238E27FC236}">
                <a16:creationId xmlns:a16="http://schemas.microsoft.com/office/drawing/2014/main" id="{9C5B8119-53B4-4AA7-B2AD-F73A4AE6A98C}"/>
              </a:ext>
            </a:extLst>
          </p:cNvPr>
          <p:cNvGrpSpPr/>
          <p:nvPr/>
        </p:nvGrpSpPr>
        <p:grpSpPr>
          <a:xfrm>
            <a:off x="1834987" y="6698361"/>
            <a:ext cx="7079446" cy="859221"/>
            <a:chOff x="1816767" y="6552580"/>
            <a:chExt cx="7079446" cy="859221"/>
          </a:xfrm>
        </p:grpSpPr>
        <p:sp>
          <p:nvSpPr>
            <p:cNvPr id="12" name="Rectangle 11">
              <a:extLst>
                <a:ext uri="{FF2B5EF4-FFF2-40B4-BE49-F238E27FC236}">
                  <a16:creationId xmlns:a16="http://schemas.microsoft.com/office/drawing/2014/main" id="{3EF32056-7FA0-49BC-A7A3-12A3D266C1DA}"/>
                </a:ext>
              </a:extLst>
            </p:cNvPr>
            <p:cNvSpPr/>
            <p:nvPr/>
          </p:nvSpPr>
          <p:spPr>
            <a:xfrm>
              <a:off x="1816767" y="6552580"/>
              <a:ext cx="1696889" cy="85922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A792987-FF53-40BC-83A5-A98E6F8E5182}"/>
                </a:ext>
              </a:extLst>
            </p:cNvPr>
            <p:cNvSpPr/>
            <p:nvPr/>
          </p:nvSpPr>
          <p:spPr>
            <a:xfrm>
              <a:off x="3513654" y="6552580"/>
              <a:ext cx="5382559" cy="85922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u="sng"/>
            </a:p>
          </p:txBody>
        </p:sp>
        <p:sp>
          <p:nvSpPr>
            <p:cNvPr id="9" name="TextBox 8">
              <a:extLst>
                <a:ext uri="{FF2B5EF4-FFF2-40B4-BE49-F238E27FC236}">
                  <a16:creationId xmlns:a16="http://schemas.microsoft.com/office/drawing/2014/main" id="{713B86D6-3CBB-445C-A77B-887E6A864B4C}"/>
                </a:ext>
              </a:extLst>
            </p:cNvPr>
            <p:cNvSpPr txBox="1"/>
            <p:nvPr/>
          </p:nvSpPr>
          <p:spPr>
            <a:xfrm>
              <a:off x="1836222" y="6625284"/>
              <a:ext cx="1648289" cy="623248"/>
            </a:xfrm>
            <a:prstGeom prst="rect">
              <a:avLst/>
            </a:prstGeom>
            <a:noFill/>
          </p:spPr>
          <p:txBody>
            <a:bodyPr wrap="square" rtlCol="0">
              <a:spAutoFit/>
            </a:bodyPr>
            <a:lstStyle/>
            <a:p>
              <a:pPr>
                <a:spcAft>
                  <a:spcPts val="300"/>
                </a:spcAft>
              </a:pPr>
              <a:r>
                <a:rPr lang="en-GB" sz="1600" dirty="0">
                  <a:solidFill>
                    <a:srgbClr val="60FF1F"/>
                  </a:solidFill>
                  <a:latin typeface="Lato Heavy" panose="020F0502020204030203" pitchFamily="34" charset="0"/>
                  <a:ea typeface="Lato Heavy" panose="020F0502020204030203" pitchFamily="34" charset="0"/>
                  <a:cs typeface="Lato Heavy" panose="020F0502020204030203" pitchFamily="34" charset="0"/>
                </a:rPr>
                <a:t>KEY</a:t>
              </a:r>
            </a:p>
            <a:p>
              <a:pPr>
                <a:spcAft>
                  <a:spcPts val="300"/>
                </a:spcAft>
              </a:pPr>
              <a:r>
                <a:rPr lang="en-GB" sz="1600" dirty="0">
                  <a:solidFill>
                    <a:srgbClr val="60FF1F"/>
                  </a:solidFill>
                  <a:latin typeface="Lato Heavy" panose="020F0502020204030203" pitchFamily="34" charset="0"/>
                  <a:ea typeface="Lato Heavy" panose="020F0502020204030203" pitchFamily="34" charset="0"/>
                  <a:cs typeface="Lato Heavy" panose="020F0502020204030203" pitchFamily="34" charset="0"/>
                </a:rPr>
                <a:t>VOCABULARY</a:t>
              </a:r>
            </a:p>
          </p:txBody>
        </p:sp>
        <p:sp>
          <p:nvSpPr>
            <p:cNvPr id="10" name="TextBox 9">
              <a:extLst>
                <a:ext uri="{FF2B5EF4-FFF2-40B4-BE49-F238E27FC236}">
                  <a16:creationId xmlns:a16="http://schemas.microsoft.com/office/drawing/2014/main" id="{CA893BEB-1AD6-4A2E-9EBF-549EA40797F1}"/>
                </a:ext>
              </a:extLst>
            </p:cNvPr>
            <p:cNvSpPr txBox="1"/>
            <p:nvPr/>
          </p:nvSpPr>
          <p:spPr>
            <a:xfrm>
              <a:off x="3562254" y="6576644"/>
              <a:ext cx="5273062" cy="696088"/>
            </a:xfrm>
            <a:prstGeom prst="rect">
              <a:avLst/>
            </a:prstGeom>
            <a:noFill/>
          </p:spPr>
          <p:txBody>
            <a:bodyPr wrap="square" rtlCol="0">
              <a:spAutoFit/>
            </a:bodyPr>
            <a:lstStyle/>
            <a:p>
              <a:pPr>
                <a:lnSpc>
                  <a:spcPct val="150000"/>
                </a:lnSpc>
                <a:spcAft>
                  <a:spcPts val="300"/>
                </a:spcAft>
              </a:pPr>
              <a:r>
                <a:rPr lang="en-GB" sz="1400" spc="50" dirty="0">
                  <a:solidFill>
                    <a:schemeClr val="bg1"/>
                  </a:solidFill>
                  <a:latin typeface="Lato Heavy" panose="020F0502020204030203" pitchFamily="34" charset="0"/>
                  <a:ea typeface="Lato Heavy" panose="020F0502020204030203" pitchFamily="34" charset="0"/>
                  <a:cs typeface="Lato Heavy" panose="020F0502020204030203" pitchFamily="34" charset="0"/>
                </a:rPr>
                <a:t>Depressant, addictive, peer-pressure, family, friends, support, communication, units, incapacitated</a:t>
              </a:r>
              <a:r>
                <a:rPr lang="en-GB" sz="1400" spc="50" dirty="0">
                  <a:latin typeface="Lato Heavy" panose="020F0502020204030203" pitchFamily="34" charset="0"/>
                  <a:ea typeface="Lato Heavy" panose="020F0502020204030203" pitchFamily="34" charset="0"/>
                  <a:cs typeface="Lato Heavy" panose="020F0502020204030203" pitchFamily="34" charset="0"/>
                </a:rPr>
                <a:t>, risk</a:t>
              </a:r>
            </a:p>
          </p:txBody>
        </p:sp>
      </p:grpSp>
      <p:sp>
        <p:nvSpPr>
          <p:cNvPr id="13" name="TextBox 12">
            <a:extLst>
              <a:ext uri="{FF2B5EF4-FFF2-40B4-BE49-F238E27FC236}">
                <a16:creationId xmlns:a16="http://schemas.microsoft.com/office/drawing/2014/main" id="{5447B559-FA14-408E-A3EB-726D76B8576E}"/>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endParaRPr lang="en-GB" sz="6000" dirty="0">
              <a:solidFill>
                <a:srgbClr val="7DB928"/>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86673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DBC4487-60CD-44E0-BD5E-73C4AAA46085}"/>
              </a:ext>
            </a:extLst>
          </p:cNvPr>
          <p:cNvSpPr txBox="1"/>
          <p:nvPr/>
        </p:nvSpPr>
        <p:spPr>
          <a:xfrm>
            <a:off x="5330536" y="2228243"/>
            <a:ext cx="5361277" cy="4067267"/>
          </a:xfrm>
          <a:prstGeom prst="rect">
            <a:avLst/>
          </a:prstGeom>
          <a:noFill/>
        </p:spPr>
        <p:txBody>
          <a:bodyPr wrap="square" rtlCol="0">
            <a:spAutoFit/>
          </a:bodyPr>
          <a:lstStyle/>
          <a:p>
            <a:pPr>
              <a:lnSpc>
                <a:spcPct val="110000"/>
              </a:lnSpc>
            </a:pPr>
            <a:r>
              <a:rPr lang="en-GB" sz="2800" dirty="0">
                <a:latin typeface="Lato Medium" panose="020F0502020204030203" pitchFamily="34" charset="0"/>
                <a:ea typeface="Lato Medium" panose="020F0502020204030203" pitchFamily="34" charset="0"/>
                <a:cs typeface="Lato Medium" panose="020F0502020204030203" pitchFamily="34" charset="0"/>
              </a:rPr>
              <a:t>If you, or anyone you know needs support in this area, </a:t>
            </a:r>
          </a:p>
          <a:p>
            <a:pPr>
              <a:lnSpc>
                <a:spcPct val="110000"/>
              </a:lnSpc>
            </a:pPr>
            <a:r>
              <a:rPr lang="en-GB" sz="2800" dirty="0">
                <a:latin typeface="Lato Medium" panose="020F0502020204030203" pitchFamily="34" charset="0"/>
                <a:ea typeface="Lato Medium" panose="020F0502020204030203" pitchFamily="34" charset="0"/>
                <a:cs typeface="Lato Medium" panose="020F0502020204030203" pitchFamily="34" charset="0"/>
              </a:rPr>
              <a:t>speak to a trusted adult, a teacher, tutor or head of year. You can also get support from Talk to Frank at:</a:t>
            </a:r>
          </a:p>
          <a:p>
            <a:pPr>
              <a:lnSpc>
                <a:spcPct val="75000"/>
              </a:lnSpc>
            </a:pPr>
            <a:endParaRPr lang="en-GB" sz="3200" i="1" dirty="0">
              <a:solidFill>
                <a:schemeClr val="bg1"/>
              </a:solidFill>
              <a:latin typeface="Lato Medium" panose="020F0502020204030203" pitchFamily="34" charset="0"/>
              <a:ea typeface="Lato Medium" panose="020F0502020204030203" pitchFamily="34" charset="0"/>
              <a:cs typeface="Lato Medium" panose="020F0502020204030203" pitchFamily="34" charset="0"/>
              <a:hlinkClick r:id="rId3"/>
            </a:endParaRPr>
          </a:p>
          <a:p>
            <a:pPr>
              <a:lnSpc>
                <a:spcPct val="75000"/>
              </a:lnSpc>
            </a:pPr>
            <a:r>
              <a:rPr lang="en-GB" sz="2000" i="1" dirty="0">
                <a:solidFill>
                  <a:schemeClr val="bg1"/>
                </a:solidFill>
                <a:latin typeface="Lato Medium" panose="020F0502020204030203" pitchFamily="34" charset="0"/>
                <a:ea typeface="Lato Medium" panose="020F0502020204030203" pitchFamily="34" charset="0"/>
                <a:cs typeface="Lato Medium" panose="020F0502020204030203" pitchFamily="34" charset="0"/>
                <a:hlinkClick r:id="rId3"/>
              </a:rPr>
              <a:t>http://www.talktofrank.com/drug/alcohol</a:t>
            </a:r>
            <a:endParaRPr lang="en-GB" sz="2000" i="1"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a:p>
            <a:endParaRPr lang="en-GB" dirty="0"/>
          </a:p>
          <a:p>
            <a:endParaRPr lang="en-GB" dirty="0"/>
          </a:p>
        </p:txBody>
      </p:sp>
      <p:pic>
        <p:nvPicPr>
          <p:cNvPr id="13" name="Picture 12">
            <a:extLst>
              <a:ext uri="{FF2B5EF4-FFF2-40B4-BE49-F238E27FC236}">
                <a16:creationId xmlns:a16="http://schemas.microsoft.com/office/drawing/2014/main" id="{28760D5B-A45A-4E2B-8F6B-B2993874C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9776" y="447569"/>
            <a:ext cx="1001185" cy="1001185"/>
          </a:xfrm>
          <a:prstGeom prst="rect">
            <a:avLst/>
          </a:prstGeom>
        </p:spPr>
      </p:pic>
      <p:sp>
        <p:nvSpPr>
          <p:cNvPr id="10" name="Rectangle 9">
            <a:extLst>
              <a:ext uri="{FF2B5EF4-FFF2-40B4-BE49-F238E27FC236}">
                <a16:creationId xmlns:a16="http://schemas.microsoft.com/office/drawing/2014/main" id="{9D312F53-EFB0-4F51-8518-949313FF7D7D}"/>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2" name="TextBox 11">
            <a:extLst>
              <a:ext uri="{FF2B5EF4-FFF2-40B4-BE49-F238E27FC236}">
                <a16:creationId xmlns:a16="http://schemas.microsoft.com/office/drawing/2014/main" id="{C69B4A7B-52CE-48D8-AAD2-06F8F12BA74F}"/>
              </a:ext>
            </a:extLst>
          </p:cNvPr>
          <p:cNvSpPr txBox="1"/>
          <p:nvPr/>
        </p:nvSpPr>
        <p:spPr>
          <a:xfrm>
            <a:off x="-2" y="957196"/>
            <a:ext cx="10691815"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PLENARY: NOW I KNOW</a:t>
            </a:r>
          </a:p>
        </p:txBody>
      </p:sp>
      <p:sp>
        <p:nvSpPr>
          <p:cNvPr id="14" name="TextBox 13">
            <a:extLst>
              <a:ext uri="{FF2B5EF4-FFF2-40B4-BE49-F238E27FC236}">
                <a16:creationId xmlns:a16="http://schemas.microsoft.com/office/drawing/2014/main" id="{DECD4E19-EBC9-47A4-B9A3-3A1A4FA032A3}"/>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p>
        </p:txBody>
      </p:sp>
      <p:pic>
        <p:nvPicPr>
          <p:cNvPr id="16" name="Picture 15">
            <a:extLst>
              <a:ext uri="{FF2B5EF4-FFF2-40B4-BE49-F238E27FC236}">
                <a16:creationId xmlns:a16="http://schemas.microsoft.com/office/drawing/2014/main" id="{C39B4A73-825F-4F8E-B30E-228C9D5024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pic>
        <p:nvPicPr>
          <p:cNvPr id="19" name="Picture 18">
            <a:extLst>
              <a:ext uri="{FF2B5EF4-FFF2-40B4-BE49-F238E27FC236}">
                <a16:creationId xmlns:a16="http://schemas.microsoft.com/office/drawing/2014/main" id="{AC685FC2-2B81-48A2-A8F0-9BCFC30D78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290301"/>
            <a:ext cx="4883727" cy="2744655"/>
          </a:xfrm>
          <a:prstGeom prst="rect">
            <a:avLst/>
          </a:prstGeom>
        </p:spPr>
      </p:pic>
    </p:spTree>
    <p:extLst>
      <p:ext uri="{BB962C8B-B14F-4D97-AF65-F5344CB8AC3E}">
        <p14:creationId xmlns:p14="http://schemas.microsoft.com/office/powerpoint/2010/main" val="3087387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8D83991-01BD-4805-9C49-3BE1673A435F}"/>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3" name="TextBox 32">
            <a:extLst>
              <a:ext uri="{FF2B5EF4-FFF2-40B4-BE49-F238E27FC236}">
                <a16:creationId xmlns:a16="http://schemas.microsoft.com/office/drawing/2014/main" id="{9D4059A7-BF21-43DF-8276-0C1787A4900F}"/>
              </a:ext>
            </a:extLst>
          </p:cNvPr>
          <p:cNvSpPr txBox="1"/>
          <p:nvPr/>
        </p:nvSpPr>
        <p:spPr>
          <a:xfrm>
            <a:off x="0" y="957196"/>
            <a:ext cx="10691812"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SELF ASSESSMENT</a:t>
            </a:r>
          </a:p>
        </p:txBody>
      </p:sp>
      <p:pic>
        <p:nvPicPr>
          <p:cNvPr id="34" name="Picture 33">
            <a:extLst>
              <a:ext uri="{FF2B5EF4-FFF2-40B4-BE49-F238E27FC236}">
                <a16:creationId xmlns:a16="http://schemas.microsoft.com/office/drawing/2014/main" id="{B29454EC-F4B0-458E-9643-675AE6019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51" name="TextBox 50">
            <a:extLst>
              <a:ext uri="{FF2B5EF4-FFF2-40B4-BE49-F238E27FC236}">
                <a16:creationId xmlns:a16="http://schemas.microsoft.com/office/drawing/2014/main" id="{69B29FC7-D0E9-44F9-BCF5-6997E1CCAE51}"/>
              </a:ext>
            </a:extLst>
          </p:cNvPr>
          <p:cNvSpPr txBox="1"/>
          <p:nvPr/>
        </p:nvSpPr>
        <p:spPr>
          <a:xfrm>
            <a:off x="1095022" y="2212622"/>
            <a:ext cx="8737600" cy="3120854"/>
          </a:xfrm>
          <a:prstGeom prst="rect">
            <a:avLst/>
          </a:prstGeom>
          <a:noFill/>
        </p:spPr>
        <p:txBody>
          <a:bodyPr wrap="square" rtlCol="0">
            <a:spAutoFit/>
          </a:bodyPr>
          <a:lstStyle/>
          <a:p>
            <a:pPr>
              <a:lnSpc>
                <a:spcPct val="110000"/>
              </a:lnSpc>
            </a:pPr>
            <a:r>
              <a:rPr lang="en-GB" sz="2400">
                <a:latin typeface="Lato Heavy" panose="020F0502020204030203" pitchFamily="34" charset="0"/>
                <a:ea typeface="Lato Heavy" panose="020F0502020204030203" pitchFamily="34" charset="0"/>
                <a:cs typeface="Lato Heavy" panose="020F0502020204030203" pitchFamily="34" charset="0"/>
              </a:rPr>
              <a:t>A.</a:t>
            </a:r>
            <a:r>
              <a:rPr lang="en-GB" sz="2400">
                <a:latin typeface="Lato Medium" panose="020F0502020204030203" pitchFamily="34" charset="0"/>
                <a:ea typeface="Lato Medium" panose="020F0502020204030203" pitchFamily="34" charset="0"/>
                <a:cs typeface="Lato Medium" panose="020F0502020204030203" pitchFamily="34" charset="0"/>
              </a:rPr>
              <a:t>	How confident are you at describing some of the reasons why people drink alcohol?</a:t>
            </a:r>
          </a:p>
          <a:p>
            <a:endParaRPr lang="en-GB" sz="2400">
              <a:latin typeface="Lato Medium" panose="020F0502020204030203" pitchFamily="34" charset="0"/>
              <a:ea typeface="Lato Medium" panose="020F0502020204030203" pitchFamily="34" charset="0"/>
              <a:cs typeface="Lato Medium" panose="020F0502020204030203" pitchFamily="34" charset="0"/>
            </a:endParaRPr>
          </a:p>
          <a:p>
            <a:r>
              <a:rPr lang="en-GB" sz="2400">
                <a:latin typeface="Lato Heavy" panose="020F0502020204030203" pitchFamily="34" charset="0"/>
                <a:ea typeface="Lato Heavy" panose="020F0502020204030203" pitchFamily="34" charset="0"/>
                <a:cs typeface="Lato Heavy" panose="020F0502020204030203" pitchFamily="34" charset="0"/>
              </a:rPr>
              <a:t>B.</a:t>
            </a:r>
            <a:r>
              <a:rPr lang="en-GB" sz="2400">
                <a:latin typeface="Lato Medium" panose="020F0502020204030203" pitchFamily="34" charset="0"/>
                <a:ea typeface="Lato Medium" panose="020F0502020204030203" pitchFamily="34" charset="0"/>
                <a:cs typeface="Lato Medium" panose="020F0502020204030203" pitchFamily="34" charset="0"/>
              </a:rPr>
              <a:t>  How confident are you in knowing the risks of underage drinking?</a:t>
            </a:r>
          </a:p>
          <a:p>
            <a:endParaRPr lang="en-GB" sz="2400">
              <a:latin typeface="Lato Medium" panose="020F0502020204030203" pitchFamily="34" charset="0"/>
              <a:ea typeface="Lato Medium" panose="020F0502020204030203" pitchFamily="34" charset="0"/>
              <a:cs typeface="Lato Medium" panose="020F0502020204030203" pitchFamily="34" charset="0"/>
            </a:endParaRPr>
          </a:p>
          <a:p>
            <a:r>
              <a:rPr lang="en-GB" sz="2400">
                <a:latin typeface="Lato Heavy" panose="020F0502020204030203" pitchFamily="34" charset="0"/>
                <a:ea typeface="Lato Heavy" panose="020F0502020204030203" pitchFamily="34" charset="0"/>
                <a:cs typeface="Lato Heavy" panose="020F0502020204030203" pitchFamily="34" charset="0"/>
              </a:rPr>
              <a:t>C.</a:t>
            </a:r>
            <a:r>
              <a:rPr lang="en-GB" sz="2400">
                <a:latin typeface="Lato Medium" panose="020F0502020204030203" pitchFamily="34" charset="0"/>
                <a:ea typeface="Lato Medium" panose="020F0502020204030203" pitchFamily="34" charset="0"/>
                <a:cs typeface="Lato Medium" panose="020F0502020204030203" pitchFamily="34" charset="0"/>
              </a:rPr>
              <a:t>  How confident are you about knowing how to find support for yourself and friends?</a:t>
            </a:r>
          </a:p>
        </p:txBody>
      </p:sp>
      <p:sp>
        <p:nvSpPr>
          <p:cNvPr id="52" name="TextBox 51">
            <a:extLst>
              <a:ext uri="{FF2B5EF4-FFF2-40B4-BE49-F238E27FC236}">
                <a16:creationId xmlns:a16="http://schemas.microsoft.com/office/drawing/2014/main" id="{8655DA1E-C8CC-4086-B5C5-156DF82E089D}"/>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endParaRPr lang="en-GB" sz="6000" dirty="0">
              <a:solidFill>
                <a:srgbClr val="7DB928"/>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4" name="TextBox 23">
            <a:extLst>
              <a:ext uri="{FF2B5EF4-FFF2-40B4-BE49-F238E27FC236}">
                <a16:creationId xmlns:a16="http://schemas.microsoft.com/office/drawing/2014/main" id="{5BDB2C07-18A6-43EB-BFD1-7ED188C629C7}"/>
              </a:ext>
            </a:extLst>
          </p:cNvPr>
          <p:cNvSpPr txBox="1"/>
          <p:nvPr/>
        </p:nvSpPr>
        <p:spPr>
          <a:xfrm>
            <a:off x="6169446" y="6841475"/>
            <a:ext cx="3966072" cy="400110"/>
          </a:xfrm>
          <a:prstGeom prst="rect">
            <a:avLst/>
          </a:prstGeom>
          <a:noFill/>
        </p:spPr>
        <p:txBody>
          <a:bodyPr wrap="square" rtlCol="0">
            <a:spAutoFit/>
          </a:bodyPr>
          <a:lstStyle/>
          <a:p>
            <a:pPr algn="r"/>
            <a:r>
              <a:rPr lang="en-GB" sz="2000">
                <a:latin typeface="Lato Heavy" panose="020F0502020204030203" pitchFamily="34" charset="0"/>
                <a:ea typeface="Lato Heavy" panose="020F0502020204030203" pitchFamily="34" charset="0"/>
                <a:cs typeface="Lato Heavy" panose="020F0502020204030203" pitchFamily="34" charset="0"/>
              </a:rPr>
              <a:t>EXTREMELY CONFIDENT</a:t>
            </a:r>
          </a:p>
        </p:txBody>
      </p:sp>
      <p:sp>
        <p:nvSpPr>
          <p:cNvPr id="25" name="TextBox 24">
            <a:extLst>
              <a:ext uri="{FF2B5EF4-FFF2-40B4-BE49-F238E27FC236}">
                <a16:creationId xmlns:a16="http://schemas.microsoft.com/office/drawing/2014/main" id="{F402AB65-2049-4857-9650-A32C4200D1E3}"/>
              </a:ext>
            </a:extLst>
          </p:cNvPr>
          <p:cNvSpPr txBox="1"/>
          <p:nvPr/>
        </p:nvSpPr>
        <p:spPr>
          <a:xfrm>
            <a:off x="714940" y="6841475"/>
            <a:ext cx="3966072" cy="400110"/>
          </a:xfrm>
          <a:prstGeom prst="rect">
            <a:avLst/>
          </a:prstGeom>
          <a:noFill/>
        </p:spPr>
        <p:txBody>
          <a:bodyPr wrap="square" rtlCol="0">
            <a:spAutoFit/>
          </a:bodyPr>
          <a:lstStyle/>
          <a:p>
            <a:r>
              <a:rPr lang="en-GB" sz="2000">
                <a:latin typeface="Lato Heavy" panose="020F0502020204030203" pitchFamily="34" charset="0"/>
                <a:ea typeface="Lato Heavy" panose="020F0502020204030203" pitchFamily="34" charset="0"/>
                <a:cs typeface="Lato Heavy" panose="020F0502020204030203" pitchFamily="34" charset="0"/>
              </a:rPr>
              <a:t>NOT CONFIDENT</a:t>
            </a:r>
          </a:p>
        </p:txBody>
      </p:sp>
      <p:sp>
        <p:nvSpPr>
          <p:cNvPr id="26" name="Rectangle 25">
            <a:extLst>
              <a:ext uri="{FF2B5EF4-FFF2-40B4-BE49-F238E27FC236}">
                <a16:creationId xmlns:a16="http://schemas.microsoft.com/office/drawing/2014/main" id="{515FB006-1F78-4D25-8A88-11608AD52CAC}"/>
              </a:ext>
            </a:extLst>
          </p:cNvPr>
          <p:cNvSpPr/>
          <p:nvPr/>
        </p:nvSpPr>
        <p:spPr>
          <a:xfrm>
            <a:off x="1377538" y="6341422"/>
            <a:ext cx="8063345" cy="980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Oval 26">
            <a:extLst>
              <a:ext uri="{FF2B5EF4-FFF2-40B4-BE49-F238E27FC236}">
                <a16:creationId xmlns:a16="http://schemas.microsoft.com/office/drawing/2014/main" id="{9A9201AB-82AE-4D8A-B186-6C512E312A40}"/>
              </a:ext>
            </a:extLst>
          </p:cNvPr>
          <p:cNvSpPr/>
          <p:nvPr/>
        </p:nvSpPr>
        <p:spPr>
          <a:xfrm>
            <a:off x="9325420" y="5994139"/>
            <a:ext cx="771896" cy="771896"/>
          </a:xfrm>
          <a:prstGeom prst="ellipse">
            <a:avLst/>
          </a:prstGeom>
          <a:solidFill>
            <a:srgbClr val="60FF1F"/>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0E03D2F-7719-4687-AFFD-8AF9EC846348}"/>
              </a:ext>
            </a:extLst>
          </p:cNvPr>
          <p:cNvSpPr/>
          <p:nvPr/>
        </p:nvSpPr>
        <p:spPr>
          <a:xfrm>
            <a:off x="753141" y="6002010"/>
            <a:ext cx="771896" cy="771896"/>
          </a:xfrm>
          <a:prstGeom prst="ellipse">
            <a:avLst/>
          </a:prstGeom>
          <a:solidFill>
            <a:srgbClr val="60FF1F"/>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D03BF66E-2AC4-4D17-8538-5F6ACEE67A04}"/>
              </a:ext>
            </a:extLst>
          </p:cNvPr>
          <p:cNvSpPr txBox="1"/>
          <p:nvPr/>
        </p:nvSpPr>
        <p:spPr>
          <a:xfrm>
            <a:off x="9287219"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10</a:t>
            </a:r>
          </a:p>
        </p:txBody>
      </p:sp>
      <p:sp>
        <p:nvSpPr>
          <p:cNvPr id="30" name="TextBox 29">
            <a:extLst>
              <a:ext uri="{FF2B5EF4-FFF2-40B4-BE49-F238E27FC236}">
                <a16:creationId xmlns:a16="http://schemas.microsoft.com/office/drawing/2014/main" id="{E146E284-237D-402A-9C62-8D2414007D12}"/>
              </a:ext>
            </a:extLst>
          </p:cNvPr>
          <p:cNvSpPr txBox="1"/>
          <p:nvPr/>
        </p:nvSpPr>
        <p:spPr>
          <a:xfrm>
            <a:off x="714940"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0</a:t>
            </a:r>
          </a:p>
        </p:txBody>
      </p:sp>
      <p:sp>
        <p:nvSpPr>
          <p:cNvPr id="31" name="Rectangle: Rounded Corners 30">
            <a:extLst>
              <a:ext uri="{FF2B5EF4-FFF2-40B4-BE49-F238E27FC236}">
                <a16:creationId xmlns:a16="http://schemas.microsoft.com/office/drawing/2014/main" id="{78AE8241-E407-4BB2-A56F-96BDA314086D}"/>
              </a:ext>
            </a:extLst>
          </p:cNvPr>
          <p:cNvSpPr/>
          <p:nvPr/>
        </p:nvSpPr>
        <p:spPr>
          <a:xfrm>
            <a:off x="2023666" y="6194810"/>
            <a:ext cx="97162"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96092403-5E39-499F-8824-102746B85C03}"/>
              </a:ext>
            </a:extLst>
          </p:cNvPr>
          <p:cNvSpPr/>
          <p:nvPr/>
        </p:nvSpPr>
        <p:spPr>
          <a:xfrm>
            <a:off x="8672945"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AD37CA71-0566-4885-9A78-13ED68E294BE}"/>
              </a:ext>
            </a:extLst>
          </p:cNvPr>
          <p:cNvSpPr/>
          <p:nvPr/>
        </p:nvSpPr>
        <p:spPr>
          <a:xfrm>
            <a:off x="284632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FA7756C4-3301-4641-9211-B8E26F845789}"/>
              </a:ext>
            </a:extLst>
          </p:cNvPr>
          <p:cNvSpPr/>
          <p:nvPr/>
        </p:nvSpPr>
        <p:spPr>
          <a:xfrm>
            <a:off x="784056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E6B3DC22-5139-42F9-8CDE-26EE3A6BB4CA}"/>
              </a:ext>
            </a:extLst>
          </p:cNvPr>
          <p:cNvSpPr/>
          <p:nvPr/>
        </p:nvSpPr>
        <p:spPr>
          <a:xfrm>
            <a:off x="700819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A6B16F99-8272-400E-A498-4EA50831272F}"/>
              </a:ext>
            </a:extLst>
          </p:cNvPr>
          <p:cNvSpPr/>
          <p:nvPr/>
        </p:nvSpPr>
        <p:spPr>
          <a:xfrm>
            <a:off x="367869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D67884AA-DE96-471B-A375-CA2646AF1E73}"/>
              </a:ext>
            </a:extLst>
          </p:cNvPr>
          <p:cNvSpPr/>
          <p:nvPr/>
        </p:nvSpPr>
        <p:spPr>
          <a:xfrm>
            <a:off x="4511072"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0" name="Rectangle: Rounded Corners 59">
            <a:extLst>
              <a:ext uri="{FF2B5EF4-FFF2-40B4-BE49-F238E27FC236}">
                <a16:creationId xmlns:a16="http://schemas.microsoft.com/office/drawing/2014/main" id="{DB5739A1-25C6-4B8A-B133-0D1378F2D9C2}"/>
              </a:ext>
            </a:extLst>
          </p:cNvPr>
          <p:cNvSpPr/>
          <p:nvPr/>
        </p:nvSpPr>
        <p:spPr>
          <a:xfrm>
            <a:off x="6175820"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DD695F44-B3DA-4F20-BAF2-400AA9EB5613}"/>
              </a:ext>
            </a:extLst>
          </p:cNvPr>
          <p:cNvSpPr/>
          <p:nvPr/>
        </p:nvSpPr>
        <p:spPr>
          <a:xfrm>
            <a:off x="5343446"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71268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3676D399-F8FB-42DC-9B97-7B97C95A7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488946"/>
            <a:ext cx="3310130" cy="2206754"/>
          </a:xfrm>
          <a:prstGeom prst="rect">
            <a:avLst/>
          </a:prstGeom>
        </p:spPr>
      </p:pic>
      <p:pic>
        <p:nvPicPr>
          <p:cNvPr id="18" name="Picture 17">
            <a:extLst>
              <a:ext uri="{FF2B5EF4-FFF2-40B4-BE49-F238E27FC236}">
                <a16:creationId xmlns:a16="http://schemas.microsoft.com/office/drawing/2014/main" id="{2E620DE9-C6F3-4A45-898B-3C9E79968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6178" y="1503758"/>
            <a:ext cx="3311526" cy="2207684"/>
          </a:xfrm>
          <a:prstGeom prst="rect">
            <a:avLst/>
          </a:prstGeom>
        </p:spPr>
      </p:pic>
      <p:pic>
        <p:nvPicPr>
          <p:cNvPr id="21" name="Picture 20">
            <a:extLst>
              <a:ext uri="{FF2B5EF4-FFF2-40B4-BE49-F238E27FC236}">
                <a16:creationId xmlns:a16="http://schemas.microsoft.com/office/drawing/2014/main" id="{A67871ED-AC89-44A3-8B7F-B749EAF839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1387" y="1496860"/>
            <a:ext cx="3298259" cy="2198840"/>
          </a:xfrm>
          <a:prstGeom prst="rect">
            <a:avLst/>
          </a:prstGeom>
        </p:spPr>
      </p:pic>
      <p:sp>
        <p:nvSpPr>
          <p:cNvPr id="35" name="Rectangle 34"/>
          <p:cNvSpPr/>
          <p:nvPr/>
        </p:nvSpPr>
        <p:spPr>
          <a:xfrm>
            <a:off x="7171387" y="3434995"/>
            <a:ext cx="3311525" cy="981695"/>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Rectangle 33"/>
          <p:cNvSpPr/>
          <p:nvPr/>
        </p:nvSpPr>
        <p:spPr>
          <a:xfrm>
            <a:off x="3706179" y="3434995"/>
            <a:ext cx="3311525" cy="981695"/>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Rectangle 31"/>
          <p:cNvSpPr/>
          <p:nvPr/>
        </p:nvSpPr>
        <p:spPr>
          <a:xfrm>
            <a:off x="219075" y="3434995"/>
            <a:ext cx="3311525" cy="981695"/>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extBox 1">
            <a:extLst>
              <a:ext uri="{FF2B5EF4-FFF2-40B4-BE49-F238E27FC236}">
                <a16:creationId xmlns:a16="http://schemas.microsoft.com/office/drawing/2014/main" id="{91093D6B-B20F-49DD-BEB7-5D85740281A6}"/>
              </a:ext>
            </a:extLst>
          </p:cNvPr>
          <p:cNvSpPr txBox="1"/>
          <p:nvPr/>
        </p:nvSpPr>
        <p:spPr>
          <a:xfrm>
            <a:off x="219074" y="4517166"/>
            <a:ext cx="3299977" cy="1514261"/>
          </a:xfrm>
          <a:prstGeom prst="rect">
            <a:avLst/>
          </a:prstGeom>
          <a:noFill/>
        </p:spPr>
        <p:txBody>
          <a:bodyPr wrap="square" rtlCol="0" anchor="t">
            <a:spAutoFit/>
          </a:bodyPr>
          <a:lstStyle/>
          <a:p>
            <a:pPr algn="ctr">
              <a:lnSpc>
                <a:spcPct val="110000"/>
              </a:lnSpc>
            </a:pPr>
            <a:r>
              <a:rPr lang="en-GB" sz="2800" dirty="0">
                <a:solidFill>
                  <a:srgbClr val="000000"/>
                </a:solidFill>
                <a:latin typeface="Lato Medium" panose="020F0502020204030203" pitchFamily="34" charset="0"/>
                <a:ea typeface="Lato Medium" panose="020F0502020204030203" pitchFamily="34" charset="0"/>
                <a:cs typeface="Lato Medium" panose="020F0502020204030203" pitchFamily="34" charset="0"/>
              </a:rPr>
              <a:t>Why do some people like drinking alcohol?</a:t>
            </a:r>
          </a:p>
        </p:txBody>
      </p:sp>
      <p:sp>
        <p:nvSpPr>
          <p:cNvPr id="3" name="TextBox 2">
            <a:extLst>
              <a:ext uri="{FF2B5EF4-FFF2-40B4-BE49-F238E27FC236}">
                <a16:creationId xmlns:a16="http://schemas.microsoft.com/office/drawing/2014/main" id="{6D720425-57C3-4F4B-8972-26FC8DAC828B}"/>
              </a:ext>
            </a:extLst>
          </p:cNvPr>
          <p:cNvSpPr txBox="1"/>
          <p:nvPr/>
        </p:nvSpPr>
        <p:spPr>
          <a:xfrm>
            <a:off x="3706178" y="4517166"/>
            <a:ext cx="3311526" cy="1988237"/>
          </a:xfrm>
          <a:prstGeom prst="rect">
            <a:avLst/>
          </a:prstGeom>
          <a:noFill/>
        </p:spPr>
        <p:txBody>
          <a:bodyPr wrap="square" rtlCol="0" anchor="t">
            <a:spAutoFit/>
          </a:bodyPr>
          <a:lstStyle/>
          <a:p>
            <a:pPr algn="ctr">
              <a:lnSpc>
                <a:spcPct val="110000"/>
              </a:lnSpc>
            </a:pPr>
            <a:r>
              <a:rPr lang="en-GB" sz="2800" dirty="0">
                <a:solidFill>
                  <a:srgbClr val="000000"/>
                </a:solidFill>
                <a:latin typeface="Lato Medium" panose="020F0502020204030203" pitchFamily="34" charset="0"/>
                <a:ea typeface="Lato Medium" panose="020F0502020204030203" pitchFamily="34" charset="0"/>
                <a:cs typeface="Lato Medium" panose="020F0502020204030203" pitchFamily="34" charset="0"/>
              </a:rPr>
              <a:t>What are the possible negative effects of drinking alcohol?</a:t>
            </a:r>
          </a:p>
        </p:txBody>
      </p:sp>
      <p:sp>
        <p:nvSpPr>
          <p:cNvPr id="4" name="TextBox 3">
            <a:extLst>
              <a:ext uri="{FF2B5EF4-FFF2-40B4-BE49-F238E27FC236}">
                <a16:creationId xmlns:a16="http://schemas.microsoft.com/office/drawing/2014/main" id="{D7B4F698-551F-4510-A04B-45711030237D}"/>
              </a:ext>
            </a:extLst>
          </p:cNvPr>
          <p:cNvSpPr txBox="1"/>
          <p:nvPr/>
        </p:nvSpPr>
        <p:spPr>
          <a:xfrm>
            <a:off x="7168081" y="4517166"/>
            <a:ext cx="3314831" cy="1514261"/>
          </a:xfrm>
          <a:prstGeom prst="rect">
            <a:avLst/>
          </a:prstGeom>
          <a:noFill/>
        </p:spPr>
        <p:txBody>
          <a:bodyPr wrap="square" rtlCol="0" anchor="t">
            <a:spAutoFit/>
          </a:bodyPr>
          <a:lstStyle/>
          <a:p>
            <a:pPr algn="ctr">
              <a:lnSpc>
                <a:spcPct val="110000"/>
              </a:lnSpc>
            </a:pPr>
            <a:r>
              <a:rPr lang="en-GB" sz="2800" dirty="0">
                <a:solidFill>
                  <a:srgbClr val="000000"/>
                </a:solidFill>
                <a:latin typeface="Lato Medium" panose="020F0502020204030203" pitchFamily="34" charset="0"/>
                <a:ea typeface="Lato Medium" panose="020F0502020204030203" pitchFamily="34" charset="0"/>
                <a:cs typeface="Lato Medium" panose="020F0502020204030203" pitchFamily="34" charset="0"/>
              </a:rPr>
              <a:t>What facts do you already know about alcohol?</a:t>
            </a:r>
          </a:p>
        </p:txBody>
      </p:sp>
      <p:sp>
        <p:nvSpPr>
          <p:cNvPr id="14" name="TextBox 13">
            <a:extLst>
              <a:ext uri="{FF2B5EF4-FFF2-40B4-BE49-F238E27FC236}">
                <a16:creationId xmlns:a16="http://schemas.microsoft.com/office/drawing/2014/main" id="{A96923FC-8CB8-4987-A962-13FABEE05772}"/>
              </a:ext>
            </a:extLst>
          </p:cNvPr>
          <p:cNvSpPr txBox="1"/>
          <p:nvPr/>
        </p:nvSpPr>
        <p:spPr>
          <a:xfrm>
            <a:off x="368300" y="3448798"/>
            <a:ext cx="2984500" cy="954088"/>
          </a:xfrm>
          <a:prstGeom prst="rect">
            <a:avLst/>
          </a:prstGeom>
          <a:noFill/>
        </p:spPr>
        <p:txBody>
          <a:bodyPr wrap="square" rtlCol="0" anchor="t">
            <a:spAutoFit/>
          </a:bodyPr>
          <a:lstStyle/>
          <a:p>
            <a:pPr algn="ctr"/>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PLUS</a:t>
            </a:r>
            <a:endParaRPr lang="en-US" sz="2800" dirty="0">
              <a:solidFill>
                <a:srgbClr val="FFFFFF"/>
              </a:solidFill>
              <a:latin typeface="Calibri"/>
              <a:ea typeface="Lato Heavy" panose="020F0502020204030203" pitchFamily="34" charset="0"/>
              <a:cs typeface="Lato Heavy" panose="020F0502020204030203" pitchFamily="34" charset="0"/>
            </a:endParaRPr>
          </a:p>
          <a:p>
            <a:pPr algn="ctr"/>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POINTS</a:t>
            </a:r>
            <a:endParaRPr lang="en-US" sz="2800" dirty="0">
              <a:solidFill>
                <a:srgbClr val="FFFFFF"/>
              </a:solidFill>
            </a:endParaRPr>
          </a:p>
        </p:txBody>
      </p:sp>
      <p:sp>
        <p:nvSpPr>
          <p:cNvPr id="15" name="TextBox 14">
            <a:extLst>
              <a:ext uri="{FF2B5EF4-FFF2-40B4-BE49-F238E27FC236}">
                <a16:creationId xmlns:a16="http://schemas.microsoft.com/office/drawing/2014/main" id="{3354F083-F51C-46F7-B003-94DD0C704BCD}"/>
              </a:ext>
            </a:extLst>
          </p:cNvPr>
          <p:cNvSpPr txBox="1"/>
          <p:nvPr/>
        </p:nvSpPr>
        <p:spPr>
          <a:xfrm>
            <a:off x="3820479" y="3448789"/>
            <a:ext cx="3075622" cy="954107"/>
          </a:xfrm>
          <a:prstGeom prst="rect">
            <a:avLst/>
          </a:prstGeom>
          <a:noFill/>
        </p:spPr>
        <p:txBody>
          <a:bodyPr wrap="square" rtlCol="0" anchor="t">
            <a:spAutoFit/>
          </a:bodyPr>
          <a:lstStyle/>
          <a:p>
            <a:pPr algn="ctr"/>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MINUS</a:t>
            </a:r>
            <a:endParaRPr lang="en-US" sz="2800" dirty="0">
              <a:solidFill>
                <a:srgbClr val="FFFFFF"/>
              </a:solidFill>
              <a:latin typeface="Calibri"/>
              <a:ea typeface="Lato Heavy" panose="020F0502020204030203" pitchFamily="34" charset="0"/>
              <a:cs typeface="Lato Heavy" panose="020F0502020204030203" pitchFamily="34" charset="0"/>
            </a:endParaRPr>
          </a:p>
          <a:p>
            <a:pPr algn="ctr"/>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POINTS</a:t>
            </a:r>
            <a:endParaRPr lang="en-US" sz="2800" dirty="0">
              <a:solidFill>
                <a:srgbClr val="FFFFFF"/>
              </a:solidFill>
            </a:endParaRPr>
          </a:p>
        </p:txBody>
      </p:sp>
      <p:sp>
        <p:nvSpPr>
          <p:cNvPr id="16" name="TextBox 15">
            <a:extLst>
              <a:ext uri="{FF2B5EF4-FFF2-40B4-BE49-F238E27FC236}">
                <a16:creationId xmlns:a16="http://schemas.microsoft.com/office/drawing/2014/main" id="{2AACC341-7D16-4D34-9FB8-DE4989614525}"/>
              </a:ext>
            </a:extLst>
          </p:cNvPr>
          <p:cNvSpPr txBox="1"/>
          <p:nvPr/>
        </p:nvSpPr>
        <p:spPr>
          <a:xfrm>
            <a:off x="7315200" y="3448789"/>
            <a:ext cx="2984500" cy="954107"/>
          </a:xfrm>
          <a:prstGeom prst="rect">
            <a:avLst/>
          </a:prstGeom>
          <a:noFill/>
        </p:spPr>
        <p:txBody>
          <a:bodyPr wrap="square" rtlCol="0" anchor="t">
            <a:spAutoFit/>
          </a:bodyPr>
          <a:lstStyle/>
          <a:p>
            <a:pPr algn="ctr"/>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INTERESTING</a:t>
            </a:r>
            <a:endParaRPr lang="en-US" dirty="0">
              <a:solidFill>
                <a:srgbClr val="FFFFFF"/>
              </a:solidFill>
              <a:latin typeface="Calibri"/>
              <a:ea typeface="Lato Heavy" panose="020F0502020204030203" pitchFamily="34" charset="0"/>
              <a:cs typeface="Lato Heavy" panose="020F0502020204030203" pitchFamily="34" charset="0"/>
            </a:endParaRPr>
          </a:p>
          <a:p>
            <a:pPr algn="ctr"/>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POINTS</a:t>
            </a:r>
            <a:endParaRPr lang="en-US" dirty="0">
              <a:solidFill>
                <a:srgbClr val="FFFFFF"/>
              </a:solidFill>
            </a:endParaRPr>
          </a:p>
        </p:txBody>
      </p:sp>
      <p:sp>
        <p:nvSpPr>
          <p:cNvPr id="25" name="Rectangle 24">
            <a:extLst>
              <a:ext uri="{FF2B5EF4-FFF2-40B4-BE49-F238E27FC236}">
                <a16:creationId xmlns:a16="http://schemas.microsoft.com/office/drawing/2014/main" id="{A57124AD-BA9A-4600-9898-908ED8C02E0F}"/>
              </a:ext>
            </a:extLst>
          </p:cNvPr>
          <p:cNvSpPr/>
          <p:nvPr/>
        </p:nvSpPr>
        <p:spPr>
          <a:xfrm>
            <a:off x="-1" y="0"/>
            <a:ext cx="10691813" cy="1155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28" name="TextBox 27">
            <a:extLst>
              <a:ext uri="{FF2B5EF4-FFF2-40B4-BE49-F238E27FC236}">
                <a16:creationId xmlns:a16="http://schemas.microsoft.com/office/drawing/2014/main" id="{FBF6FF73-B6C7-4165-91E4-C2BDBC1A5ED2}"/>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endParaRPr lang="en-GB" sz="6000" dirty="0">
              <a:solidFill>
                <a:srgbClr val="7DB928"/>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50393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BBF5B89-A0D5-457E-AEC5-FEBB518489A9}"/>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 name="TextBox 2">
            <a:extLst>
              <a:ext uri="{FF2B5EF4-FFF2-40B4-BE49-F238E27FC236}">
                <a16:creationId xmlns:a16="http://schemas.microsoft.com/office/drawing/2014/main" id="{C68AE039-E848-43E2-ACBA-09554EB13F1C}"/>
              </a:ext>
            </a:extLst>
          </p:cNvPr>
          <p:cNvSpPr txBox="1"/>
          <p:nvPr/>
        </p:nvSpPr>
        <p:spPr>
          <a:xfrm>
            <a:off x="0" y="957196"/>
            <a:ext cx="10691812"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SELF ASSESSMENT</a:t>
            </a:r>
          </a:p>
        </p:txBody>
      </p:sp>
      <p:pic>
        <p:nvPicPr>
          <p:cNvPr id="11" name="Picture 10">
            <a:extLst>
              <a:ext uri="{FF2B5EF4-FFF2-40B4-BE49-F238E27FC236}">
                <a16:creationId xmlns:a16="http://schemas.microsoft.com/office/drawing/2014/main" id="{2BE60FB2-3AF9-4DDE-AA24-F6B617F8D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12" name="TextBox 11">
            <a:extLst>
              <a:ext uri="{FF2B5EF4-FFF2-40B4-BE49-F238E27FC236}">
                <a16:creationId xmlns:a16="http://schemas.microsoft.com/office/drawing/2014/main" id="{28828ECE-986D-4D09-9FA3-F3AE27CA6F34}"/>
              </a:ext>
            </a:extLst>
          </p:cNvPr>
          <p:cNvSpPr txBox="1"/>
          <p:nvPr/>
        </p:nvSpPr>
        <p:spPr>
          <a:xfrm>
            <a:off x="6169446" y="6841475"/>
            <a:ext cx="3966072" cy="400110"/>
          </a:xfrm>
          <a:prstGeom prst="rect">
            <a:avLst/>
          </a:prstGeom>
          <a:noFill/>
        </p:spPr>
        <p:txBody>
          <a:bodyPr wrap="square" rtlCol="0">
            <a:spAutoFit/>
          </a:bodyPr>
          <a:lstStyle/>
          <a:p>
            <a:pPr algn="r"/>
            <a:r>
              <a:rPr lang="en-GB" sz="2000">
                <a:latin typeface="Lato Heavy" panose="020F0502020204030203" pitchFamily="34" charset="0"/>
                <a:ea typeface="Lato Heavy" panose="020F0502020204030203" pitchFamily="34" charset="0"/>
                <a:cs typeface="Lato Heavy" panose="020F0502020204030203" pitchFamily="34" charset="0"/>
              </a:rPr>
              <a:t>EXTREMELY CONFIDENT</a:t>
            </a:r>
          </a:p>
        </p:txBody>
      </p:sp>
      <p:sp>
        <p:nvSpPr>
          <p:cNvPr id="13" name="TextBox 12">
            <a:extLst>
              <a:ext uri="{FF2B5EF4-FFF2-40B4-BE49-F238E27FC236}">
                <a16:creationId xmlns:a16="http://schemas.microsoft.com/office/drawing/2014/main" id="{356A40AD-D63F-4255-9D8B-F9959C1C7124}"/>
              </a:ext>
            </a:extLst>
          </p:cNvPr>
          <p:cNvSpPr txBox="1"/>
          <p:nvPr/>
        </p:nvSpPr>
        <p:spPr>
          <a:xfrm>
            <a:off x="714940" y="6841475"/>
            <a:ext cx="3966072" cy="400110"/>
          </a:xfrm>
          <a:prstGeom prst="rect">
            <a:avLst/>
          </a:prstGeom>
          <a:noFill/>
        </p:spPr>
        <p:txBody>
          <a:bodyPr wrap="square" rtlCol="0">
            <a:spAutoFit/>
          </a:bodyPr>
          <a:lstStyle/>
          <a:p>
            <a:r>
              <a:rPr lang="en-GB" sz="2000">
                <a:latin typeface="Lato Heavy" panose="020F0502020204030203" pitchFamily="34" charset="0"/>
                <a:ea typeface="Lato Heavy" panose="020F0502020204030203" pitchFamily="34" charset="0"/>
                <a:cs typeface="Lato Heavy" panose="020F0502020204030203" pitchFamily="34" charset="0"/>
              </a:rPr>
              <a:t>NOT CONFIDENT</a:t>
            </a:r>
          </a:p>
        </p:txBody>
      </p:sp>
      <p:sp>
        <p:nvSpPr>
          <p:cNvPr id="14" name="Rectangle 13">
            <a:extLst>
              <a:ext uri="{FF2B5EF4-FFF2-40B4-BE49-F238E27FC236}">
                <a16:creationId xmlns:a16="http://schemas.microsoft.com/office/drawing/2014/main" id="{A100E7ED-ADF2-410C-9253-F4CFC7FCEB7A}"/>
              </a:ext>
            </a:extLst>
          </p:cNvPr>
          <p:cNvSpPr/>
          <p:nvPr/>
        </p:nvSpPr>
        <p:spPr>
          <a:xfrm>
            <a:off x="1377538" y="6341422"/>
            <a:ext cx="8063345" cy="980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Oval 14">
            <a:extLst>
              <a:ext uri="{FF2B5EF4-FFF2-40B4-BE49-F238E27FC236}">
                <a16:creationId xmlns:a16="http://schemas.microsoft.com/office/drawing/2014/main" id="{402108F3-0407-4699-983A-8833E8DE77E5}"/>
              </a:ext>
            </a:extLst>
          </p:cNvPr>
          <p:cNvSpPr/>
          <p:nvPr/>
        </p:nvSpPr>
        <p:spPr>
          <a:xfrm>
            <a:off x="9325420" y="5994139"/>
            <a:ext cx="771896" cy="771896"/>
          </a:xfrm>
          <a:prstGeom prst="ellipse">
            <a:avLst/>
          </a:prstGeom>
          <a:solidFill>
            <a:srgbClr val="60FF1F"/>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3F35D448-1F06-4D94-839C-BFC427B5FE33}"/>
              </a:ext>
            </a:extLst>
          </p:cNvPr>
          <p:cNvSpPr/>
          <p:nvPr/>
        </p:nvSpPr>
        <p:spPr>
          <a:xfrm>
            <a:off x="753141" y="6002010"/>
            <a:ext cx="771896" cy="771896"/>
          </a:xfrm>
          <a:prstGeom prst="ellipse">
            <a:avLst/>
          </a:prstGeom>
          <a:solidFill>
            <a:srgbClr val="60FF1F"/>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E3D278D-3427-44D8-951A-33571B046559}"/>
              </a:ext>
            </a:extLst>
          </p:cNvPr>
          <p:cNvSpPr txBox="1"/>
          <p:nvPr/>
        </p:nvSpPr>
        <p:spPr>
          <a:xfrm>
            <a:off x="9287219"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10</a:t>
            </a:r>
          </a:p>
        </p:txBody>
      </p:sp>
      <p:sp>
        <p:nvSpPr>
          <p:cNvPr id="18" name="TextBox 17">
            <a:extLst>
              <a:ext uri="{FF2B5EF4-FFF2-40B4-BE49-F238E27FC236}">
                <a16:creationId xmlns:a16="http://schemas.microsoft.com/office/drawing/2014/main" id="{B526949B-5BF7-4C82-985F-A2EA7B289015}"/>
              </a:ext>
            </a:extLst>
          </p:cNvPr>
          <p:cNvSpPr txBox="1"/>
          <p:nvPr/>
        </p:nvSpPr>
        <p:spPr>
          <a:xfrm>
            <a:off x="714940"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0</a:t>
            </a:r>
          </a:p>
        </p:txBody>
      </p:sp>
      <p:sp>
        <p:nvSpPr>
          <p:cNvPr id="19" name="Rectangle: Rounded Corners 18">
            <a:extLst>
              <a:ext uri="{FF2B5EF4-FFF2-40B4-BE49-F238E27FC236}">
                <a16:creationId xmlns:a16="http://schemas.microsoft.com/office/drawing/2014/main" id="{83B29317-1FE1-476C-A29B-E9474D2F79D0}"/>
              </a:ext>
            </a:extLst>
          </p:cNvPr>
          <p:cNvSpPr/>
          <p:nvPr/>
        </p:nvSpPr>
        <p:spPr>
          <a:xfrm>
            <a:off x="2023666" y="6194810"/>
            <a:ext cx="97162"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EC308DBB-757C-40D8-816B-88EF807D6463}"/>
              </a:ext>
            </a:extLst>
          </p:cNvPr>
          <p:cNvSpPr/>
          <p:nvPr/>
        </p:nvSpPr>
        <p:spPr>
          <a:xfrm>
            <a:off x="8672945"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A7D399D2-5680-4388-AF03-732A39A69059}"/>
              </a:ext>
            </a:extLst>
          </p:cNvPr>
          <p:cNvSpPr/>
          <p:nvPr/>
        </p:nvSpPr>
        <p:spPr>
          <a:xfrm>
            <a:off x="284632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DA7A8800-9B62-4815-83BA-4717FBD04575}"/>
              </a:ext>
            </a:extLst>
          </p:cNvPr>
          <p:cNvSpPr/>
          <p:nvPr/>
        </p:nvSpPr>
        <p:spPr>
          <a:xfrm>
            <a:off x="784056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454A109A-70A4-417B-AD64-0DC6EAAA5AA6}"/>
              </a:ext>
            </a:extLst>
          </p:cNvPr>
          <p:cNvSpPr/>
          <p:nvPr/>
        </p:nvSpPr>
        <p:spPr>
          <a:xfrm>
            <a:off x="700819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0FA2D30E-E961-4107-8D6F-CE651E8DD61E}"/>
              </a:ext>
            </a:extLst>
          </p:cNvPr>
          <p:cNvSpPr/>
          <p:nvPr/>
        </p:nvSpPr>
        <p:spPr>
          <a:xfrm>
            <a:off x="367869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BBF13FD6-B82A-4B4B-B5E9-1CC75F5DEC2F}"/>
              </a:ext>
            </a:extLst>
          </p:cNvPr>
          <p:cNvSpPr/>
          <p:nvPr/>
        </p:nvSpPr>
        <p:spPr>
          <a:xfrm>
            <a:off x="4511072"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B3293AC5-1E5B-41FA-9B04-48A01E84F897}"/>
              </a:ext>
            </a:extLst>
          </p:cNvPr>
          <p:cNvSpPr/>
          <p:nvPr/>
        </p:nvSpPr>
        <p:spPr>
          <a:xfrm>
            <a:off x="6175820"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FE404157-44F2-4F1A-AA1E-9C7C7CCBF680}"/>
              </a:ext>
            </a:extLst>
          </p:cNvPr>
          <p:cNvSpPr/>
          <p:nvPr/>
        </p:nvSpPr>
        <p:spPr>
          <a:xfrm>
            <a:off x="5343446"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TextBox 32">
            <a:extLst>
              <a:ext uri="{FF2B5EF4-FFF2-40B4-BE49-F238E27FC236}">
                <a16:creationId xmlns:a16="http://schemas.microsoft.com/office/drawing/2014/main" id="{1C384C1D-AD4B-4C74-9F0A-21048581AA2D}"/>
              </a:ext>
            </a:extLst>
          </p:cNvPr>
          <p:cNvSpPr txBox="1"/>
          <p:nvPr/>
        </p:nvSpPr>
        <p:spPr>
          <a:xfrm>
            <a:off x="1095022" y="2212622"/>
            <a:ext cx="8737600" cy="3120854"/>
          </a:xfrm>
          <a:prstGeom prst="rect">
            <a:avLst/>
          </a:prstGeom>
          <a:noFill/>
        </p:spPr>
        <p:txBody>
          <a:bodyPr wrap="square" rtlCol="0">
            <a:spAutoFit/>
          </a:bodyPr>
          <a:lstStyle/>
          <a:p>
            <a:pPr>
              <a:lnSpc>
                <a:spcPct val="110000"/>
              </a:lnSpc>
            </a:pPr>
            <a:r>
              <a:rPr lang="en-GB" sz="2400">
                <a:latin typeface="Lato Heavy" panose="020F0502020204030203" pitchFamily="34" charset="0"/>
                <a:ea typeface="Lato Heavy" panose="020F0502020204030203" pitchFamily="34" charset="0"/>
                <a:cs typeface="Lato Heavy" panose="020F0502020204030203" pitchFamily="34" charset="0"/>
              </a:rPr>
              <a:t>A.</a:t>
            </a:r>
            <a:r>
              <a:rPr lang="en-GB" sz="2400">
                <a:latin typeface="Lato Medium" panose="020F0502020204030203" pitchFamily="34" charset="0"/>
                <a:ea typeface="Lato Medium" panose="020F0502020204030203" pitchFamily="34" charset="0"/>
                <a:cs typeface="Lato Medium" panose="020F0502020204030203" pitchFamily="34" charset="0"/>
              </a:rPr>
              <a:t>	How confident are you at describing some of the reasons why people drink alcohol?</a:t>
            </a:r>
          </a:p>
          <a:p>
            <a:endParaRPr lang="en-GB" sz="2400">
              <a:latin typeface="Lato Medium" panose="020F0502020204030203" pitchFamily="34" charset="0"/>
              <a:ea typeface="Lato Medium" panose="020F0502020204030203" pitchFamily="34" charset="0"/>
              <a:cs typeface="Lato Medium" panose="020F0502020204030203" pitchFamily="34" charset="0"/>
            </a:endParaRPr>
          </a:p>
          <a:p>
            <a:r>
              <a:rPr lang="en-GB" sz="2400">
                <a:latin typeface="Lato Heavy" panose="020F0502020204030203" pitchFamily="34" charset="0"/>
                <a:ea typeface="Lato Heavy" panose="020F0502020204030203" pitchFamily="34" charset="0"/>
                <a:cs typeface="Lato Heavy" panose="020F0502020204030203" pitchFamily="34" charset="0"/>
              </a:rPr>
              <a:t>B.</a:t>
            </a:r>
            <a:r>
              <a:rPr lang="en-GB" sz="2400">
                <a:latin typeface="Lato Medium" panose="020F0502020204030203" pitchFamily="34" charset="0"/>
                <a:ea typeface="Lato Medium" panose="020F0502020204030203" pitchFamily="34" charset="0"/>
                <a:cs typeface="Lato Medium" panose="020F0502020204030203" pitchFamily="34" charset="0"/>
              </a:rPr>
              <a:t>  How confident are you in knowing the risks of underage drinking?</a:t>
            </a:r>
          </a:p>
          <a:p>
            <a:endParaRPr lang="en-GB" sz="2400">
              <a:latin typeface="Lato Medium" panose="020F0502020204030203" pitchFamily="34" charset="0"/>
              <a:ea typeface="Lato Medium" panose="020F0502020204030203" pitchFamily="34" charset="0"/>
              <a:cs typeface="Lato Medium" panose="020F0502020204030203" pitchFamily="34" charset="0"/>
            </a:endParaRPr>
          </a:p>
          <a:p>
            <a:r>
              <a:rPr lang="en-GB" sz="2400">
                <a:latin typeface="Lato Heavy" panose="020F0502020204030203" pitchFamily="34" charset="0"/>
                <a:ea typeface="Lato Heavy" panose="020F0502020204030203" pitchFamily="34" charset="0"/>
                <a:cs typeface="Lato Heavy" panose="020F0502020204030203" pitchFamily="34" charset="0"/>
              </a:rPr>
              <a:t>C.</a:t>
            </a:r>
            <a:r>
              <a:rPr lang="en-GB" sz="2400">
                <a:latin typeface="Lato Medium" panose="020F0502020204030203" pitchFamily="34" charset="0"/>
                <a:ea typeface="Lato Medium" panose="020F0502020204030203" pitchFamily="34" charset="0"/>
                <a:cs typeface="Lato Medium" panose="020F0502020204030203" pitchFamily="34" charset="0"/>
              </a:rPr>
              <a:t>  How confident are you about knowing how to find support for yourself and friends?</a:t>
            </a:r>
          </a:p>
        </p:txBody>
      </p:sp>
      <p:sp>
        <p:nvSpPr>
          <p:cNvPr id="32" name="TextBox 31">
            <a:extLst>
              <a:ext uri="{FF2B5EF4-FFF2-40B4-BE49-F238E27FC236}">
                <a16:creationId xmlns:a16="http://schemas.microsoft.com/office/drawing/2014/main" id="{DE183454-F56E-4198-83CB-886868FDF5A1}"/>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endParaRPr lang="en-GB" sz="6000" dirty="0">
              <a:solidFill>
                <a:srgbClr val="7DB928"/>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29181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24740DD-6FD3-4186-A279-48A6ED48B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4" y="2200218"/>
            <a:ext cx="3316511" cy="2211008"/>
          </a:xfrm>
          <a:prstGeom prst="rect">
            <a:avLst/>
          </a:prstGeom>
        </p:spPr>
      </p:pic>
      <p:pic>
        <p:nvPicPr>
          <p:cNvPr id="30" name="Picture 29">
            <a:extLst>
              <a:ext uri="{FF2B5EF4-FFF2-40B4-BE49-F238E27FC236}">
                <a16:creationId xmlns:a16="http://schemas.microsoft.com/office/drawing/2014/main" id="{A5C373DA-5DAF-4E56-9A20-1AA50BCC4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470" y="2201904"/>
            <a:ext cx="3313984" cy="2209322"/>
          </a:xfrm>
          <a:prstGeom prst="rect">
            <a:avLst/>
          </a:prstGeom>
        </p:spPr>
      </p:pic>
      <p:pic>
        <p:nvPicPr>
          <p:cNvPr id="22" name="Picture 21">
            <a:extLst>
              <a:ext uri="{FF2B5EF4-FFF2-40B4-BE49-F238E27FC236}">
                <a16:creationId xmlns:a16="http://schemas.microsoft.com/office/drawing/2014/main" id="{4D273D01-3BF3-42BB-A361-7AC3F75855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0320" y="2201904"/>
            <a:ext cx="3313983" cy="2209322"/>
          </a:xfrm>
          <a:prstGeom prst="rect">
            <a:avLst/>
          </a:prstGeom>
        </p:spPr>
      </p:pic>
      <p:sp>
        <p:nvSpPr>
          <p:cNvPr id="19" name="Rectangle 18">
            <a:extLst>
              <a:ext uri="{FF2B5EF4-FFF2-40B4-BE49-F238E27FC236}">
                <a16:creationId xmlns:a16="http://schemas.microsoft.com/office/drawing/2014/main" id="{728E2CC5-A61A-4C75-8ED3-C77439E70453}"/>
              </a:ext>
            </a:extLst>
          </p:cNvPr>
          <p:cNvSpPr/>
          <p:nvPr/>
        </p:nvSpPr>
        <p:spPr>
          <a:xfrm>
            <a:off x="7177929" y="4163879"/>
            <a:ext cx="3311525" cy="653537"/>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219F9884-69AB-4BC5-A93A-7F32B86F1374}"/>
              </a:ext>
            </a:extLst>
          </p:cNvPr>
          <p:cNvSpPr/>
          <p:nvPr/>
        </p:nvSpPr>
        <p:spPr>
          <a:xfrm>
            <a:off x="3712778" y="4163879"/>
            <a:ext cx="3311525" cy="653537"/>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AEBCEA0E-76B2-4A9D-AFB3-EA10B7FE2458}"/>
              </a:ext>
            </a:extLst>
          </p:cNvPr>
          <p:cNvSpPr/>
          <p:nvPr/>
        </p:nvSpPr>
        <p:spPr>
          <a:xfrm>
            <a:off x="219075" y="4163879"/>
            <a:ext cx="3311525" cy="653537"/>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Rectangle 23">
            <a:extLst>
              <a:ext uri="{FF2B5EF4-FFF2-40B4-BE49-F238E27FC236}">
                <a16:creationId xmlns:a16="http://schemas.microsoft.com/office/drawing/2014/main" id="{6C19E0E2-67F6-4874-9FAC-2D2BCB18FFF1}"/>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 name="TextBox 2">
            <a:extLst>
              <a:ext uri="{FF2B5EF4-FFF2-40B4-BE49-F238E27FC236}">
                <a16:creationId xmlns:a16="http://schemas.microsoft.com/office/drawing/2014/main" id="{D9158146-909E-4055-BE34-08CEB30E0EC3}"/>
              </a:ext>
            </a:extLst>
          </p:cNvPr>
          <p:cNvSpPr txBox="1"/>
          <p:nvPr/>
        </p:nvSpPr>
        <p:spPr>
          <a:xfrm>
            <a:off x="301382" y="4946596"/>
            <a:ext cx="3149600" cy="1815882"/>
          </a:xfrm>
          <a:prstGeom prst="rect">
            <a:avLst/>
          </a:prstGeom>
          <a:noFill/>
        </p:spPr>
        <p:txBody>
          <a:bodyPr wrap="square" rtlCol="0">
            <a:spAutoFit/>
          </a:bodyPr>
          <a:lstStyle/>
          <a:p>
            <a:pPr algn="ctr"/>
            <a:r>
              <a:rPr lang="en-GB" sz="2800" dirty="0">
                <a:latin typeface="Lato Medium" panose="020F0502020204030203" pitchFamily="34" charset="0"/>
                <a:ea typeface="Lato Medium" panose="020F0502020204030203" pitchFamily="34" charset="0"/>
                <a:cs typeface="Lato Medium" panose="020F0502020204030203" pitchFamily="34" charset="0"/>
              </a:rPr>
              <a:t>What are the reasons that some</a:t>
            </a:r>
          </a:p>
          <a:p>
            <a:pPr algn="ctr"/>
            <a:r>
              <a:rPr lang="en-GB" sz="2800" dirty="0">
                <a:latin typeface="Lato Medium" panose="020F0502020204030203" pitchFamily="34" charset="0"/>
                <a:ea typeface="Lato Medium" panose="020F0502020204030203" pitchFamily="34" charset="0"/>
                <a:cs typeface="Lato Medium" panose="020F0502020204030203" pitchFamily="34" charset="0"/>
              </a:rPr>
              <a:t>young people choose to drink?</a:t>
            </a:r>
          </a:p>
        </p:txBody>
      </p:sp>
      <p:sp>
        <p:nvSpPr>
          <p:cNvPr id="4" name="TextBox 3">
            <a:extLst>
              <a:ext uri="{FF2B5EF4-FFF2-40B4-BE49-F238E27FC236}">
                <a16:creationId xmlns:a16="http://schemas.microsoft.com/office/drawing/2014/main" id="{41E582A5-FC65-4D49-9091-DD4232A0A3C6}"/>
              </a:ext>
            </a:extLst>
          </p:cNvPr>
          <p:cNvSpPr txBox="1"/>
          <p:nvPr/>
        </p:nvSpPr>
        <p:spPr>
          <a:xfrm>
            <a:off x="3768239" y="4946596"/>
            <a:ext cx="3149600" cy="954107"/>
          </a:xfrm>
          <a:prstGeom prst="rect">
            <a:avLst/>
          </a:prstGeom>
          <a:noFill/>
        </p:spPr>
        <p:txBody>
          <a:bodyPr wrap="square" rtlCol="0">
            <a:spAutoFit/>
          </a:bodyPr>
          <a:lstStyle/>
          <a:p>
            <a:pPr algn="ctr"/>
            <a:r>
              <a:rPr lang="en-GB" sz="2800" dirty="0">
                <a:latin typeface="Lato Medium" panose="020F0502020204030203" pitchFamily="34" charset="0"/>
                <a:ea typeface="Lato Medium" panose="020F0502020204030203" pitchFamily="34" charset="0"/>
                <a:cs typeface="Lato Medium" panose="020F0502020204030203" pitchFamily="34" charset="0"/>
              </a:rPr>
              <a:t>How can it make them feel?</a:t>
            </a:r>
          </a:p>
        </p:txBody>
      </p:sp>
      <p:sp>
        <p:nvSpPr>
          <p:cNvPr id="5" name="TextBox 4">
            <a:extLst>
              <a:ext uri="{FF2B5EF4-FFF2-40B4-BE49-F238E27FC236}">
                <a16:creationId xmlns:a16="http://schemas.microsoft.com/office/drawing/2014/main" id="{B78EBD20-7435-40B4-8C04-B7A123E29083}"/>
              </a:ext>
            </a:extLst>
          </p:cNvPr>
          <p:cNvSpPr txBox="1"/>
          <p:nvPr/>
        </p:nvSpPr>
        <p:spPr>
          <a:xfrm>
            <a:off x="7153643" y="4946596"/>
            <a:ext cx="3335867" cy="1815882"/>
          </a:xfrm>
          <a:prstGeom prst="rect">
            <a:avLst/>
          </a:prstGeom>
          <a:noFill/>
        </p:spPr>
        <p:txBody>
          <a:bodyPr wrap="square" rtlCol="0">
            <a:spAutoFit/>
          </a:bodyPr>
          <a:lstStyle/>
          <a:p>
            <a:pPr algn="ctr"/>
            <a:r>
              <a:rPr lang="en-GB" sz="2800" dirty="0">
                <a:latin typeface="Lato Medium" panose="020F0502020204030203" pitchFamily="34" charset="0"/>
                <a:ea typeface="Lato Medium" panose="020F0502020204030203" pitchFamily="34" charset="0"/>
                <a:cs typeface="Lato Medium" panose="020F0502020204030203" pitchFamily="34" charset="0"/>
              </a:rPr>
              <a:t>What are some of the risks associated with underage drinking?</a:t>
            </a:r>
          </a:p>
        </p:txBody>
      </p:sp>
      <p:sp>
        <p:nvSpPr>
          <p:cNvPr id="9" name="TextBox 8">
            <a:extLst>
              <a:ext uri="{FF2B5EF4-FFF2-40B4-BE49-F238E27FC236}">
                <a16:creationId xmlns:a16="http://schemas.microsoft.com/office/drawing/2014/main" id="{C3F7A449-C47E-4278-8797-A0DD825EB365}"/>
              </a:ext>
            </a:extLst>
          </p:cNvPr>
          <p:cNvSpPr txBox="1"/>
          <p:nvPr/>
        </p:nvSpPr>
        <p:spPr>
          <a:xfrm>
            <a:off x="809517" y="4198260"/>
            <a:ext cx="2077813" cy="584775"/>
          </a:xfrm>
          <a:prstGeom prst="rect">
            <a:avLst/>
          </a:prstGeom>
          <a:noFill/>
        </p:spPr>
        <p:txBody>
          <a:bodyPr wrap="none" rtlCol="0">
            <a:spAutoFit/>
          </a:bodyPr>
          <a:lstStyle/>
          <a:p>
            <a:pPr algn="ctr"/>
            <a:r>
              <a:rPr lang="en-GB" sz="3200" dirty="0">
                <a:solidFill>
                  <a:schemeClr val="bg1"/>
                </a:solidFill>
                <a:latin typeface="Lato Heavy" panose="020F0502020204030203" pitchFamily="34" charset="0"/>
                <a:ea typeface="Lato Heavy" panose="020F0502020204030203" pitchFamily="34" charset="0"/>
                <a:cs typeface="Lato Heavy" panose="020F0502020204030203" pitchFamily="34" charset="0"/>
              </a:rPr>
              <a:t>REASONS</a:t>
            </a:r>
          </a:p>
        </p:txBody>
      </p:sp>
      <p:sp>
        <p:nvSpPr>
          <p:cNvPr id="10" name="TextBox 9">
            <a:extLst>
              <a:ext uri="{FF2B5EF4-FFF2-40B4-BE49-F238E27FC236}">
                <a16:creationId xmlns:a16="http://schemas.microsoft.com/office/drawing/2014/main" id="{5A7C653D-EA26-485A-8D60-4A6BC0D6D651}"/>
              </a:ext>
            </a:extLst>
          </p:cNvPr>
          <p:cNvSpPr txBox="1"/>
          <p:nvPr/>
        </p:nvSpPr>
        <p:spPr>
          <a:xfrm>
            <a:off x="4334414" y="4198260"/>
            <a:ext cx="2068195" cy="584775"/>
          </a:xfrm>
          <a:prstGeom prst="rect">
            <a:avLst/>
          </a:prstGeom>
          <a:noFill/>
        </p:spPr>
        <p:txBody>
          <a:bodyPr wrap="none" rtlCol="0">
            <a:spAutoFit/>
          </a:bodyPr>
          <a:lstStyle/>
          <a:p>
            <a:r>
              <a:rPr lang="en-GB" sz="3200" dirty="0">
                <a:solidFill>
                  <a:schemeClr val="bg1"/>
                </a:solidFill>
                <a:latin typeface="Lato Heavy" panose="020F0502020204030203" pitchFamily="34" charset="0"/>
                <a:ea typeface="Lato Heavy" panose="020F0502020204030203" pitchFamily="34" charset="0"/>
                <a:cs typeface="Lato Heavy" panose="020F0502020204030203" pitchFamily="34" charset="0"/>
              </a:rPr>
              <a:t>FEELINGS</a:t>
            </a:r>
          </a:p>
        </p:txBody>
      </p:sp>
      <p:sp>
        <p:nvSpPr>
          <p:cNvPr id="11" name="TextBox 10">
            <a:extLst>
              <a:ext uri="{FF2B5EF4-FFF2-40B4-BE49-F238E27FC236}">
                <a16:creationId xmlns:a16="http://schemas.microsoft.com/office/drawing/2014/main" id="{EB2C1182-26D4-46E8-93A3-C799D94B5A13}"/>
              </a:ext>
            </a:extLst>
          </p:cNvPr>
          <p:cNvSpPr txBox="1"/>
          <p:nvPr/>
        </p:nvSpPr>
        <p:spPr>
          <a:xfrm>
            <a:off x="8157622" y="4198260"/>
            <a:ext cx="1313180" cy="584775"/>
          </a:xfrm>
          <a:prstGeom prst="rect">
            <a:avLst/>
          </a:prstGeom>
          <a:noFill/>
        </p:spPr>
        <p:txBody>
          <a:bodyPr wrap="none" rtlCol="0">
            <a:spAutoFit/>
          </a:bodyPr>
          <a:lstStyle/>
          <a:p>
            <a:r>
              <a:rPr lang="en-GB" sz="3200" dirty="0">
                <a:solidFill>
                  <a:schemeClr val="bg1"/>
                </a:solidFill>
                <a:latin typeface="Lato Heavy" panose="020F0502020204030203" pitchFamily="34" charset="0"/>
                <a:ea typeface="Lato Heavy" panose="020F0502020204030203" pitchFamily="34" charset="0"/>
                <a:cs typeface="Lato Heavy" panose="020F0502020204030203" pitchFamily="34" charset="0"/>
              </a:rPr>
              <a:t>RISKS</a:t>
            </a:r>
          </a:p>
        </p:txBody>
      </p:sp>
      <p:pic>
        <p:nvPicPr>
          <p:cNvPr id="21" name="Picture 20">
            <a:extLst>
              <a:ext uri="{FF2B5EF4-FFF2-40B4-BE49-F238E27FC236}">
                <a16:creationId xmlns:a16="http://schemas.microsoft.com/office/drawing/2014/main" id="{48E77724-5ABA-4EBD-89DA-A730CEC01B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25" name="TextBox 24">
            <a:extLst>
              <a:ext uri="{FF2B5EF4-FFF2-40B4-BE49-F238E27FC236}">
                <a16:creationId xmlns:a16="http://schemas.microsoft.com/office/drawing/2014/main" id="{78DD4269-1CB1-4EA5-815C-67EBC3869BCF}"/>
              </a:ext>
            </a:extLst>
          </p:cNvPr>
          <p:cNvSpPr txBox="1"/>
          <p:nvPr/>
        </p:nvSpPr>
        <p:spPr>
          <a:xfrm>
            <a:off x="-2" y="957196"/>
            <a:ext cx="10691815"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IT’S YOUR CHOICE…</a:t>
            </a:r>
          </a:p>
        </p:txBody>
      </p:sp>
      <p:sp>
        <p:nvSpPr>
          <p:cNvPr id="26" name="TextBox 25">
            <a:extLst>
              <a:ext uri="{FF2B5EF4-FFF2-40B4-BE49-F238E27FC236}">
                <a16:creationId xmlns:a16="http://schemas.microsoft.com/office/drawing/2014/main" id="{2B889A12-545D-4C24-AA24-C62F4F6D1382}"/>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endParaRPr lang="en-GB" sz="6000" dirty="0">
              <a:solidFill>
                <a:srgbClr val="7DB928"/>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88275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9718333-0B97-404C-8744-22AE17B5D8B6}"/>
              </a:ext>
            </a:extLst>
          </p:cNvPr>
          <p:cNvSpPr/>
          <p:nvPr/>
        </p:nvSpPr>
        <p:spPr>
          <a:xfrm>
            <a:off x="0" y="6327757"/>
            <a:ext cx="10691813" cy="12319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2" name="Rectangle 11">
            <a:extLst>
              <a:ext uri="{FF2B5EF4-FFF2-40B4-BE49-F238E27FC236}">
                <a16:creationId xmlns:a16="http://schemas.microsoft.com/office/drawing/2014/main" id="{2E9FD202-0B3E-4521-9088-CC10A0A2AB5E}"/>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pic>
        <p:nvPicPr>
          <p:cNvPr id="8" name="Picture 7">
            <a:extLst>
              <a:ext uri="{FF2B5EF4-FFF2-40B4-BE49-F238E27FC236}">
                <a16:creationId xmlns:a16="http://schemas.microsoft.com/office/drawing/2014/main" id="{2CB4D648-7A4E-4059-A655-561081AE1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9557" y="447569"/>
            <a:ext cx="1021405" cy="1015568"/>
          </a:xfrm>
          <a:prstGeom prst="rect">
            <a:avLst/>
          </a:prstGeom>
        </p:spPr>
      </p:pic>
      <p:sp>
        <p:nvSpPr>
          <p:cNvPr id="22" name="Rectangle: Rounded Corners 21">
            <a:extLst>
              <a:ext uri="{FF2B5EF4-FFF2-40B4-BE49-F238E27FC236}">
                <a16:creationId xmlns:a16="http://schemas.microsoft.com/office/drawing/2014/main" id="{47B551C3-6437-485F-B143-41A9ADF473DC}"/>
              </a:ext>
            </a:extLst>
          </p:cNvPr>
          <p:cNvSpPr/>
          <p:nvPr/>
        </p:nvSpPr>
        <p:spPr>
          <a:xfrm>
            <a:off x="2353430" y="6690740"/>
            <a:ext cx="6235944" cy="46259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3" name="Picture 22">
            <a:extLst>
              <a:ext uri="{FF2B5EF4-FFF2-40B4-BE49-F238E27FC236}">
                <a16:creationId xmlns:a16="http://schemas.microsoft.com/office/drawing/2014/main" id="{4E310FC6-4326-44EC-B096-B687E6A39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5232" y="6572126"/>
            <a:ext cx="705168" cy="699826"/>
          </a:xfrm>
          <a:prstGeom prst="rect">
            <a:avLst/>
          </a:prstGeom>
        </p:spPr>
      </p:pic>
      <p:sp>
        <p:nvSpPr>
          <p:cNvPr id="24" name="TextBox 23">
            <a:extLst>
              <a:ext uri="{FF2B5EF4-FFF2-40B4-BE49-F238E27FC236}">
                <a16:creationId xmlns:a16="http://schemas.microsoft.com/office/drawing/2014/main" id="{BFE9E004-005C-4A2E-B119-C57BDCAA022E}"/>
              </a:ext>
            </a:extLst>
          </p:cNvPr>
          <p:cNvSpPr txBox="1"/>
          <p:nvPr/>
        </p:nvSpPr>
        <p:spPr>
          <a:xfrm>
            <a:off x="2568518" y="6736186"/>
            <a:ext cx="8306326" cy="369332"/>
          </a:xfrm>
          <a:prstGeom prst="rect">
            <a:avLst/>
          </a:prstGeom>
          <a:noFill/>
        </p:spPr>
        <p:txBody>
          <a:bodyPr wrap="square" rtlCol="0">
            <a:spAutoFit/>
          </a:bodyPr>
          <a:lstStyle/>
          <a:p>
            <a:r>
              <a:rPr lang="en-GB" dirty="0">
                <a:hlinkClick r:id="rId5"/>
              </a:rPr>
              <a:t>https://www.youtube.com/watch?v=uGiZC3ivJ98</a:t>
            </a:r>
            <a:r>
              <a:rPr lang="en-GB" dirty="0"/>
              <a:t> </a:t>
            </a:r>
          </a:p>
        </p:txBody>
      </p:sp>
      <p:pic>
        <p:nvPicPr>
          <p:cNvPr id="27" name="Picture 26">
            <a:hlinkClick r:id="rId5"/>
            <a:extLst>
              <a:ext uri="{FF2B5EF4-FFF2-40B4-BE49-F238E27FC236}">
                <a16:creationId xmlns:a16="http://schemas.microsoft.com/office/drawing/2014/main" id="{590F11C0-E4DC-4022-AC81-B608D8613A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3510" y="2046753"/>
            <a:ext cx="6853062" cy="4014925"/>
          </a:xfrm>
          <a:prstGeom prst="rect">
            <a:avLst/>
          </a:prstGeom>
          <a:ln w="38100" cmpd="sng">
            <a:solidFill>
              <a:schemeClr val="tx1"/>
            </a:solidFill>
          </a:ln>
        </p:spPr>
      </p:pic>
      <p:sp>
        <p:nvSpPr>
          <p:cNvPr id="13" name="TextBox 12">
            <a:extLst>
              <a:ext uri="{FF2B5EF4-FFF2-40B4-BE49-F238E27FC236}">
                <a16:creationId xmlns:a16="http://schemas.microsoft.com/office/drawing/2014/main" id="{AD3358A8-5640-45C4-8927-18B1FAD2047B}"/>
              </a:ext>
            </a:extLst>
          </p:cNvPr>
          <p:cNvSpPr txBox="1"/>
          <p:nvPr/>
        </p:nvSpPr>
        <p:spPr>
          <a:xfrm>
            <a:off x="-2" y="957196"/>
            <a:ext cx="10691815"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IT’S YOUR CHOICE…</a:t>
            </a:r>
          </a:p>
        </p:txBody>
      </p:sp>
      <p:sp>
        <p:nvSpPr>
          <p:cNvPr id="14" name="TextBox 13">
            <a:extLst>
              <a:ext uri="{FF2B5EF4-FFF2-40B4-BE49-F238E27FC236}">
                <a16:creationId xmlns:a16="http://schemas.microsoft.com/office/drawing/2014/main" id="{2596F291-C452-4335-B4EA-2693658856FD}"/>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endParaRPr lang="en-GB" sz="6000" dirty="0">
              <a:solidFill>
                <a:srgbClr val="7DB928"/>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37178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F690303-E3CA-4D44-B02C-42F7C8DFE563}"/>
              </a:ext>
            </a:extLst>
          </p:cNvPr>
          <p:cNvSpPr/>
          <p:nvPr/>
        </p:nvSpPr>
        <p:spPr>
          <a:xfrm>
            <a:off x="5345905" y="2081784"/>
            <a:ext cx="2930083" cy="532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C178B7F-8F8F-4CA4-BC24-D07346376C3E}"/>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 name="TextBox 2">
            <a:extLst>
              <a:ext uri="{FF2B5EF4-FFF2-40B4-BE49-F238E27FC236}">
                <a16:creationId xmlns:a16="http://schemas.microsoft.com/office/drawing/2014/main" id="{3A191B7B-EA35-4FE6-B50F-AF52AD9D48FC}"/>
              </a:ext>
            </a:extLst>
          </p:cNvPr>
          <p:cNvSpPr txBox="1"/>
          <p:nvPr/>
        </p:nvSpPr>
        <p:spPr>
          <a:xfrm>
            <a:off x="363683" y="2147911"/>
            <a:ext cx="4759036" cy="4493538"/>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What are some of the short-term side effects of drinking alcohol? (physical/emotional/social)</a:t>
            </a:r>
          </a:p>
          <a:p>
            <a:pPr>
              <a:lnSpc>
                <a:spcPct val="110000"/>
              </a:lnSpc>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285750" indent="-285750">
              <a:lnSpc>
                <a:spcPct val="110000"/>
              </a:lnSpc>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What are some of the long-term side effects of regularly drinking alcohol? (physical/emotional/social) </a:t>
            </a:r>
          </a:p>
          <a:p>
            <a:pPr>
              <a:lnSpc>
                <a:spcPct val="110000"/>
              </a:lnSpc>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285750" indent="-285750">
              <a:lnSpc>
                <a:spcPct val="110000"/>
              </a:lnSpc>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How did people respond when your character decided not to drink?</a:t>
            </a:r>
          </a:p>
          <a:p>
            <a:pPr>
              <a:lnSpc>
                <a:spcPct val="110000"/>
              </a:lnSpc>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285750" indent="-285750">
              <a:lnSpc>
                <a:spcPct val="110000"/>
              </a:lnSpc>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How did people respond when your character decided to drink?</a:t>
            </a:r>
          </a:p>
        </p:txBody>
      </p:sp>
      <p:sp>
        <p:nvSpPr>
          <p:cNvPr id="4" name="TextBox 3">
            <a:extLst>
              <a:ext uri="{FF2B5EF4-FFF2-40B4-BE49-F238E27FC236}">
                <a16:creationId xmlns:a16="http://schemas.microsoft.com/office/drawing/2014/main" id="{A5A52843-5C04-4149-8B2B-A17D7B8272F3}"/>
              </a:ext>
            </a:extLst>
          </p:cNvPr>
          <p:cNvSpPr txBox="1"/>
          <p:nvPr/>
        </p:nvSpPr>
        <p:spPr>
          <a:xfrm>
            <a:off x="5345905" y="2147911"/>
            <a:ext cx="2935112" cy="400110"/>
          </a:xfrm>
          <a:prstGeom prst="rect">
            <a:avLst/>
          </a:prstGeom>
          <a:noFill/>
        </p:spPr>
        <p:txBody>
          <a:bodyPr wrap="square" rtlCol="0">
            <a:spAutoFit/>
          </a:bodyPr>
          <a:lstStyle/>
          <a:p>
            <a:pPr algn="ctr"/>
            <a:r>
              <a:rPr lang="en-GB" sz="2000" dirty="0">
                <a:solidFill>
                  <a:schemeClr val="bg1"/>
                </a:solidFill>
                <a:latin typeface="Lato Heavy" panose="020F0502020204030203" pitchFamily="34" charset="0"/>
                <a:ea typeface="Lato Heavy" panose="020F0502020204030203" pitchFamily="34" charset="0"/>
                <a:cs typeface="Lato Heavy" panose="020F0502020204030203" pitchFamily="34" charset="0"/>
              </a:rPr>
              <a:t>FURTHER CHALLENGE</a:t>
            </a:r>
          </a:p>
        </p:txBody>
      </p:sp>
      <p:sp>
        <p:nvSpPr>
          <p:cNvPr id="5" name="TextBox 4">
            <a:extLst>
              <a:ext uri="{FF2B5EF4-FFF2-40B4-BE49-F238E27FC236}">
                <a16:creationId xmlns:a16="http://schemas.microsoft.com/office/drawing/2014/main" id="{1A7E9930-5BA7-4C4D-89D6-BB6451C47FCF}"/>
              </a:ext>
            </a:extLst>
          </p:cNvPr>
          <p:cNvSpPr txBox="1"/>
          <p:nvPr/>
        </p:nvSpPr>
        <p:spPr>
          <a:xfrm>
            <a:off x="5350933" y="2797797"/>
            <a:ext cx="4639732" cy="701731"/>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Drinking alcohol can lower your inhibitions. Why could this be a problem?</a:t>
            </a:r>
          </a:p>
        </p:txBody>
      </p:sp>
      <p:sp>
        <p:nvSpPr>
          <p:cNvPr id="7" name="TextBox 6">
            <a:extLst>
              <a:ext uri="{FF2B5EF4-FFF2-40B4-BE49-F238E27FC236}">
                <a16:creationId xmlns:a16="http://schemas.microsoft.com/office/drawing/2014/main" id="{78AE186F-B4F6-4C88-9A60-131F08C37742}"/>
              </a:ext>
            </a:extLst>
          </p:cNvPr>
          <p:cNvSpPr txBox="1"/>
          <p:nvPr/>
        </p:nvSpPr>
        <p:spPr>
          <a:xfrm>
            <a:off x="5350933" y="3618932"/>
            <a:ext cx="4639732" cy="1006429"/>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GB">
                <a:latin typeface="Lato Medium" panose="020F0502020204030203" pitchFamily="34" charset="0"/>
                <a:ea typeface="Lato Medium" panose="020F0502020204030203" pitchFamily="34" charset="0"/>
                <a:cs typeface="Lato Medium" panose="020F0502020204030203" pitchFamily="34" charset="0"/>
              </a:rPr>
              <a:t>Why might it have been difficult for your character to resist the temptation to drink?</a:t>
            </a:r>
          </a:p>
        </p:txBody>
      </p:sp>
      <p:sp>
        <p:nvSpPr>
          <p:cNvPr id="8" name="Rectangle 7">
            <a:extLst>
              <a:ext uri="{FF2B5EF4-FFF2-40B4-BE49-F238E27FC236}">
                <a16:creationId xmlns:a16="http://schemas.microsoft.com/office/drawing/2014/main" id="{81233F19-32B4-418D-A361-346CDCFB159F}"/>
              </a:ext>
            </a:extLst>
          </p:cNvPr>
          <p:cNvSpPr/>
          <p:nvPr/>
        </p:nvSpPr>
        <p:spPr>
          <a:xfrm>
            <a:off x="5350933" y="4756171"/>
            <a:ext cx="4481688" cy="701731"/>
          </a:xfrm>
          <a:prstGeom prst="rect">
            <a:avLst/>
          </a:prstGeom>
        </p:spPr>
        <p:txBody>
          <a:bodyPr wrap="square">
            <a:spAutoFit/>
          </a:bodyPr>
          <a:lstStyle/>
          <a:p>
            <a:pPr marL="285750" indent="-285750">
              <a:lnSpc>
                <a:spcPct val="110000"/>
              </a:lnSpc>
              <a:buFont typeface="Arial" panose="020B0604020202020204" pitchFamily="34" charset="0"/>
              <a:buChar char="•"/>
            </a:pPr>
            <a:r>
              <a:rPr lang="en-GB">
                <a:latin typeface="Lato Medium" panose="020F0502020204030203" pitchFamily="34" charset="0"/>
                <a:ea typeface="Lato Medium" panose="020F0502020204030203" pitchFamily="34" charset="0"/>
                <a:cs typeface="Lato Medium" panose="020F0502020204030203" pitchFamily="34" charset="0"/>
              </a:rPr>
              <a:t>Why do some people pressure other people into drinking?</a:t>
            </a:r>
          </a:p>
        </p:txBody>
      </p:sp>
      <p:sp>
        <p:nvSpPr>
          <p:cNvPr id="9" name="Rectangle 8">
            <a:extLst>
              <a:ext uri="{FF2B5EF4-FFF2-40B4-BE49-F238E27FC236}">
                <a16:creationId xmlns:a16="http://schemas.microsoft.com/office/drawing/2014/main" id="{826868A0-8167-4B43-AF87-C75D9F993DB2}"/>
              </a:ext>
            </a:extLst>
          </p:cNvPr>
          <p:cNvSpPr/>
          <p:nvPr/>
        </p:nvSpPr>
        <p:spPr>
          <a:xfrm>
            <a:off x="5350933" y="5578656"/>
            <a:ext cx="4481688" cy="1006429"/>
          </a:xfrm>
          <a:prstGeom prst="rect">
            <a:avLst/>
          </a:prstGeom>
        </p:spPr>
        <p:txBody>
          <a:bodyPr wrap="square">
            <a:spAutoFit/>
          </a:bodyPr>
          <a:lstStyle/>
          <a:p>
            <a:pPr marL="285750" indent="-285750">
              <a:lnSpc>
                <a:spcPct val="110000"/>
              </a:lnSpc>
              <a:buFont typeface="Arial" panose="020B0604020202020204" pitchFamily="34" charset="0"/>
              <a:buChar char="•"/>
            </a:pPr>
            <a:r>
              <a:rPr lang="en-GB">
                <a:latin typeface="Lato Medium" panose="020F0502020204030203" pitchFamily="34" charset="0"/>
                <a:ea typeface="Lato Medium" panose="020F0502020204030203" pitchFamily="34" charset="0"/>
                <a:cs typeface="Lato Medium" panose="020F0502020204030203" pitchFamily="34" charset="0"/>
              </a:rPr>
              <a:t>What could someone do if they make a decision that has (unforeseen) dangerous/negative consequences?</a:t>
            </a:r>
          </a:p>
        </p:txBody>
      </p:sp>
      <p:pic>
        <p:nvPicPr>
          <p:cNvPr id="19" name="Picture 18">
            <a:extLst>
              <a:ext uri="{FF2B5EF4-FFF2-40B4-BE49-F238E27FC236}">
                <a16:creationId xmlns:a16="http://schemas.microsoft.com/office/drawing/2014/main" id="{E533D022-6130-433E-A663-C2DDA8CD2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9776" y="447569"/>
            <a:ext cx="1001185" cy="1001185"/>
          </a:xfrm>
          <a:prstGeom prst="rect">
            <a:avLst/>
          </a:prstGeom>
        </p:spPr>
      </p:pic>
      <p:sp>
        <p:nvSpPr>
          <p:cNvPr id="20" name="TextBox 19">
            <a:extLst>
              <a:ext uri="{FF2B5EF4-FFF2-40B4-BE49-F238E27FC236}">
                <a16:creationId xmlns:a16="http://schemas.microsoft.com/office/drawing/2014/main" id="{37175A3B-F7C9-4E58-954F-B6996546718B}"/>
              </a:ext>
            </a:extLst>
          </p:cNvPr>
          <p:cNvSpPr txBox="1"/>
          <p:nvPr/>
        </p:nvSpPr>
        <p:spPr>
          <a:xfrm>
            <a:off x="-2" y="957196"/>
            <a:ext cx="10691815"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IT’S YOUR CHOICE…</a:t>
            </a:r>
          </a:p>
        </p:txBody>
      </p:sp>
      <p:sp>
        <p:nvSpPr>
          <p:cNvPr id="21" name="TextBox 20">
            <a:extLst>
              <a:ext uri="{FF2B5EF4-FFF2-40B4-BE49-F238E27FC236}">
                <a16:creationId xmlns:a16="http://schemas.microsoft.com/office/drawing/2014/main" id="{7C32EBA4-488B-4157-B42C-0837041F164B}"/>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endParaRPr lang="en-GB" sz="6000" dirty="0">
              <a:solidFill>
                <a:srgbClr val="7DB928"/>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 name="Rectangle 1">
            <a:extLst>
              <a:ext uri="{FF2B5EF4-FFF2-40B4-BE49-F238E27FC236}">
                <a16:creationId xmlns:a16="http://schemas.microsoft.com/office/drawing/2014/main" id="{4BBEE42D-4D83-435F-A45F-419CBB2692B6}"/>
              </a:ext>
            </a:extLst>
          </p:cNvPr>
          <p:cNvSpPr/>
          <p:nvPr/>
        </p:nvSpPr>
        <p:spPr>
          <a:xfrm>
            <a:off x="5345905" y="2614147"/>
            <a:ext cx="5055395" cy="45971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7185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28AD73-8AFD-4AB9-82E5-D1FE5C7D5AFF}"/>
              </a:ext>
            </a:extLst>
          </p:cNvPr>
          <p:cNvSpPr/>
          <p:nvPr/>
        </p:nvSpPr>
        <p:spPr>
          <a:xfrm>
            <a:off x="0" y="6327757"/>
            <a:ext cx="10691813" cy="12319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3" name="Rectangle 12">
            <a:extLst>
              <a:ext uri="{FF2B5EF4-FFF2-40B4-BE49-F238E27FC236}">
                <a16:creationId xmlns:a16="http://schemas.microsoft.com/office/drawing/2014/main" id="{8A0C2558-BF23-455B-9B7A-058FD91E549C}"/>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4" name="Rectangle: Rounded Corners 3">
            <a:extLst>
              <a:ext uri="{FF2B5EF4-FFF2-40B4-BE49-F238E27FC236}">
                <a16:creationId xmlns:a16="http://schemas.microsoft.com/office/drawing/2014/main" id="{73FC1B71-F5C5-4596-9BDF-40B84D95A7D5}"/>
              </a:ext>
            </a:extLst>
          </p:cNvPr>
          <p:cNvSpPr/>
          <p:nvPr/>
        </p:nvSpPr>
        <p:spPr>
          <a:xfrm>
            <a:off x="1423973" y="6689284"/>
            <a:ext cx="8309107" cy="46259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5" name="Picture 4">
            <a:extLst>
              <a:ext uri="{FF2B5EF4-FFF2-40B4-BE49-F238E27FC236}">
                <a16:creationId xmlns:a16="http://schemas.microsoft.com/office/drawing/2014/main" id="{C2A6552E-89C2-41C8-B8DA-54A53FC43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776" y="6570670"/>
            <a:ext cx="705168" cy="699826"/>
          </a:xfrm>
          <a:prstGeom prst="rect">
            <a:avLst/>
          </a:prstGeom>
        </p:spPr>
      </p:pic>
      <p:pic>
        <p:nvPicPr>
          <p:cNvPr id="11" name="Picture 10">
            <a:extLst>
              <a:ext uri="{FF2B5EF4-FFF2-40B4-BE49-F238E27FC236}">
                <a16:creationId xmlns:a16="http://schemas.microsoft.com/office/drawing/2014/main" id="{62A10864-3735-400A-8137-9C9F823E5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9557" y="447569"/>
            <a:ext cx="1021405" cy="1015568"/>
          </a:xfrm>
          <a:prstGeom prst="rect">
            <a:avLst/>
          </a:prstGeom>
        </p:spPr>
      </p:pic>
      <p:sp>
        <p:nvSpPr>
          <p:cNvPr id="14" name="TextBox 13">
            <a:extLst>
              <a:ext uri="{FF2B5EF4-FFF2-40B4-BE49-F238E27FC236}">
                <a16:creationId xmlns:a16="http://schemas.microsoft.com/office/drawing/2014/main" id="{3AFE8EC5-1384-4AC8-A9CD-7EADDCB6B767}"/>
              </a:ext>
            </a:extLst>
          </p:cNvPr>
          <p:cNvSpPr txBox="1"/>
          <p:nvPr/>
        </p:nvSpPr>
        <p:spPr>
          <a:xfrm>
            <a:off x="1639062" y="6734730"/>
            <a:ext cx="8306326" cy="369332"/>
          </a:xfrm>
          <a:prstGeom prst="rect">
            <a:avLst/>
          </a:prstGeom>
          <a:noFill/>
        </p:spPr>
        <p:txBody>
          <a:bodyPr wrap="square" rtlCol="0">
            <a:spAutoFit/>
          </a:bodyPr>
          <a:lstStyle/>
          <a:p>
            <a:r>
              <a:rPr lang="en-GB" dirty="0">
                <a:hlinkClick r:id="rId5"/>
              </a:rPr>
              <a:t>https://www.youtube.com/watch?v=MgLsoD3VxNM</a:t>
            </a:r>
            <a:r>
              <a:rPr lang="en-GB" dirty="0"/>
              <a:t> </a:t>
            </a:r>
          </a:p>
        </p:txBody>
      </p:sp>
      <p:pic>
        <p:nvPicPr>
          <p:cNvPr id="26" name="Picture 25">
            <a:hlinkClick r:id="rId5"/>
            <a:extLst>
              <a:ext uri="{FF2B5EF4-FFF2-40B4-BE49-F238E27FC236}">
                <a16:creationId xmlns:a16="http://schemas.microsoft.com/office/drawing/2014/main" id="{C5C4CB17-142F-4580-9B65-3DD2AFCAD1E3}"/>
              </a:ext>
            </a:extLst>
          </p:cNvPr>
          <p:cNvPicPr>
            <a:picLocks noChangeAspect="1"/>
          </p:cNvPicPr>
          <p:nvPr/>
        </p:nvPicPr>
        <p:blipFill>
          <a:blip r:embed="rId6"/>
          <a:stretch>
            <a:fillRect/>
          </a:stretch>
        </p:blipFill>
        <p:spPr>
          <a:xfrm>
            <a:off x="1903928" y="2045675"/>
            <a:ext cx="6680802" cy="4008481"/>
          </a:xfrm>
          <a:prstGeom prst="rect">
            <a:avLst/>
          </a:prstGeom>
          <a:ln w="38100">
            <a:solidFill>
              <a:schemeClr val="dk1">
                <a:shade val="50000"/>
              </a:schemeClr>
            </a:solidFill>
          </a:ln>
        </p:spPr>
      </p:pic>
      <p:sp>
        <p:nvSpPr>
          <p:cNvPr id="15" name="TextBox 14">
            <a:extLst>
              <a:ext uri="{FF2B5EF4-FFF2-40B4-BE49-F238E27FC236}">
                <a16:creationId xmlns:a16="http://schemas.microsoft.com/office/drawing/2014/main" id="{AB361BD3-CE28-455F-A2F9-2A4E13C20E04}"/>
              </a:ext>
            </a:extLst>
          </p:cNvPr>
          <p:cNvSpPr txBox="1"/>
          <p:nvPr/>
        </p:nvSpPr>
        <p:spPr>
          <a:xfrm>
            <a:off x="-2" y="957196"/>
            <a:ext cx="10691815"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UNDER PRESSURE</a:t>
            </a:r>
          </a:p>
        </p:txBody>
      </p:sp>
      <p:sp>
        <p:nvSpPr>
          <p:cNvPr id="16" name="TextBox 15">
            <a:extLst>
              <a:ext uri="{FF2B5EF4-FFF2-40B4-BE49-F238E27FC236}">
                <a16:creationId xmlns:a16="http://schemas.microsoft.com/office/drawing/2014/main" id="{1DD616AF-3C9E-4C02-8EE4-6952B8D5AEED}"/>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endParaRPr lang="en-GB" sz="6000" dirty="0">
              <a:solidFill>
                <a:srgbClr val="7DB928"/>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217987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27C22E7-6A8F-485E-BC54-B9E1D680A9C9}"/>
              </a:ext>
            </a:extLst>
          </p:cNvPr>
          <p:cNvSpPr/>
          <p:nvPr/>
        </p:nvSpPr>
        <p:spPr>
          <a:xfrm>
            <a:off x="1709859" y="3443870"/>
            <a:ext cx="4360202" cy="21008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28" name="Rectangle 27">
            <a:extLst>
              <a:ext uri="{FF2B5EF4-FFF2-40B4-BE49-F238E27FC236}">
                <a16:creationId xmlns:a16="http://schemas.microsoft.com/office/drawing/2014/main" id="{343CE3CF-8E61-4447-8F45-328AA4E85897}"/>
              </a:ext>
            </a:extLst>
          </p:cNvPr>
          <p:cNvSpPr/>
          <p:nvPr/>
        </p:nvSpPr>
        <p:spPr>
          <a:xfrm>
            <a:off x="0" y="5781705"/>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7" name="Rectangle 16">
            <a:extLst>
              <a:ext uri="{FF2B5EF4-FFF2-40B4-BE49-F238E27FC236}">
                <a16:creationId xmlns:a16="http://schemas.microsoft.com/office/drawing/2014/main" id="{34BA5DB6-FF88-48DE-8646-EC6AEFDC5498}"/>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4" name="TextBox 3">
            <a:extLst>
              <a:ext uri="{FF2B5EF4-FFF2-40B4-BE49-F238E27FC236}">
                <a16:creationId xmlns:a16="http://schemas.microsoft.com/office/drawing/2014/main" id="{44C2246C-6B7A-44D8-9072-06662B45D202}"/>
              </a:ext>
            </a:extLst>
          </p:cNvPr>
          <p:cNvSpPr txBox="1"/>
          <p:nvPr/>
        </p:nvSpPr>
        <p:spPr>
          <a:xfrm>
            <a:off x="1701909" y="1996996"/>
            <a:ext cx="7280045" cy="1865126"/>
          </a:xfrm>
          <a:prstGeom prst="rect">
            <a:avLst/>
          </a:prstGeom>
          <a:noFill/>
        </p:spPr>
        <p:txBody>
          <a:bodyPr wrap="square" rtlCol="0">
            <a:spAutoFit/>
          </a:bodyPr>
          <a:lstStyle/>
          <a:p>
            <a:pPr>
              <a:lnSpc>
                <a:spcPct val="110000"/>
              </a:lnSpc>
            </a:pPr>
            <a:r>
              <a:rPr lang="en-GB" sz="2400" dirty="0">
                <a:latin typeface="Lato Medium" panose="020F0502020204030203" pitchFamily="34" charset="0"/>
                <a:ea typeface="Lato Medium" panose="020F0502020204030203" pitchFamily="34" charset="0"/>
                <a:cs typeface="Lato Medium" panose="020F0502020204030203" pitchFamily="34" charset="0"/>
              </a:rPr>
              <a:t>Create a storyboard, comic strip or creative writing piece about the scenario. Use the Every Mind Matters Website to get ideas for solutions.</a:t>
            </a:r>
          </a:p>
          <a:p>
            <a:endParaRPr lang="en-GB" dirty="0"/>
          </a:p>
          <a:p>
            <a:endParaRPr lang="en-GB" dirty="0"/>
          </a:p>
        </p:txBody>
      </p:sp>
      <p:sp>
        <p:nvSpPr>
          <p:cNvPr id="5" name="TextBox 4">
            <a:extLst>
              <a:ext uri="{FF2B5EF4-FFF2-40B4-BE49-F238E27FC236}">
                <a16:creationId xmlns:a16="http://schemas.microsoft.com/office/drawing/2014/main" id="{0CA4C52F-45A9-4659-8938-8A3D27B2F173}"/>
              </a:ext>
            </a:extLst>
          </p:cNvPr>
          <p:cNvSpPr txBox="1"/>
          <p:nvPr/>
        </p:nvSpPr>
        <p:spPr>
          <a:xfrm>
            <a:off x="1702066" y="6004033"/>
            <a:ext cx="7112000" cy="1588127"/>
          </a:xfrm>
          <a:prstGeom prst="rect">
            <a:avLst/>
          </a:prstGeom>
          <a:noFill/>
        </p:spPr>
        <p:txBody>
          <a:bodyPr wrap="square" rtlCol="0">
            <a:spAutoFit/>
          </a:bodyPr>
          <a:lstStyle/>
          <a:p>
            <a:pPr>
              <a:lnSpc>
                <a:spcPct val="110000"/>
              </a:lnSpc>
            </a:pPr>
            <a:r>
              <a:rPr lang="en-GB" sz="24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Share your work with other students. Do you agree with their outcome or would you have chosen something different?</a:t>
            </a:r>
          </a:p>
          <a:p>
            <a:endParaRPr lang="en-GB" dirty="0">
              <a:solidFill>
                <a:schemeClr val="bg1"/>
              </a:solidFill>
            </a:endParaRPr>
          </a:p>
        </p:txBody>
      </p:sp>
      <p:sp>
        <p:nvSpPr>
          <p:cNvPr id="7" name="TextBox 6">
            <a:extLst>
              <a:ext uri="{FF2B5EF4-FFF2-40B4-BE49-F238E27FC236}">
                <a16:creationId xmlns:a16="http://schemas.microsoft.com/office/drawing/2014/main" id="{3DF8B2B7-426F-4C3A-B24C-02CD59121BCB}"/>
              </a:ext>
            </a:extLst>
          </p:cNvPr>
          <p:cNvSpPr txBox="1"/>
          <p:nvPr/>
        </p:nvSpPr>
        <p:spPr>
          <a:xfrm>
            <a:off x="6162260" y="4321287"/>
            <a:ext cx="2819694" cy="923330"/>
          </a:xfrm>
          <a:prstGeom prst="rect">
            <a:avLst/>
          </a:prstGeom>
          <a:noFill/>
        </p:spPr>
        <p:txBody>
          <a:bodyPr wrap="square" rtlCol="0">
            <a:spAutoFit/>
          </a:bodyPr>
          <a:lstStyle/>
          <a:p>
            <a:pPr algn="ctr"/>
            <a:r>
              <a:rPr lang="en-GB">
                <a:latin typeface="Lato Heavy" panose="020F0502020204030203" pitchFamily="34" charset="0"/>
                <a:ea typeface="Lato Heavy" panose="020F0502020204030203" pitchFamily="34" charset="0"/>
                <a:cs typeface="Lato Heavy" panose="020F0502020204030203" pitchFamily="34" charset="0"/>
              </a:rPr>
              <a:t>Do not base this on your</a:t>
            </a:r>
          </a:p>
          <a:p>
            <a:pPr algn="ctr"/>
            <a:r>
              <a:rPr lang="en-GB">
                <a:latin typeface="Lato Heavy" panose="020F0502020204030203" pitchFamily="34" charset="0"/>
                <a:ea typeface="Lato Heavy" panose="020F0502020204030203" pitchFamily="34" charset="0"/>
                <a:cs typeface="Lato Heavy" panose="020F0502020204030203" pitchFamily="34" charset="0"/>
              </a:rPr>
              <a:t>real-life experiences </a:t>
            </a:r>
          </a:p>
          <a:p>
            <a:pPr algn="ctr"/>
            <a:r>
              <a:rPr lang="en-GB">
                <a:latin typeface="Lato Heavy" panose="020F0502020204030203" pitchFamily="34" charset="0"/>
                <a:ea typeface="Lato Heavy" panose="020F0502020204030203" pitchFamily="34" charset="0"/>
                <a:cs typeface="Lato Heavy" panose="020F0502020204030203" pitchFamily="34" charset="0"/>
              </a:rPr>
              <a:t>or anyone you know</a:t>
            </a:r>
          </a:p>
        </p:txBody>
      </p:sp>
      <p:sp>
        <p:nvSpPr>
          <p:cNvPr id="6" name="TextBox 5">
            <a:extLst>
              <a:ext uri="{FF2B5EF4-FFF2-40B4-BE49-F238E27FC236}">
                <a16:creationId xmlns:a16="http://schemas.microsoft.com/office/drawing/2014/main" id="{3D75C7C1-74B2-4346-AF05-234F5439F9B2}"/>
              </a:ext>
            </a:extLst>
          </p:cNvPr>
          <p:cNvSpPr txBox="1"/>
          <p:nvPr/>
        </p:nvSpPr>
        <p:spPr>
          <a:xfrm>
            <a:off x="1790746" y="3593203"/>
            <a:ext cx="4155312" cy="1717393"/>
          </a:xfrm>
          <a:prstGeom prst="rect">
            <a:avLst/>
          </a:prstGeom>
          <a:noFill/>
          <a:ln w="25400">
            <a:noFill/>
          </a:ln>
        </p:spPr>
        <p:txBody>
          <a:bodyPr wrap="square" rtlCol="0">
            <a:spAutoFit/>
          </a:bodyPr>
          <a:lstStyle/>
          <a:p>
            <a:pPr algn="ctr">
              <a:lnSpc>
                <a:spcPct val="110000"/>
              </a:lnSpc>
              <a:spcBef>
                <a:spcPts val="600"/>
              </a:spcBef>
            </a:pPr>
            <a:r>
              <a:rPr lang="en-GB" sz="2400" b="1" dirty="0">
                <a:solidFill>
                  <a:schemeClr val="bg1"/>
                </a:solidFill>
                <a:latin typeface="Lato Heavy" panose="020F0502020204030203" pitchFamily="34" charset="0"/>
                <a:ea typeface="Lato Heavy" panose="020F0502020204030203" pitchFamily="34" charset="0"/>
                <a:cs typeface="Lato Heavy" panose="020F0502020204030203" pitchFamily="34" charset="0"/>
              </a:rPr>
              <a:t>Scenario</a:t>
            </a:r>
          </a:p>
          <a:p>
            <a:pPr algn="ctr">
              <a:lnSpc>
                <a:spcPct val="110000"/>
              </a:lnSpc>
            </a:pPr>
            <a:r>
              <a:rPr lang="en-GB" sz="24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A young person experiences a pressurised situation relating to drinking alcohol.  </a:t>
            </a:r>
          </a:p>
        </p:txBody>
      </p:sp>
      <p:pic>
        <p:nvPicPr>
          <p:cNvPr id="11" name="Picture 10">
            <a:extLst>
              <a:ext uri="{FF2B5EF4-FFF2-40B4-BE49-F238E27FC236}">
                <a16:creationId xmlns:a16="http://schemas.microsoft.com/office/drawing/2014/main" id="{A29C1D4E-6161-42A4-8433-BC1863DA8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835" y="3513110"/>
            <a:ext cx="736543" cy="727039"/>
          </a:xfrm>
          <a:prstGeom prst="rect">
            <a:avLst/>
          </a:prstGeom>
        </p:spPr>
      </p:pic>
      <p:pic>
        <p:nvPicPr>
          <p:cNvPr id="16" name="Picture 15">
            <a:extLst>
              <a:ext uri="{FF2B5EF4-FFF2-40B4-BE49-F238E27FC236}">
                <a16:creationId xmlns:a16="http://schemas.microsoft.com/office/drawing/2014/main" id="{90424076-5253-4D3B-9C9C-EA67513282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00" y="6004033"/>
            <a:ext cx="1001185" cy="1001185"/>
          </a:xfrm>
          <a:prstGeom prst="rect">
            <a:avLst/>
          </a:prstGeom>
        </p:spPr>
      </p:pic>
      <p:pic>
        <p:nvPicPr>
          <p:cNvPr id="27" name="Picture 26">
            <a:extLst>
              <a:ext uri="{FF2B5EF4-FFF2-40B4-BE49-F238E27FC236}">
                <a16:creationId xmlns:a16="http://schemas.microsoft.com/office/drawing/2014/main" id="{E759096B-8038-4D84-B743-D1CFC47F26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18" name="TextBox 17">
            <a:extLst>
              <a:ext uri="{FF2B5EF4-FFF2-40B4-BE49-F238E27FC236}">
                <a16:creationId xmlns:a16="http://schemas.microsoft.com/office/drawing/2014/main" id="{0C291482-18E5-4BDA-B3EC-A647B3A0F7F3}"/>
              </a:ext>
            </a:extLst>
          </p:cNvPr>
          <p:cNvSpPr txBox="1"/>
          <p:nvPr/>
        </p:nvSpPr>
        <p:spPr>
          <a:xfrm>
            <a:off x="-2" y="957196"/>
            <a:ext cx="10691815"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UNDER PRESSURE</a:t>
            </a:r>
          </a:p>
        </p:txBody>
      </p:sp>
      <p:sp>
        <p:nvSpPr>
          <p:cNvPr id="20" name="TextBox 19">
            <a:extLst>
              <a:ext uri="{FF2B5EF4-FFF2-40B4-BE49-F238E27FC236}">
                <a16:creationId xmlns:a16="http://schemas.microsoft.com/office/drawing/2014/main" id="{F9EAA192-6250-4869-BED3-6F6A1C4538B5}"/>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endParaRPr lang="en-GB" sz="6000" dirty="0">
              <a:solidFill>
                <a:srgbClr val="7DB928"/>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95969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C02F9E5-F8E8-483C-98B5-6778D36E2332}"/>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7" name="TextBox 16">
            <a:extLst>
              <a:ext uri="{FF2B5EF4-FFF2-40B4-BE49-F238E27FC236}">
                <a16:creationId xmlns:a16="http://schemas.microsoft.com/office/drawing/2014/main" id="{BC034CD3-2F30-49E0-9CE4-FD43D9E45294}"/>
              </a:ext>
            </a:extLst>
          </p:cNvPr>
          <p:cNvSpPr txBox="1"/>
          <p:nvPr/>
        </p:nvSpPr>
        <p:spPr>
          <a:xfrm>
            <a:off x="-2" y="957196"/>
            <a:ext cx="10691815"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PLENARY: NOW I KNOW</a:t>
            </a:r>
          </a:p>
        </p:txBody>
      </p:sp>
      <p:sp>
        <p:nvSpPr>
          <p:cNvPr id="18" name="TextBox 17">
            <a:extLst>
              <a:ext uri="{FF2B5EF4-FFF2-40B4-BE49-F238E27FC236}">
                <a16:creationId xmlns:a16="http://schemas.microsoft.com/office/drawing/2014/main" id="{D3E083F2-EDCB-4CA2-88C6-BD1442A7AF0C}"/>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endParaRPr lang="en-GB" sz="6000" dirty="0">
              <a:solidFill>
                <a:srgbClr val="7DB928"/>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 name="TextBox 2">
            <a:extLst>
              <a:ext uri="{FF2B5EF4-FFF2-40B4-BE49-F238E27FC236}">
                <a16:creationId xmlns:a16="http://schemas.microsoft.com/office/drawing/2014/main" id="{FCCDC798-FB88-40AE-8D6A-59B496E7A7C3}"/>
              </a:ext>
            </a:extLst>
          </p:cNvPr>
          <p:cNvSpPr txBox="1"/>
          <p:nvPr/>
        </p:nvSpPr>
        <p:spPr>
          <a:xfrm>
            <a:off x="5114199" y="2228243"/>
            <a:ext cx="5000934" cy="5539978"/>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Lato Medium" panose="020F0502020204030203" pitchFamily="34" charset="0"/>
                <a:ea typeface="Lato Medium" panose="020F0502020204030203" pitchFamily="34" charset="0"/>
                <a:cs typeface="Lato Medium" panose="020F0502020204030203" pitchFamily="34" charset="0"/>
              </a:rPr>
              <a:t>Go back to your mind-map and add information you have learnt today in a different colour pen. </a:t>
            </a:r>
          </a:p>
          <a:p>
            <a:endParaRPr lang="en-GB" sz="28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Font typeface="Arial" panose="020B0604020202020204" pitchFamily="34" charset="0"/>
              <a:buChar char="•"/>
            </a:pPr>
            <a:r>
              <a:rPr lang="en-GB" sz="2800" dirty="0">
                <a:latin typeface="Lato Medium" panose="020F0502020204030203" pitchFamily="34" charset="0"/>
                <a:ea typeface="Lato Medium" panose="020F0502020204030203" pitchFamily="34" charset="0"/>
                <a:cs typeface="Lato Medium" panose="020F0502020204030203" pitchFamily="34" charset="0"/>
              </a:rPr>
              <a:t>Underline key words from the lesson</a:t>
            </a:r>
          </a:p>
          <a:p>
            <a:endParaRPr lang="en-GB" sz="28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Font typeface="Arial" panose="020B0604020202020204" pitchFamily="34" charset="0"/>
              <a:buChar char="•"/>
            </a:pPr>
            <a:r>
              <a:rPr lang="en-GB" sz="2800" dirty="0">
                <a:latin typeface="Lato Medium" panose="020F0502020204030203" pitchFamily="34" charset="0"/>
                <a:ea typeface="Lato Medium" panose="020F0502020204030203" pitchFamily="34" charset="0"/>
                <a:cs typeface="Lato Medium" panose="020F0502020204030203" pitchFamily="34" charset="0"/>
              </a:rPr>
              <a:t>Highlight or circle one ‘take away’ message from the lesson </a:t>
            </a:r>
          </a:p>
          <a:p>
            <a:endParaRPr lang="en-GB" sz="2800" dirty="0">
              <a:latin typeface="Lato Medium" panose="020F0502020204030203" pitchFamily="34" charset="0"/>
              <a:ea typeface="Lato Medium" panose="020F0502020204030203" pitchFamily="34" charset="0"/>
              <a:cs typeface="Lato Medium" panose="020F0502020204030203" pitchFamily="34" charset="0"/>
            </a:endParaRPr>
          </a:p>
          <a:p>
            <a:endParaRPr lang="en-GB" dirty="0"/>
          </a:p>
        </p:txBody>
      </p:sp>
      <p:pic>
        <p:nvPicPr>
          <p:cNvPr id="11" name="Picture 10">
            <a:extLst>
              <a:ext uri="{FF2B5EF4-FFF2-40B4-BE49-F238E27FC236}">
                <a16:creationId xmlns:a16="http://schemas.microsoft.com/office/drawing/2014/main" id="{56520AA4-1307-4BF1-9CC6-824C00F6F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pic>
        <p:nvPicPr>
          <p:cNvPr id="13" name="Picture 12">
            <a:extLst>
              <a:ext uri="{FF2B5EF4-FFF2-40B4-BE49-F238E27FC236}">
                <a16:creationId xmlns:a16="http://schemas.microsoft.com/office/drawing/2014/main" id="{9F8E56B7-041E-4735-A965-0E3ED37AC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 y="2290301"/>
            <a:ext cx="4883728" cy="2744655"/>
          </a:xfrm>
          <a:prstGeom prst="rect">
            <a:avLst/>
          </a:prstGeom>
        </p:spPr>
      </p:pic>
    </p:spTree>
    <p:extLst>
      <p:ext uri="{BB962C8B-B14F-4D97-AF65-F5344CB8AC3E}">
        <p14:creationId xmlns:p14="http://schemas.microsoft.com/office/powerpoint/2010/main" val="3946221774"/>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48A1FA"/>
      </a:accent6>
      <a:hlink>
        <a:srgbClr val="0070C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D68EB4F4C724DBDD98B989C62A3FE" ma:contentTypeVersion="14" ma:contentTypeDescription="Create a new document." ma:contentTypeScope="" ma:versionID="f9380af5a49bf71607e515b7b5f0327e">
  <xsd:schema xmlns:xsd="http://www.w3.org/2001/XMLSchema" xmlns:xs="http://www.w3.org/2001/XMLSchema" xmlns:p="http://schemas.microsoft.com/office/2006/metadata/properties" xmlns:ns2="b442af94-27ec-4c12-9041-09447141ac56" xmlns:ns3="9b8f0eab-74d5-4d8d-87b8-270f2228a97d" targetNamespace="http://schemas.microsoft.com/office/2006/metadata/properties" ma:root="true" ma:fieldsID="a96778589ab4c4606631664b36ba4c9a" ns2:_="" ns3:_="">
    <xsd:import namespace="b442af94-27ec-4c12-9041-09447141ac56"/>
    <xsd:import namespace="9b8f0eab-74d5-4d8d-87b8-270f2228a9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2af94-27ec-4c12-9041-09447141a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e8194ac-132f-443e-9640-f1f2e8c85d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8f0eab-74d5-4d8d-87b8-270f2228a97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8b3e3e-7341-4ab7-9c45-2b52028c349c}" ma:internalName="TaxCatchAll" ma:showField="CatchAllData" ma:web="9b8f0eab-74d5-4d8d-87b8-270f2228a9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42af94-27ec-4c12-9041-09447141ac56">
      <Terms xmlns="http://schemas.microsoft.com/office/infopath/2007/PartnerControls"/>
    </lcf76f155ced4ddcb4097134ff3c332f>
    <TaxCatchAll xmlns="9b8f0eab-74d5-4d8d-87b8-270f2228a97d" xsi:nil="true"/>
  </documentManagement>
</p:properties>
</file>

<file path=customXml/itemProps1.xml><?xml version="1.0" encoding="utf-8"?>
<ds:datastoreItem xmlns:ds="http://schemas.openxmlformats.org/officeDocument/2006/customXml" ds:itemID="{CBF23225-015A-410C-ACC5-3EC51807CD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2af94-27ec-4c12-9041-09447141ac56"/>
    <ds:schemaRef ds:uri="9b8f0eab-74d5-4d8d-87b8-270f2228a9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4CDA76-0893-4C5D-87F6-41879498F006}">
  <ds:schemaRefs>
    <ds:schemaRef ds:uri="http://schemas.microsoft.com/sharepoint/v3/contenttype/forms"/>
  </ds:schemaRefs>
</ds:datastoreItem>
</file>

<file path=customXml/itemProps3.xml><?xml version="1.0" encoding="utf-8"?>
<ds:datastoreItem xmlns:ds="http://schemas.openxmlformats.org/officeDocument/2006/customXml" ds:itemID="{C2843080-4B34-4F05-8FBB-7A63A68F4771}">
  <ds:schemaRefs>
    <ds:schemaRef ds:uri="b442af94-27ec-4c12-9041-09447141ac56"/>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9b8f0eab-74d5-4d8d-87b8-270f2228a97d"/>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259</TotalTime>
  <Words>1128</Words>
  <Application>Microsoft Office PowerPoint</Application>
  <PresentationFormat>Custom</PresentationFormat>
  <Paragraphs>131</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 Light</vt:lpstr>
      <vt:lpstr>Lato Medium</vt:lpstr>
      <vt:lpstr>Arial</vt:lpstr>
      <vt:lpstr>Lato Black</vt:lpstr>
      <vt:lpstr>Calibri</vt:lpstr>
      <vt:lpstr>Lato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Katie Holland</cp:lastModifiedBy>
  <cp:revision>31</cp:revision>
  <dcterms:modified xsi:type="dcterms:W3CDTF">2023-09-20T09:36:45Z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0x010100761D68EB4F4C724DBDD98B989C62A3FE</vt:lpwstr>
  </property>
  <property fmtid="{D5CDD505-2E9C-101B-9397-08002B2CF9AE}" pid="3" name="MediaServiceImageTags">
    <vt:lpwstr/>
  </property>
</Properties>
</file>