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sldIdLst>
    <p:sldId id="257" r:id="rId5"/>
    <p:sldId id="278" r:id="rId6"/>
    <p:sldId id="280" r:id="rId7"/>
    <p:sldId id="281" r:id="rId8"/>
    <p:sldId id="293" r:id="rId9"/>
    <p:sldId id="259" r:id="rId10"/>
    <p:sldId id="276" r:id="rId11"/>
    <p:sldId id="270" r:id="rId12"/>
    <p:sldId id="271" r:id="rId13"/>
    <p:sldId id="264" r:id="rId14"/>
    <p:sldId id="283" r:id="rId15"/>
    <p:sldId id="272" r:id="rId16"/>
    <p:sldId id="284" r:id="rId17"/>
    <p:sldId id="291" r:id="rId18"/>
    <p:sldId id="292" r:id="rId19"/>
    <p:sldId id="285" r:id="rId20"/>
    <p:sldId id="286" r:id="rId21"/>
    <p:sldId id="287" r:id="rId22"/>
    <p:sldId id="288" r:id="rId23"/>
    <p:sldId id="289" r:id="rId24"/>
    <p:sldId id="290"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Gill Sans MT" panose="020B0502020104020203" pitchFamily="34"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League Spartan" panose="020B0604020202020204" charset="0"/>
      <p:bold r:id="rId41"/>
    </p:embeddedFont>
    <p:embeddedFont>
      <p:font typeface="Open Sans Light" panose="020B0306030504020204" pitchFamily="3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A40589CF-C924-4095-B87B-A4789DD4A15F}">
          <p14:sldIdLst>
            <p14:sldId id="257"/>
            <p14:sldId id="278"/>
            <p14:sldId id="280"/>
            <p14:sldId id="281"/>
            <p14:sldId id="293"/>
            <p14:sldId id="259"/>
            <p14:sldId id="276"/>
            <p14:sldId id="270"/>
          </p14:sldIdLst>
        </p14:section>
        <p14:section name="Pupil facing slides" id="{E1A1E711-6E3F-447E-8F3C-D0FF972927B1}">
          <p14:sldIdLst>
            <p14:sldId id="271"/>
            <p14:sldId id="264"/>
            <p14:sldId id="283"/>
            <p14:sldId id="272"/>
            <p14:sldId id="284"/>
            <p14:sldId id="291"/>
            <p14:sldId id="292"/>
            <p14:sldId id="285"/>
            <p14:sldId id="286"/>
            <p14:sldId id="287"/>
            <p14:sldId id="288"/>
            <p14:sldId id="289"/>
            <p14:sldId id="29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Stober" initials="LS" lastIdx="3" clrIdx="0">
    <p:extLst>
      <p:ext uri="{19B8F6BF-5375-455C-9EA6-DF929625EA0E}">
        <p15:presenceInfo xmlns:p15="http://schemas.microsoft.com/office/powerpoint/2012/main" userId="Lydia Stober" providerId="None"/>
      </p:ext>
    </p:extLst>
  </p:cmAuthor>
  <p:cmAuthor id="2" name="Jenny Fox" initials="JF" lastIdx="6" clrIdx="1">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4" autoAdjust="0"/>
    <p:restoredTop sz="75524" autoAdjust="0"/>
  </p:normalViewPr>
  <p:slideViewPr>
    <p:cSldViewPr snapToGrid="0">
      <p:cViewPr varScale="1">
        <p:scale>
          <a:sx n="48" d="100"/>
          <a:sy n="48" d="100"/>
        </p:scale>
        <p:origin x="134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937C4-B4B1-4AC4-8048-1BD6B4EFC475}" type="datetimeFigureOut">
              <a:rPr lang="en-GB" smtClean="0"/>
              <a:t>19/09/2023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2AF34-F872-4BF6-B4B1-784708CE1399}" type="slidenum">
              <a:rPr lang="en-GB" smtClean="0"/>
              <a:t>‹#›</a:t>
            </a:fld>
            <a:endParaRPr lang="en-GB"/>
          </a:p>
        </p:txBody>
      </p:sp>
    </p:spTree>
    <p:extLst>
      <p:ext uri="{BB962C8B-B14F-4D97-AF65-F5344CB8AC3E}">
        <p14:creationId xmlns:p14="http://schemas.microsoft.com/office/powerpoint/2010/main" val="909205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hs.u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 </a:t>
            </a:r>
          </a:p>
          <a:p>
            <a:r>
              <a:rPr lang="en-GB" b="0" baseline="0" dirty="0"/>
              <a:t>Use this slide to display your class agreement / ground rules for PSHE education lessons.  See </a:t>
            </a:r>
            <a:r>
              <a:rPr lang="en-GB" b="1" baseline="0" dirty="0"/>
              <a:t>Accompanying Teacher Guidance Notes </a:t>
            </a:r>
            <a:r>
              <a:rPr lang="en-GB" b="0" baseline="0" dirty="0"/>
              <a:t>(separate document).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 pupils of their ground rules and highlight any particularly pertinent to this lesson, such as ‘we won’t share personal stories about people we know or name them if we do want to talk about their story, instead it is best we begin sentences with ‘someone I know…’ or ‘someone I heard about…’ </a:t>
            </a:r>
          </a:p>
          <a:p>
            <a:r>
              <a:rPr lang="en-GB" b="0" baseline="0" dirty="0"/>
              <a:t> </a:t>
            </a: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317987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 notes – Baseline assessment (5-15 mins) </a:t>
            </a:r>
          </a:p>
          <a:p>
            <a:r>
              <a:rPr lang="en-GB" sz="1200" b="1" kern="1200" dirty="0">
                <a:solidFill>
                  <a:schemeClr val="tx1"/>
                </a:solidFill>
                <a:effectLst/>
                <a:latin typeface="+mn-lt"/>
                <a:ea typeface="+mn-ea"/>
                <a:cs typeface="+mn-cs"/>
              </a:rPr>
              <a:t>The Baseline assessment should be completed before the lesson.</a:t>
            </a:r>
            <a:r>
              <a:rPr lang="en-GB" sz="1200" kern="1200" dirty="0">
                <a:solidFill>
                  <a:schemeClr val="tx1"/>
                </a:solidFill>
                <a:effectLst/>
                <a:latin typeface="+mn-lt"/>
                <a:ea typeface="+mn-ea"/>
                <a:cs typeface="+mn-cs"/>
              </a:rPr>
              <a:t> This allows time to look through pupils’ work and gain a sense of their current understanding. Assess their recognition of the skills someone might need to protect their own or others’ health. Ensure that ground rules have been established and remind the pupils of these, before carrying out the baseline activity. Read the scenario with the pupils and ask the questions underneath. Pupils can write their responses in their exercise books.</a:t>
            </a: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11</a:t>
            </a:fld>
            <a:endParaRPr lang="en-GB"/>
          </a:p>
        </p:txBody>
      </p:sp>
    </p:spTree>
    <p:extLst>
      <p:ext uri="{BB962C8B-B14F-4D97-AF65-F5344CB8AC3E}">
        <p14:creationId xmlns:p14="http://schemas.microsoft.com/office/powerpoint/2010/main" val="315978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r>
              <a:rPr lang="en-GB" sz="1200" kern="1200" dirty="0">
                <a:solidFill>
                  <a:schemeClr val="tx1"/>
                </a:solidFill>
                <a:effectLst/>
                <a:latin typeface="+mn-lt"/>
                <a:ea typeface="+mn-ea"/>
                <a:cs typeface="+mn-cs"/>
              </a:rPr>
              <a:t>Introduce the learning outcomes - these are a simplified, more pupil-friendly version of the outcomes on slide 6 (teacher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to pupils that there are substances (other than medicines) that some people use in their home, or out and about, such as: caffeine (found in tea, coffee and energy drinks), cigarettes or e-cigarettes and alcohol. Some adults choose not to use these because their religion prohibits it or for health/other reasons. Some adults choose to use these but they are not meant for children. They can be harmful to health and wellbeing and for that reason there are laws and guidelines about their use.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True or false quiz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find out more about the laws and guidelines on the use of caffeine, cigarettes/e-cigarettes and alcohol, pupils work in pairs to complete Resource 1:</a:t>
            </a:r>
            <a:r>
              <a:rPr lang="en-GB" sz="1200" i="1" kern="1200" dirty="0">
                <a:solidFill>
                  <a:schemeClr val="tx1"/>
                </a:solidFill>
                <a:effectLst/>
                <a:latin typeface="+mn-lt"/>
                <a:ea typeface="+mn-ea"/>
                <a:cs typeface="+mn-cs"/>
              </a:rPr>
              <a:t> True or false quiz</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Pupils may require some additional adult support to read or further explain the question. </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Ask pupils to suggest which laws/guidelines mainly protect adults, and which are there to protect children. </a:t>
            </a: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13</a:t>
            </a:fld>
            <a:endParaRPr lang="en-GB"/>
          </a:p>
        </p:txBody>
      </p:sp>
    </p:spTree>
    <p:extLst>
      <p:ext uri="{BB962C8B-B14F-4D97-AF65-F5344CB8AC3E}">
        <p14:creationId xmlns:p14="http://schemas.microsoft.com/office/powerpoint/2010/main" val="687356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 – True or false quiz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 through the answers with the class, using Resource 2: </a:t>
            </a:r>
            <a:r>
              <a:rPr lang="en-GB" sz="1200" i="1" kern="1200" dirty="0">
                <a:solidFill>
                  <a:schemeClr val="tx1"/>
                </a:solidFill>
                <a:effectLst/>
                <a:latin typeface="+mn-lt"/>
                <a:ea typeface="+mn-ea"/>
                <a:cs typeface="+mn-cs"/>
              </a:rPr>
              <a:t>Teacher fact sheet (quiz answers) </a:t>
            </a:r>
            <a:r>
              <a:rPr lang="en-GB" sz="1200" kern="1200" dirty="0">
                <a:solidFill>
                  <a:schemeClr val="tx1"/>
                </a:solidFill>
                <a:effectLst/>
                <a:latin typeface="+mn-lt"/>
                <a:ea typeface="+mn-ea"/>
                <a:cs typeface="+mn-cs"/>
              </a:rPr>
              <a:t>to help guide your responses. Discuss how these laws and guidelines help protect people and their health. </a:t>
            </a:r>
          </a:p>
          <a:p>
            <a:endParaRPr lang="en-GB" dirty="0"/>
          </a:p>
        </p:txBody>
      </p:sp>
      <p:sp>
        <p:nvSpPr>
          <p:cNvPr id="4" name="Slide Number Placeholder 3"/>
          <p:cNvSpPr>
            <a:spLocks noGrp="1"/>
          </p:cNvSpPr>
          <p:nvPr>
            <p:ph type="sldNum" sz="quarter" idx="5"/>
          </p:nvPr>
        </p:nvSpPr>
        <p:spPr/>
        <p:txBody>
          <a:bodyPr/>
          <a:lstStyle/>
          <a:p>
            <a:fld id="{6A72AF34-F872-4BF6-B4B1-784708CE1399}" type="slidenum">
              <a:rPr lang="en-GB" smtClean="0"/>
              <a:t>14</a:t>
            </a:fld>
            <a:endParaRPr lang="en-GB"/>
          </a:p>
        </p:txBody>
      </p:sp>
    </p:spTree>
    <p:extLst>
      <p:ext uri="{BB962C8B-B14F-4D97-AF65-F5344CB8AC3E}">
        <p14:creationId xmlns:p14="http://schemas.microsoft.com/office/powerpoint/2010/main" val="3069943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 through the answers with the class, using Resource 2: </a:t>
            </a:r>
            <a:r>
              <a:rPr lang="en-GB" sz="1200" i="1" kern="1200" dirty="0">
                <a:solidFill>
                  <a:schemeClr val="tx1"/>
                </a:solidFill>
                <a:effectLst/>
                <a:latin typeface="+mn-lt"/>
                <a:ea typeface="+mn-ea"/>
                <a:cs typeface="+mn-cs"/>
              </a:rPr>
              <a:t>Teacher fact sheet (quiz answers) </a:t>
            </a:r>
            <a:r>
              <a:rPr lang="en-GB" sz="1200" kern="1200" dirty="0">
                <a:solidFill>
                  <a:schemeClr val="tx1"/>
                </a:solidFill>
                <a:effectLst/>
                <a:latin typeface="+mn-lt"/>
                <a:ea typeface="+mn-ea"/>
                <a:cs typeface="+mn-cs"/>
              </a:rPr>
              <a:t>to help guide your responses. Discuss how these laws and guidelines help protect people and their health. </a:t>
            </a:r>
          </a:p>
          <a:p>
            <a:endParaRPr lang="en-GB" dirty="0"/>
          </a:p>
        </p:txBody>
      </p:sp>
      <p:sp>
        <p:nvSpPr>
          <p:cNvPr id="4" name="Slide Number Placeholder 3"/>
          <p:cNvSpPr>
            <a:spLocks noGrp="1"/>
          </p:cNvSpPr>
          <p:nvPr>
            <p:ph type="sldNum" sz="quarter" idx="10"/>
          </p:nvPr>
        </p:nvSpPr>
        <p:spPr/>
        <p:txBody>
          <a:bodyPr/>
          <a:lstStyle/>
          <a:p>
            <a:fld id="{6A72AF34-F872-4BF6-B4B1-784708CE1399}" type="slidenum">
              <a:rPr lang="en-GB" smtClean="0"/>
              <a:t>15</a:t>
            </a:fld>
            <a:endParaRPr lang="en-GB"/>
          </a:p>
        </p:txBody>
      </p:sp>
    </p:spTree>
    <p:extLst>
      <p:ext uri="{BB962C8B-B14F-4D97-AF65-F5344CB8AC3E}">
        <p14:creationId xmlns:p14="http://schemas.microsoft.com/office/powerpoint/2010/main" val="202392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 Notes – Group Discussion (5 mins) </a:t>
            </a:r>
          </a:p>
          <a:p>
            <a:r>
              <a:rPr lang="en-GB" sz="1200" kern="1200" dirty="0">
                <a:solidFill>
                  <a:schemeClr val="tx1"/>
                </a:solidFill>
                <a:effectLst/>
                <a:latin typeface="+mn-lt"/>
                <a:ea typeface="+mn-ea"/>
                <a:cs typeface="+mn-cs"/>
              </a:rPr>
              <a:t>To further elicit pupils’ understanding and attitudes, ask them to discuss in small groups why even though these products come with risk, some adults might still choose to use them. Take feedback from each group.  </a:t>
            </a:r>
          </a:p>
          <a:p>
            <a:r>
              <a:rPr lang="en-GB" sz="1200" kern="1200" dirty="0">
                <a:solidFill>
                  <a:schemeClr val="tx1"/>
                </a:solidFill>
                <a:effectLst/>
                <a:latin typeface="+mn-lt"/>
                <a:ea typeface="+mn-ea"/>
                <a:cs typeface="+mn-cs"/>
              </a:rPr>
              <a:t>Ask pupils: What do they think are the main reasons?  </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 responses might include: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because they like it (the taste/the feeling); to relax; to socialise; because all their friends do it; because they always do it (habit); because they need it (dependent).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A72AF34-F872-4BF6-B4B1-784708CE1399}" type="slidenum">
              <a:rPr lang="en-GB" smtClean="0"/>
              <a:t>16</a:t>
            </a:fld>
            <a:endParaRPr lang="en-GB"/>
          </a:p>
        </p:txBody>
      </p:sp>
    </p:spTree>
    <p:extLst>
      <p:ext uri="{BB962C8B-B14F-4D97-AF65-F5344CB8AC3E}">
        <p14:creationId xmlns:p14="http://schemas.microsoft.com/office/powerpoint/2010/main" val="274509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Overheard conversation (10 min)</a:t>
            </a:r>
          </a:p>
          <a:p>
            <a:r>
              <a:rPr lang="en-GB" sz="1200" kern="1200" dirty="0">
                <a:solidFill>
                  <a:schemeClr val="tx1"/>
                </a:solidFill>
                <a:effectLst/>
                <a:latin typeface="+mn-lt"/>
                <a:ea typeface="+mn-ea"/>
                <a:cs typeface="+mn-cs"/>
              </a:rPr>
              <a:t>Explain that for most adults, a little caffeine or alcohol (in small amounts and not too often) although not very healthy, is likely to have only a low risk on the health of their bodies over time. However, smoking is harmful, not only to the person smoking but also to those around them and the environment.  Once someone starts to smoke frequently, it can be difficult for them to stop and that it is best not to start in the first place.</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Read aloud Resource 3:</a:t>
            </a:r>
            <a:r>
              <a:rPr lang="en-GB" sz="1200" i="1" kern="1200" dirty="0">
                <a:solidFill>
                  <a:schemeClr val="tx1"/>
                </a:solidFill>
                <a:effectLst/>
                <a:latin typeface="+mn-lt"/>
                <a:ea typeface="+mn-ea"/>
                <a:cs typeface="+mn-cs"/>
              </a:rPr>
              <a:t> Overheard conversation script</a:t>
            </a:r>
            <a:r>
              <a:rPr lang="en-GB" sz="1200" kern="1200" dirty="0">
                <a:solidFill>
                  <a:schemeClr val="tx1"/>
                </a:solidFill>
                <a:effectLst/>
                <a:latin typeface="+mn-lt"/>
                <a:ea typeface="+mn-ea"/>
                <a:cs typeface="+mn-cs"/>
              </a:rPr>
              <a:t> to the pupils asking them to find out - What are some of the risks of smoking? What has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tried to help her stop smoking so far? </a:t>
            </a: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Pupils find two risks of smoking and one thing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has tried to help her stop </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Challenge the pupils’ thinking further by asking: What are some of the challenges or difficulties for people like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who want to stop smoking?  What are some of the benefits of stopping?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Teacher’s note:</a:t>
            </a:r>
            <a:r>
              <a:rPr lang="en-GB" sz="1200" kern="1200" dirty="0">
                <a:solidFill>
                  <a:schemeClr val="tx1"/>
                </a:solidFill>
                <a:effectLst/>
                <a:latin typeface="+mn-lt"/>
                <a:ea typeface="+mn-ea"/>
                <a:cs typeface="+mn-cs"/>
              </a:rPr>
              <a:t> If you choose to act out this conversation for the class it is best if adults play the role of Dad and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and the pupils play the role of Frankie.   If this is not possible, the teacher should be in role as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and a pupil as dad.  To ensure role play is managed sensitively clear signals should be used to show when ‘in-role’ and ‘out-of-role’, such as an item of clothing or prop.  </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17</a:t>
            </a:fld>
            <a:endParaRPr lang="en-GB"/>
          </a:p>
        </p:txBody>
      </p:sp>
    </p:spTree>
    <p:extLst>
      <p:ext uri="{BB962C8B-B14F-4D97-AF65-F5344CB8AC3E}">
        <p14:creationId xmlns:p14="http://schemas.microsoft.com/office/powerpoint/2010/main" val="317334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Multiple choice discussion (15 mins)</a:t>
            </a:r>
          </a:p>
          <a:p>
            <a:r>
              <a:rPr lang="en-GB" sz="1200" kern="1200" dirty="0">
                <a:solidFill>
                  <a:schemeClr val="tx1"/>
                </a:solidFill>
                <a:effectLst/>
                <a:latin typeface="+mn-lt"/>
                <a:ea typeface="+mn-ea"/>
                <a:cs typeface="+mn-cs"/>
              </a:rPr>
              <a:t>In small groups pupils answer the multiple choice questions using Resource 4</a:t>
            </a:r>
            <a:r>
              <a:rPr lang="en-GB" sz="1200" i="1" kern="1200" dirty="0">
                <a:solidFill>
                  <a:schemeClr val="tx1"/>
                </a:solidFill>
                <a:effectLst/>
                <a:latin typeface="+mn-lt"/>
                <a:ea typeface="+mn-ea"/>
                <a:cs typeface="+mn-cs"/>
              </a:rPr>
              <a:t>: Multiple choice</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questions.</a:t>
            </a:r>
            <a:r>
              <a:rPr lang="en-GB" sz="1200" kern="1200" dirty="0">
                <a:solidFill>
                  <a:schemeClr val="tx1"/>
                </a:solidFill>
                <a:effectLst/>
                <a:latin typeface="+mn-lt"/>
                <a:ea typeface="+mn-ea"/>
                <a:cs typeface="+mn-cs"/>
              </a:rPr>
              <a:t> Make the pupils aware that there is not necessarily a ‘right’ answer and that there may be more than one ‘best option’.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Discuss some of the pupils’ responses and ask: Which will be the best actions for the characters to take? </a:t>
            </a: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18</a:t>
            </a:fld>
            <a:endParaRPr lang="en-GB"/>
          </a:p>
        </p:txBody>
      </p:sp>
    </p:spTree>
    <p:extLst>
      <p:ext uri="{BB962C8B-B14F-4D97-AF65-F5344CB8AC3E}">
        <p14:creationId xmlns:p14="http://schemas.microsoft.com/office/powerpoint/2010/main" val="3476240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 - </a:t>
            </a:r>
            <a:r>
              <a:rPr lang="en-GB" sz="1200" b="1" kern="1200" dirty="0">
                <a:solidFill>
                  <a:schemeClr val="tx1"/>
                </a:solidFill>
                <a:effectLst/>
                <a:latin typeface="+mn-lt"/>
                <a:ea typeface="+mn-ea"/>
                <a:cs typeface="+mn-cs"/>
              </a:rPr>
              <a:t>Plenary / reflecting on today’s lesson and signposting support (10 min)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reflect on their learning in the lesson using the questions</a:t>
            </a:r>
          </a:p>
          <a:p>
            <a:r>
              <a:rPr lang="en-GB" sz="1200" kern="1200" dirty="0">
                <a:solidFill>
                  <a:schemeClr val="tx1"/>
                </a:solidFill>
                <a:effectLst/>
                <a:latin typeface="+mn-lt"/>
                <a:ea typeface="+mn-ea"/>
                <a:cs typeface="+mn-cs"/>
              </a:rPr>
              <a:t>Explain that help is available for people who are drinking too much or too often and for those who want to stop smoking. Adults can get support and advice online (</a:t>
            </a:r>
            <a:r>
              <a:rPr lang="en-GB" sz="1200" u="sng" kern="1200" dirty="0">
                <a:solidFill>
                  <a:schemeClr val="tx1"/>
                </a:solidFill>
                <a:effectLst/>
                <a:latin typeface="+mn-lt"/>
                <a:ea typeface="+mn-ea"/>
                <a:cs typeface="+mn-cs"/>
                <a:hlinkClick r:id="rId3"/>
              </a:rPr>
              <a:t>www.nhs.uk</a:t>
            </a:r>
            <a:r>
              <a:rPr lang="en-GB" sz="1200" kern="1200" dirty="0">
                <a:solidFill>
                  <a:schemeClr val="tx1"/>
                </a:solidFill>
                <a:effectLst/>
                <a:latin typeface="+mn-lt"/>
                <a:ea typeface="+mn-ea"/>
                <a:cs typeface="+mn-cs"/>
              </a:rPr>
              <a:t>), through their local pharmacy or doctor. </a:t>
            </a:r>
          </a:p>
          <a:p>
            <a:r>
              <a:rPr lang="en-GB" sz="1200" kern="1200" dirty="0">
                <a:solidFill>
                  <a:schemeClr val="tx1"/>
                </a:solidFill>
                <a:effectLst/>
                <a:latin typeface="+mn-lt"/>
                <a:ea typeface="+mn-ea"/>
                <a:cs typeface="+mn-cs"/>
              </a:rPr>
              <a:t>If pupils are worried about someone they know or live with then they should talk to a trusted adult – a parent/carer or teacher at school. Reiterate that children are not responsible for adult’s decisions about their health but can think about how they can look after own health now and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A72AF34-F872-4BF6-B4B1-784708CE1399}" type="slidenum">
              <a:rPr lang="en-GB" smtClean="0"/>
              <a:t>19</a:t>
            </a:fld>
            <a:endParaRPr lang="en-GB"/>
          </a:p>
        </p:txBody>
      </p:sp>
    </p:spTree>
    <p:extLst>
      <p:ext uri="{BB962C8B-B14F-4D97-AF65-F5344CB8AC3E}">
        <p14:creationId xmlns:p14="http://schemas.microsoft.com/office/powerpoint/2010/main" val="13968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64039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End-point assessment (5 mins)</a:t>
            </a:r>
          </a:p>
          <a:p>
            <a:r>
              <a:rPr lang="en-GB" sz="1200" kern="1200" dirty="0">
                <a:solidFill>
                  <a:schemeClr val="tx1"/>
                </a:solidFill>
                <a:effectLst/>
                <a:latin typeface="+mn-lt"/>
                <a:ea typeface="+mn-ea"/>
                <a:cs typeface="+mn-cs"/>
              </a:rPr>
              <a:t>Pupils go back to their baseline assessment and imagine they have been watching the news report with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What would they say to help Aunt </a:t>
            </a:r>
            <a:r>
              <a:rPr lang="en-GB" sz="1200" kern="1200" dirty="0" err="1">
                <a:solidFill>
                  <a:schemeClr val="tx1"/>
                </a:solidFill>
                <a:effectLst/>
                <a:latin typeface="+mn-lt"/>
                <a:ea typeface="+mn-ea"/>
                <a:cs typeface="+mn-cs"/>
              </a:rPr>
              <a:t>Lusia</a:t>
            </a:r>
            <a:r>
              <a:rPr lang="en-GB" sz="1200" kern="1200" dirty="0">
                <a:solidFill>
                  <a:schemeClr val="tx1"/>
                </a:solidFill>
                <a:effectLst/>
                <a:latin typeface="+mn-lt"/>
                <a:ea typeface="+mn-ea"/>
                <a:cs typeface="+mn-cs"/>
              </a:rPr>
              <a:t> now? </a:t>
            </a:r>
          </a:p>
          <a:p>
            <a:r>
              <a:rPr lang="en-GB" sz="1200" kern="1200" dirty="0">
                <a:solidFill>
                  <a:schemeClr val="tx1"/>
                </a:solidFill>
                <a:effectLst/>
                <a:latin typeface="+mn-lt"/>
                <a:ea typeface="+mn-ea"/>
                <a:cs typeface="+mn-cs"/>
              </a:rPr>
              <a:t>Pupils should add their ideas to their original work using a different colour pencil.  </a:t>
            </a: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20</a:t>
            </a:fld>
            <a:endParaRPr lang="en-GB"/>
          </a:p>
        </p:txBody>
      </p:sp>
    </p:spTree>
    <p:extLst>
      <p:ext uri="{BB962C8B-B14F-4D97-AF65-F5344CB8AC3E}">
        <p14:creationId xmlns:p14="http://schemas.microsoft.com/office/powerpoint/2010/main" val="811084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imagine they have been asked to produce a news report for World Health Day explaining the effects of smoking on people’s health. </a:t>
            </a:r>
            <a:r>
              <a:rPr lang="en-GB" sz="1200" kern="1200">
                <a:solidFill>
                  <a:schemeClr val="tx1"/>
                </a:solidFill>
                <a:effectLst/>
                <a:latin typeface="+mn-lt"/>
                <a:ea typeface="+mn-ea"/>
                <a:cs typeface="+mn-cs"/>
              </a:rPr>
              <a:t>They can choose to make it a report for adults or children around their age, write down the key points to be included, act out and record their report.  </a:t>
            </a:r>
          </a:p>
          <a:p>
            <a:endParaRPr lang="en-GB" b="1" dirty="0"/>
          </a:p>
        </p:txBody>
      </p:sp>
      <p:sp>
        <p:nvSpPr>
          <p:cNvPr id="4" name="Slide Number Placeholder 3"/>
          <p:cNvSpPr>
            <a:spLocks noGrp="1"/>
          </p:cNvSpPr>
          <p:nvPr>
            <p:ph type="sldNum" sz="quarter" idx="5"/>
          </p:nvPr>
        </p:nvSpPr>
        <p:spPr/>
        <p:txBody>
          <a:bodyPr/>
          <a:lstStyle/>
          <a:p>
            <a:fld id="{6A72AF34-F872-4BF6-B4B1-784708CE1399}" type="slidenum">
              <a:rPr lang="en-GB" smtClean="0"/>
              <a:t>21</a:t>
            </a:fld>
            <a:endParaRPr lang="en-GB"/>
          </a:p>
        </p:txBody>
      </p:sp>
    </p:spTree>
    <p:extLst>
      <p:ext uri="{BB962C8B-B14F-4D97-AF65-F5344CB8AC3E}">
        <p14:creationId xmlns:p14="http://schemas.microsoft.com/office/powerpoint/2010/main" val="341494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4843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77168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146115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45161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415453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429061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15196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D7AC-79C8-4416-8F51-52510FFF31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0EF8FF-BC04-4CB5-A0FB-22B434A62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377172-F24F-429C-8446-0213B07173AD}"/>
              </a:ext>
            </a:extLst>
          </p:cNvPr>
          <p:cNvSpPr>
            <a:spLocks noGrp="1"/>
          </p:cNvSpPr>
          <p:nvPr>
            <p:ph type="dt" sz="half" idx="10"/>
          </p:nvPr>
        </p:nvSpPr>
        <p:spPr/>
        <p:txBody>
          <a:bodyPr/>
          <a:lstStyle/>
          <a:p>
            <a:fld id="{A876692C-C923-467E-8520-6BDED2FEF7C4}" type="datetimeFigureOut">
              <a:rPr lang="en-GB" smtClean="0"/>
              <a:t>19/09/2023</a:t>
            </a:fld>
            <a:endParaRPr lang="en-GB"/>
          </a:p>
        </p:txBody>
      </p:sp>
      <p:sp>
        <p:nvSpPr>
          <p:cNvPr id="5" name="Footer Placeholder 4">
            <a:extLst>
              <a:ext uri="{FF2B5EF4-FFF2-40B4-BE49-F238E27FC236}">
                <a16:creationId xmlns:a16="http://schemas.microsoft.com/office/drawing/2014/main" id="{E22C2AE7-2377-4498-B371-5B2921F6C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4446CD-190B-457F-B745-4219A229B8E8}"/>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15085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6298-4F51-490C-A97D-AF8F19ACFB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24A272-E9BB-4103-BBE5-6CCA81AFA1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D308E1-8B5B-4C4D-A9AC-0845D3414F63}"/>
              </a:ext>
            </a:extLst>
          </p:cNvPr>
          <p:cNvSpPr>
            <a:spLocks noGrp="1"/>
          </p:cNvSpPr>
          <p:nvPr>
            <p:ph type="dt" sz="half" idx="10"/>
          </p:nvPr>
        </p:nvSpPr>
        <p:spPr/>
        <p:txBody>
          <a:bodyPr/>
          <a:lstStyle/>
          <a:p>
            <a:fld id="{A876692C-C923-467E-8520-6BDED2FEF7C4}" type="datetimeFigureOut">
              <a:rPr lang="en-GB" smtClean="0"/>
              <a:t>19/09/2023</a:t>
            </a:fld>
            <a:endParaRPr lang="en-GB"/>
          </a:p>
        </p:txBody>
      </p:sp>
      <p:sp>
        <p:nvSpPr>
          <p:cNvPr id="5" name="Footer Placeholder 4">
            <a:extLst>
              <a:ext uri="{FF2B5EF4-FFF2-40B4-BE49-F238E27FC236}">
                <a16:creationId xmlns:a16="http://schemas.microsoft.com/office/drawing/2014/main" id="{5427BBAF-2CDB-41CE-A94C-51EBD127F9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6D4685-35A2-4618-831E-0A15548973DD}"/>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426998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AE4B4-6715-4478-A951-1F8134EF74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E40B57-580C-4E43-99FA-723BE08128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309F40-23D9-4119-AD86-456A3E994E1A}"/>
              </a:ext>
            </a:extLst>
          </p:cNvPr>
          <p:cNvSpPr>
            <a:spLocks noGrp="1"/>
          </p:cNvSpPr>
          <p:nvPr>
            <p:ph type="dt" sz="half" idx="10"/>
          </p:nvPr>
        </p:nvSpPr>
        <p:spPr/>
        <p:txBody>
          <a:bodyPr/>
          <a:lstStyle/>
          <a:p>
            <a:fld id="{A876692C-C923-467E-8520-6BDED2FEF7C4}" type="datetimeFigureOut">
              <a:rPr lang="en-GB" smtClean="0"/>
              <a:t>19/09/2023</a:t>
            </a:fld>
            <a:endParaRPr lang="en-GB"/>
          </a:p>
        </p:txBody>
      </p:sp>
      <p:sp>
        <p:nvSpPr>
          <p:cNvPr id="5" name="Footer Placeholder 4">
            <a:extLst>
              <a:ext uri="{FF2B5EF4-FFF2-40B4-BE49-F238E27FC236}">
                <a16:creationId xmlns:a16="http://schemas.microsoft.com/office/drawing/2014/main" id="{3E9A9DC8-39F1-44C1-B322-CE2C6E5F3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4BDAB-775E-445E-9C0D-596E455A66F8}"/>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412618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344329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a:p>
        </p:txBody>
      </p:sp>
    </p:spTree>
    <p:extLst>
      <p:ext uri="{BB962C8B-B14F-4D97-AF65-F5344CB8AC3E}">
        <p14:creationId xmlns:p14="http://schemas.microsoft.com/office/powerpoint/2010/main" val="324916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B89D-5FBB-4633-BD39-A7861B2F57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6A0A2A-A28C-4C27-B4F5-84516A955D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5740CC-ED5B-42FF-BCC4-C64DF1EC12F0}"/>
              </a:ext>
            </a:extLst>
          </p:cNvPr>
          <p:cNvSpPr>
            <a:spLocks noGrp="1"/>
          </p:cNvSpPr>
          <p:nvPr>
            <p:ph type="dt" sz="half" idx="10"/>
          </p:nvPr>
        </p:nvSpPr>
        <p:spPr/>
        <p:txBody>
          <a:bodyPr/>
          <a:lstStyle/>
          <a:p>
            <a:fld id="{A876692C-C923-467E-8520-6BDED2FEF7C4}" type="datetimeFigureOut">
              <a:rPr lang="en-GB" smtClean="0"/>
              <a:t>19/09/2023</a:t>
            </a:fld>
            <a:endParaRPr lang="en-GB"/>
          </a:p>
        </p:txBody>
      </p:sp>
      <p:sp>
        <p:nvSpPr>
          <p:cNvPr id="5" name="Footer Placeholder 4">
            <a:extLst>
              <a:ext uri="{FF2B5EF4-FFF2-40B4-BE49-F238E27FC236}">
                <a16:creationId xmlns:a16="http://schemas.microsoft.com/office/drawing/2014/main" id="{C2ACF5BC-52C5-4E86-A3C5-1E70A75F4E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9F80A-56F5-4BE4-8F8D-FAF7F0553FB0}"/>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422981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9C49-37FE-4310-A610-4485E0CF79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0D964B-B552-48BB-A10A-CF3ACD4FC2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1E0CDA-F046-4AB5-91BB-4F28789716E4}"/>
              </a:ext>
            </a:extLst>
          </p:cNvPr>
          <p:cNvSpPr>
            <a:spLocks noGrp="1"/>
          </p:cNvSpPr>
          <p:nvPr>
            <p:ph type="dt" sz="half" idx="10"/>
          </p:nvPr>
        </p:nvSpPr>
        <p:spPr/>
        <p:txBody>
          <a:bodyPr/>
          <a:lstStyle/>
          <a:p>
            <a:fld id="{A876692C-C923-467E-8520-6BDED2FEF7C4}" type="datetimeFigureOut">
              <a:rPr lang="en-GB" smtClean="0"/>
              <a:t>19/09/2023</a:t>
            </a:fld>
            <a:endParaRPr lang="en-GB"/>
          </a:p>
        </p:txBody>
      </p:sp>
      <p:sp>
        <p:nvSpPr>
          <p:cNvPr id="5" name="Footer Placeholder 4">
            <a:extLst>
              <a:ext uri="{FF2B5EF4-FFF2-40B4-BE49-F238E27FC236}">
                <a16:creationId xmlns:a16="http://schemas.microsoft.com/office/drawing/2014/main" id="{28C93E8B-5C9B-47DE-8C98-ED725B42D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170A0-FDB6-4DB0-A9EA-DD0570ACCAF4}"/>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419433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A562-5554-4DA0-86AF-F5710B24A7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9D53DE-2380-4D98-ACC1-A8EC0C38E5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DE6469-40A1-4FE7-AF96-9D8F7BC307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6E8610-74AD-46D0-B842-A38518174325}"/>
              </a:ext>
            </a:extLst>
          </p:cNvPr>
          <p:cNvSpPr>
            <a:spLocks noGrp="1"/>
          </p:cNvSpPr>
          <p:nvPr>
            <p:ph type="dt" sz="half" idx="10"/>
          </p:nvPr>
        </p:nvSpPr>
        <p:spPr/>
        <p:txBody>
          <a:bodyPr/>
          <a:lstStyle/>
          <a:p>
            <a:fld id="{A876692C-C923-467E-8520-6BDED2FEF7C4}" type="datetimeFigureOut">
              <a:rPr lang="en-GB" smtClean="0"/>
              <a:t>19/09/2023</a:t>
            </a:fld>
            <a:endParaRPr lang="en-GB"/>
          </a:p>
        </p:txBody>
      </p:sp>
      <p:sp>
        <p:nvSpPr>
          <p:cNvPr id="6" name="Footer Placeholder 5">
            <a:extLst>
              <a:ext uri="{FF2B5EF4-FFF2-40B4-BE49-F238E27FC236}">
                <a16:creationId xmlns:a16="http://schemas.microsoft.com/office/drawing/2014/main" id="{0AC96583-EEE9-4580-A876-AA848A4C2D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528E44-E930-4E9D-BBF1-5245112C35C4}"/>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292019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F40F-496E-4789-9442-59ADF4D623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7EA786-26D7-4976-A4AD-ABF624B8C9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BA3FCB-68DB-4ED6-9278-40FD334362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43A850-518A-403D-B155-54E2B5C8B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69BF17-0EDE-4CE0-8F15-4A5A1562C9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6625A5-9BE3-4DFB-824A-C9796FB2377E}"/>
              </a:ext>
            </a:extLst>
          </p:cNvPr>
          <p:cNvSpPr>
            <a:spLocks noGrp="1"/>
          </p:cNvSpPr>
          <p:nvPr>
            <p:ph type="dt" sz="half" idx="10"/>
          </p:nvPr>
        </p:nvSpPr>
        <p:spPr/>
        <p:txBody>
          <a:bodyPr/>
          <a:lstStyle/>
          <a:p>
            <a:fld id="{A876692C-C923-467E-8520-6BDED2FEF7C4}" type="datetimeFigureOut">
              <a:rPr lang="en-GB" smtClean="0"/>
              <a:t>19/09/2023</a:t>
            </a:fld>
            <a:endParaRPr lang="en-GB"/>
          </a:p>
        </p:txBody>
      </p:sp>
      <p:sp>
        <p:nvSpPr>
          <p:cNvPr id="8" name="Footer Placeholder 7">
            <a:extLst>
              <a:ext uri="{FF2B5EF4-FFF2-40B4-BE49-F238E27FC236}">
                <a16:creationId xmlns:a16="http://schemas.microsoft.com/office/drawing/2014/main" id="{799CA0CC-3C9B-4184-9609-CDAFFEE782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4DF1EE-988B-4284-9138-43A953692390}"/>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264853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1274-6302-4480-B601-76A91BB37B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D1C9E4-92CB-40A7-BB1F-5F0DE50D771A}"/>
              </a:ext>
            </a:extLst>
          </p:cNvPr>
          <p:cNvSpPr>
            <a:spLocks noGrp="1"/>
          </p:cNvSpPr>
          <p:nvPr>
            <p:ph type="dt" sz="half" idx="10"/>
          </p:nvPr>
        </p:nvSpPr>
        <p:spPr/>
        <p:txBody>
          <a:bodyPr/>
          <a:lstStyle/>
          <a:p>
            <a:fld id="{A876692C-C923-467E-8520-6BDED2FEF7C4}" type="datetimeFigureOut">
              <a:rPr lang="en-GB" smtClean="0"/>
              <a:t>19/09/2023</a:t>
            </a:fld>
            <a:endParaRPr lang="en-GB"/>
          </a:p>
        </p:txBody>
      </p:sp>
      <p:sp>
        <p:nvSpPr>
          <p:cNvPr id="4" name="Footer Placeholder 3">
            <a:extLst>
              <a:ext uri="{FF2B5EF4-FFF2-40B4-BE49-F238E27FC236}">
                <a16:creationId xmlns:a16="http://schemas.microsoft.com/office/drawing/2014/main" id="{A61DD256-B2F1-4955-8F96-E97D39EB26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44BEE9-D17D-48FC-9D85-2E300FC5AFED}"/>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315392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70013-92E1-4D2E-87E9-BC960F96B745}"/>
              </a:ext>
            </a:extLst>
          </p:cNvPr>
          <p:cNvSpPr>
            <a:spLocks noGrp="1"/>
          </p:cNvSpPr>
          <p:nvPr>
            <p:ph type="dt" sz="half" idx="10"/>
          </p:nvPr>
        </p:nvSpPr>
        <p:spPr/>
        <p:txBody>
          <a:bodyPr/>
          <a:lstStyle/>
          <a:p>
            <a:fld id="{A876692C-C923-467E-8520-6BDED2FEF7C4}" type="datetimeFigureOut">
              <a:rPr lang="en-GB" smtClean="0"/>
              <a:t>19/09/2023</a:t>
            </a:fld>
            <a:endParaRPr lang="en-GB"/>
          </a:p>
        </p:txBody>
      </p:sp>
      <p:sp>
        <p:nvSpPr>
          <p:cNvPr id="3" name="Footer Placeholder 2">
            <a:extLst>
              <a:ext uri="{FF2B5EF4-FFF2-40B4-BE49-F238E27FC236}">
                <a16:creationId xmlns:a16="http://schemas.microsoft.com/office/drawing/2014/main" id="{B798983B-F85D-430C-BC23-7A933259DF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ADC1AD-77B5-484D-8DF8-E6F9ABBEB8D3}"/>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75900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45A1-5933-4CD5-9D04-56481861B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C7A33E-FA5F-465E-A94B-451ADBE2F2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FEA553-6DE9-4B5A-BE6B-183214385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7F68D1-8601-4534-88CE-7A07CCFFE9B2}"/>
              </a:ext>
            </a:extLst>
          </p:cNvPr>
          <p:cNvSpPr>
            <a:spLocks noGrp="1"/>
          </p:cNvSpPr>
          <p:nvPr>
            <p:ph type="dt" sz="half" idx="10"/>
          </p:nvPr>
        </p:nvSpPr>
        <p:spPr/>
        <p:txBody>
          <a:bodyPr/>
          <a:lstStyle/>
          <a:p>
            <a:fld id="{A876692C-C923-467E-8520-6BDED2FEF7C4}" type="datetimeFigureOut">
              <a:rPr lang="en-GB" smtClean="0"/>
              <a:t>19/09/2023</a:t>
            </a:fld>
            <a:endParaRPr lang="en-GB"/>
          </a:p>
        </p:txBody>
      </p:sp>
      <p:sp>
        <p:nvSpPr>
          <p:cNvPr id="6" name="Footer Placeholder 5">
            <a:extLst>
              <a:ext uri="{FF2B5EF4-FFF2-40B4-BE49-F238E27FC236}">
                <a16:creationId xmlns:a16="http://schemas.microsoft.com/office/drawing/2014/main" id="{7D4155C0-297F-4376-AA3D-DB3B751C94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E0C8F7-BA7D-4E7A-904D-4B740B36779A}"/>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410697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6FB3-2291-4FD6-906D-5D3BAC4C4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607587-CFD1-44E4-B3E9-863B63A0A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BE4C9A-3130-42A6-B6E3-B737FFB04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B143F4-2B69-496E-8DB6-D02207BB1AA3}"/>
              </a:ext>
            </a:extLst>
          </p:cNvPr>
          <p:cNvSpPr>
            <a:spLocks noGrp="1"/>
          </p:cNvSpPr>
          <p:nvPr>
            <p:ph type="dt" sz="half" idx="10"/>
          </p:nvPr>
        </p:nvSpPr>
        <p:spPr/>
        <p:txBody>
          <a:bodyPr/>
          <a:lstStyle/>
          <a:p>
            <a:fld id="{A876692C-C923-467E-8520-6BDED2FEF7C4}" type="datetimeFigureOut">
              <a:rPr lang="en-GB" smtClean="0"/>
              <a:t>19/09/2023</a:t>
            </a:fld>
            <a:endParaRPr lang="en-GB"/>
          </a:p>
        </p:txBody>
      </p:sp>
      <p:sp>
        <p:nvSpPr>
          <p:cNvPr id="6" name="Footer Placeholder 5">
            <a:extLst>
              <a:ext uri="{FF2B5EF4-FFF2-40B4-BE49-F238E27FC236}">
                <a16:creationId xmlns:a16="http://schemas.microsoft.com/office/drawing/2014/main" id="{CB490AD1-DCC4-4DC8-B159-F317739F8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7747AD-AE85-4558-8462-D89B2CA9192F}"/>
              </a:ext>
            </a:extLst>
          </p:cNvPr>
          <p:cNvSpPr>
            <a:spLocks noGrp="1"/>
          </p:cNvSpPr>
          <p:nvPr>
            <p:ph type="sldNum" sz="quarter" idx="12"/>
          </p:nvPr>
        </p:nvSpPr>
        <p:spPr/>
        <p:txBody>
          <a:bodyPr/>
          <a:lstStyle/>
          <a:p>
            <a:fld id="{6D28A4CE-AD3F-4B73-B951-AFE516FFFE52}" type="slidenum">
              <a:rPr lang="en-GB" smtClean="0"/>
              <a:t>‹#›</a:t>
            </a:fld>
            <a:endParaRPr lang="en-GB"/>
          </a:p>
        </p:txBody>
      </p:sp>
    </p:spTree>
    <p:extLst>
      <p:ext uri="{BB962C8B-B14F-4D97-AF65-F5344CB8AC3E}">
        <p14:creationId xmlns:p14="http://schemas.microsoft.com/office/powerpoint/2010/main" val="168864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E48352-A0FA-47E8-BA43-2094937200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B6044A-3E91-4073-A415-1B16A3E81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15A482-4CF3-4136-B0E8-F29CF6C127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6692C-C923-467E-8520-6BDED2FEF7C4}" type="datetimeFigureOut">
              <a:rPr lang="en-GB" smtClean="0"/>
              <a:t>19/09/2023</a:t>
            </a:fld>
            <a:endParaRPr lang="en-GB"/>
          </a:p>
        </p:txBody>
      </p:sp>
      <p:sp>
        <p:nvSpPr>
          <p:cNvPr id="5" name="Footer Placeholder 4">
            <a:extLst>
              <a:ext uri="{FF2B5EF4-FFF2-40B4-BE49-F238E27FC236}">
                <a16:creationId xmlns:a16="http://schemas.microsoft.com/office/drawing/2014/main" id="{4531FB6B-C846-4E22-AE5F-D19A6DFE1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757D63-86EF-4BBF-87CA-048A28C44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8A4CE-AD3F-4B73-B951-AFE516FFFE52}" type="slidenum">
              <a:rPr lang="en-GB" smtClean="0"/>
              <a:t>‹#›</a:t>
            </a:fld>
            <a:endParaRPr lang="en-GB"/>
          </a:p>
        </p:txBody>
      </p:sp>
    </p:spTree>
    <p:extLst>
      <p:ext uri="{BB962C8B-B14F-4D97-AF65-F5344CB8AC3E}">
        <p14:creationId xmlns:p14="http://schemas.microsoft.com/office/powerpoint/2010/main" val="146845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pshe-association.org.uk/content/drug-and-alcohol-educatio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pshe-association.org.uk/content/drug-and-alcohol-edu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www.pshe-association.org.uk/"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504807" y="4243369"/>
            <a:ext cx="8244214" cy="1508105"/>
          </a:xfrm>
          <a:prstGeom prst="rect">
            <a:avLst/>
          </a:prstGeom>
          <a:noFill/>
        </p:spPr>
        <p:txBody>
          <a:bodyPr wrap="square" rtlCol="0">
            <a:spAutoFit/>
          </a:bodyPr>
          <a:lstStyle/>
          <a:p>
            <a:pPr algn="ctr"/>
            <a:r>
              <a:rPr lang="en-GB" sz="6000" b="1" dirty="0">
                <a:solidFill>
                  <a:schemeClr val="bg1"/>
                </a:solidFill>
                <a:latin typeface="League Spartan" panose="020B0604020202020204" charset="0"/>
              </a:rPr>
              <a:t>Year 3/4  Lesson 2: </a:t>
            </a:r>
          </a:p>
          <a:p>
            <a:pPr algn="ctr"/>
            <a:r>
              <a:rPr lang="en-GB" sz="3200" b="1" dirty="0">
                <a:solidFill>
                  <a:schemeClr val="bg1"/>
                </a:solidFill>
                <a:latin typeface="Lato" panose="020F0502020204030203" pitchFamily="34" charset="0"/>
                <a:ea typeface="Lato" panose="020F0502020204030203" pitchFamily="34" charset="0"/>
                <a:cs typeface="Lato" panose="020F0502020204030203" pitchFamily="34" charset="0"/>
              </a:rPr>
              <a:t>Safety rules and risks: alcohol and smoking</a:t>
            </a:r>
            <a:endParaRPr lang="en-GB" sz="3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73865" y="2855490"/>
            <a:ext cx="8608396" cy="1200329"/>
          </a:xfrm>
          <a:prstGeom prst="rect">
            <a:avLst/>
          </a:prstGeom>
          <a:solidFill>
            <a:srgbClr val="95519E"/>
          </a:solidFill>
        </p:spPr>
        <p:txBody>
          <a:bodyPr wrap="square" rtlCol="0">
            <a:spAutoFit/>
          </a:bodyPr>
          <a:lstStyle/>
          <a:p>
            <a:pPr algn="ctr"/>
            <a:r>
              <a:rPr lang="en-GB" sz="3600" b="1" dirty="0">
                <a:solidFill>
                  <a:schemeClr val="bg1"/>
                </a:solidFill>
                <a:latin typeface="League Spartan" panose="00000800000000000000" pitchFamily="50" charset="0"/>
                <a:ea typeface="Lato" panose="020F0502020204030203" pitchFamily="34" charset="0"/>
                <a:cs typeface="Lato" panose="020F0502020204030203" pitchFamily="34" charset="0"/>
              </a:rPr>
              <a:t>Drug and alcohol education</a:t>
            </a:r>
          </a:p>
          <a:p>
            <a:pPr algn="ctr"/>
            <a:r>
              <a:rPr lang="en-GB" sz="3600" b="1" dirty="0">
                <a:solidFill>
                  <a:schemeClr val="bg1"/>
                </a:solidFill>
                <a:latin typeface="League Spartan" panose="00000800000000000000" pitchFamily="50" charset="0"/>
                <a:ea typeface="Lato" panose="020F0502020204030203" pitchFamily="34" charset="0"/>
                <a:cs typeface="Lato" panose="020F0502020204030203" pitchFamily="34" charset="0"/>
              </a:rPr>
              <a:t>KS1</a:t>
            </a:r>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7" name="Cloud Callout 6"/>
          <p:cNvSpPr/>
          <p:nvPr/>
        </p:nvSpPr>
        <p:spPr>
          <a:xfrm>
            <a:off x="5909731" y="195939"/>
            <a:ext cx="3697080" cy="1932775"/>
          </a:xfrm>
          <a:prstGeom prst="cloudCallout">
            <a:avLst>
              <a:gd name="adj1" fmla="val 50957"/>
              <a:gd name="adj2" fmla="val 74437"/>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93" y="363207"/>
            <a:ext cx="1814538" cy="1024390"/>
          </a:xfrm>
          <a:prstGeom prst="rect">
            <a:avLst/>
          </a:prstGeom>
        </p:spPr>
      </p:pic>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2" name="Footer Placeholder 1">
            <a:extLst>
              <a:ext uri="{FF2B5EF4-FFF2-40B4-BE49-F238E27FC236}">
                <a16:creationId xmlns:a16="http://schemas.microsoft.com/office/drawing/2014/main" id="{4091CA5D-42D9-495E-9C75-1A7350C2E8F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14" name="Picture Placeholder 5">
            <a:extLst>
              <a:ext uri="{FF2B5EF4-FFF2-40B4-BE49-F238E27FC236}">
                <a16:creationId xmlns:a16="http://schemas.microsoft.com/office/drawing/2014/main" id="{AF33B1B5-2F0D-4F0D-A9A8-C080B5C0B28C}"/>
              </a:ext>
            </a:extLst>
          </p:cNvPr>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a:stretch>
            <a:fillRect/>
          </a:stretch>
        </p:blipFill>
        <p:spPr>
          <a:xfrm>
            <a:off x="3224136" y="923391"/>
            <a:ext cx="2300831" cy="2300831"/>
          </a:xfrm>
          <a:prstGeom prst="rect">
            <a:avLst/>
          </a:prstGeom>
        </p:spPr>
      </p:pic>
      <p:pic>
        <p:nvPicPr>
          <p:cNvPr id="16" name="Picture 15">
            <a:hlinkClick r:id="rId5"/>
            <a:extLst>
              <a:ext uri="{FF2B5EF4-FFF2-40B4-BE49-F238E27FC236}">
                <a16:creationId xmlns:a16="http://schemas.microsoft.com/office/drawing/2014/main" id="{99370DE9-1505-4BDA-949B-FE2D54ADE9E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08489" y="2747304"/>
            <a:ext cx="2724043" cy="3853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182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a:latin typeface="League Spartan" panose="00000800000000000000" pitchFamily="50" charset="0"/>
              </a:rPr>
              <a:t>Ground rules</a:t>
            </a: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7" name="Footer Placeholder 3">
            <a:extLst>
              <a:ext uri="{FF2B5EF4-FFF2-40B4-BE49-F238E27FC236}">
                <a16:creationId xmlns:a16="http://schemas.microsoft.com/office/drawing/2014/main" id="{7EFCA133-5C5B-4FC6-A1F2-C124B46B6C0E}"/>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275724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EE33CA-99BA-4DA6-ABE1-3FEE6D212760}"/>
              </a:ext>
            </a:extLst>
          </p:cNvPr>
          <p:cNvSpPr txBox="1"/>
          <p:nvPr/>
        </p:nvSpPr>
        <p:spPr>
          <a:xfrm>
            <a:off x="174440" y="345515"/>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News report</a:t>
            </a:r>
          </a:p>
        </p:txBody>
      </p:sp>
      <p:pic>
        <p:nvPicPr>
          <p:cNvPr id="4" name="Picture 3">
            <a:extLst>
              <a:ext uri="{FF2B5EF4-FFF2-40B4-BE49-F238E27FC236}">
                <a16:creationId xmlns:a16="http://schemas.microsoft.com/office/drawing/2014/main" id="{6289086E-ED51-42FD-A776-DBDCBF3B0D6C}"/>
              </a:ext>
            </a:extLst>
          </p:cNvPr>
          <p:cNvPicPr>
            <a:picLocks noChangeAspect="1"/>
          </p:cNvPicPr>
          <p:nvPr/>
        </p:nvPicPr>
        <p:blipFill>
          <a:blip r:embed="rId3"/>
          <a:stretch>
            <a:fillRect/>
          </a:stretch>
        </p:blipFill>
        <p:spPr>
          <a:xfrm>
            <a:off x="8644773" y="2500023"/>
            <a:ext cx="2545491" cy="2545491"/>
          </a:xfrm>
          <a:prstGeom prst="rect">
            <a:avLst/>
          </a:prstGeom>
        </p:spPr>
      </p:pic>
      <p:sp>
        <p:nvSpPr>
          <p:cNvPr id="5" name="Rectangle 4">
            <a:extLst>
              <a:ext uri="{FF2B5EF4-FFF2-40B4-BE49-F238E27FC236}">
                <a16:creationId xmlns:a16="http://schemas.microsoft.com/office/drawing/2014/main" id="{97E31E5C-2AA0-4251-9F75-CB820B24053D}"/>
              </a:ext>
            </a:extLst>
          </p:cNvPr>
          <p:cNvSpPr/>
          <p:nvPr/>
        </p:nvSpPr>
        <p:spPr>
          <a:xfrm>
            <a:off x="174440" y="1479762"/>
            <a:ext cx="10619397" cy="523220"/>
          </a:xfrm>
          <a:prstGeom prst="rect">
            <a:avLst/>
          </a:prstGeom>
        </p:spPr>
        <p:txBody>
          <a:bodyPr wrap="square">
            <a:spAutoFit/>
          </a:bodyPr>
          <a:lstStyle/>
          <a:p>
            <a:r>
              <a:rPr lang="en-GB" sz="2800" dirty="0">
                <a:latin typeface="Lato" panose="020B0604020202020204"/>
                <a:ea typeface="Lato" panose="020B0604020202020204" charset="0"/>
                <a:cs typeface="Lato" panose="020B0604020202020204" charset="0"/>
              </a:rPr>
              <a:t>Aunt </a:t>
            </a:r>
            <a:r>
              <a:rPr lang="en-GB" sz="2800" dirty="0" err="1">
                <a:latin typeface="Lato" panose="020B0604020202020204"/>
                <a:ea typeface="Lato" panose="020B0604020202020204" charset="0"/>
                <a:cs typeface="Lato" panose="020B0604020202020204" charset="0"/>
              </a:rPr>
              <a:t>Lusia</a:t>
            </a:r>
            <a:r>
              <a:rPr lang="en-GB" sz="2800" dirty="0">
                <a:latin typeface="Lato" panose="020B0604020202020204"/>
                <a:ea typeface="Lato" panose="020B0604020202020204" charset="0"/>
                <a:cs typeface="Lato" panose="020B0604020202020204" charset="0"/>
              </a:rPr>
              <a:t> is watching a news report on TV. Afterwards she says:</a:t>
            </a:r>
            <a:endParaRPr lang="en-GB" sz="2800" dirty="0">
              <a:latin typeface="Lato" panose="020B0604020202020204" charset="0"/>
              <a:ea typeface="Lato" panose="020B0604020202020204" charset="0"/>
              <a:cs typeface="Lato" panose="020B0604020202020204" charset="0"/>
            </a:endParaRPr>
          </a:p>
        </p:txBody>
      </p:sp>
      <p:sp>
        <p:nvSpPr>
          <p:cNvPr id="6" name="Speech Bubble: Oval 5">
            <a:extLst>
              <a:ext uri="{FF2B5EF4-FFF2-40B4-BE49-F238E27FC236}">
                <a16:creationId xmlns:a16="http://schemas.microsoft.com/office/drawing/2014/main" id="{4134C34E-3B5A-48C2-8759-40302836A858}"/>
              </a:ext>
            </a:extLst>
          </p:cNvPr>
          <p:cNvSpPr/>
          <p:nvPr/>
        </p:nvSpPr>
        <p:spPr>
          <a:xfrm>
            <a:off x="405353" y="2269633"/>
            <a:ext cx="6837658" cy="3272923"/>
          </a:xfrm>
          <a:prstGeom prst="wedgeEllipseCallout">
            <a:avLst>
              <a:gd name="adj1" fmla="val -34166"/>
              <a:gd name="adj2" fmla="val 53295"/>
            </a:avLst>
          </a:prstGeom>
          <a:ln w="28575">
            <a:solidFill>
              <a:srgbClr val="95519E"/>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3200"/>
              </a:lnSpc>
            </a:pPr>
            <a:r>
              <a:rPr lang="en-GB" sz="2400" b="1" i="1" dirty="0">
                <a:latin typeface="Lato" panose="020B0604020202020204"/>
              </a:rPr>
              <a:t>Don’t drink too much caffeine and alcohol! Don’t smoke! </a:t>
            </a:r>
          </a:p>
          <a:p>
            <a:pPr algn="ctr">
              <a:lnSpc>
                <a:spcPts val="3200"/>
              </a:lnSpc>
            </a:pPr>
            <a:endParaRPr lang="en-GB" sz="2400" b="1" dirty="0">
              <a:latin typeface="Lato" panose="020B0604020202020204"/>
            </a:endParaRPr>
          </a:p>
          <a:p>
            <a:pPr algn="ctr">
              <a:lnSpc>
                <a:spcPts val="3200"/>
              </a:lnSpc>
            </a:pPr>
            <a:r>
              <a:rPr lang="en-GB" sz="2400" b="1" dirty="0">
                <a:latin typeface="Lato" panose="020B0604020202020204"/>
              </a:rPr>
              <a:t>Why are there are all these rules? </a:t>
            </a:r>
          </a:p>
          <a:p>
            <a:pPr algn="ctr">
              <a:lnSpc>
                <a:spcPts val="3200"/>
              </a:lnSpc>
            </a:pPr>
            <a:r>
              <a:rPr lang="en-GB" sz="2400" b="1" dirty="0">
                <a:latin typeface="Lato" panose="020B0604020202020204"/>
              </a:rPr>
              <a:t>Why are they important? </a:t>
            </a:r>
          </a:p>
          <a:p>
            <a:pPr algn="ctr">
              <a:lnSpc>
                <a:spcPts val="3200"/>
              </a:lnSpc>
            </a:pPr>
            <a:r>
              <a:rPr lang="en-GB" sz="2400" b="1" dirty="0">
                <a:latin typeface="Lato" panose="020B0604020202020204"/>
              </a:rPr>
              <a:t>What should people do?</a:t>
            </a:r>
          </a:p>
        </p:txBody>
      </p:sp>
      <p:sp>
        <p:nvSpPr>
          <p:cNvPr id="7" name="Rectangle 6">
            <a:extLst>
              <a:ext uri="{FF2B5EF4-FFF2-40B4-BE49-F238E27FC236}">
                <a16:creationId xmlns:a16="http://schemas.microsoft.com/office/drawing/2014/main" id="{51A923DC-E6F2-4075-8AA8-6588EC6BF13D}"/>
              </a:ext>
            </a:extLst>
          </p:cNvPr>
          <p:cNvSpPr/>
          <p:nvPr/>
        </p:nvSpPr>
        <p:spPr>
          <a:xfrm>
            <a:off x="5556198" y="5542628"/>
            <a:ext cx="7285493" cy="1538883"/>
          </a:xfrm>
          <a:prstGeom prst="rect">
            <a:avLst/>
          </a:prstGeom>
        </p:spPr>
        <p:txBody>
          <a:bodyPr wrap="square">
            <a:spAutoFit/>
          </a:bodyPr>
          <a:lstStyle/>
          <a:p>
            <a:pPr>
              <a:spcAft>
                <a:spcPts val="600"/>
              </a:spcAft>
            </a:pPr>
            <a:r>
              <a:rPr lang="en-GB" sz="2800" dirty="0">
                <a:latin typeface="Lato" panose="020B0604020202020204"/>
                <a:ea typeface="Lato" panose="020B0604020202020204" charset="0"/>
                <a:cs typeface="Lato" panose="020B0604020202020204" charset="0"/>
              </a:rPr>
              <a:t>What would you say to Aunt </a:t>
            </a:r>
            <a:r>
              <a:rPr lang="en-GB" sz="2800" dirty="0" err="1">
                <a:latin typeface="Lato" panose="020B0604020202020204"/>
                <a:ea typeface="Lato" panose="020B0604020202020204" charset="0"/>
                <a:cs typeface="Lato" panose="020B0604020202020204" charset="0"/>
              </a:rPr>
              <a:t>Lusia</a:t>
            </a:r>
            <a:r>
              <a:rPr lang="en-GB" sz="2800" dirty="0">
                <a:latin typeface="Lato" panose="020B0604020202020204"/>
                <a:ea typeface="Lato" panose="020B0604020202020204" charset="0"/>
                <a:cs typeface="Lato" panose="020B0604020202020204" charset="0"/>
              </a:rPr>
              <a:t>?</a:t>
            </a:r>
          </a:p>
          <a:p>
            <a:pPr>
              <a:spcAft>
                <a:spcPts val="600"/>
              </a:spcAft>
            </a:pPr>
            <a:r>
              <a:rPr lang="en-GB" sz="2800" dirty="0">
                <a:latin typeface="Lato" panose="020B0604020202020204"/>
                <a:ea typeface="Lato" panose="020B0604020202020204" charset="0"/>
                <a:cs typeface="Lato" panose="020B0604020202020204" charset="0"/>
              </a:rPr>
              <a:t>What would help her or other people?</a:t>
            </a:r>
            <a:endParaRPr lang="en-GB" sz="2800" dirty="0">
              <a:latin typeface="Lato" panose="020B0604020202020204" charset="0"/>
              <a:ea typeface="Lato" panose="020B0604020202020204" charset="0"/>
              <a:cs typeface="Lato" panose="020B0604020202020204" charset="0"/>
            </a:endParaRPr>
          </a:p>
          <a:p>
            <a:pPr algn="ctr"/>
            <a:endParaRPr lang="en-GB" sz="28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231952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8637" y="2519554"/>
            <a:ext cx="10965901" cy="4031873"/>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lvl="3"/>
            <a:r>
              <a:rPr lang="en-GB" sz="2400" dirty="0">
                <a:latin typeface="Lato" panose="020F0502020204030203" pitchFamily="34" charset="0"/>
                <a:ea typeface="Lato" panose="020F0502020204030203" pitchFamily="34" charset="0"/>
                <a:cs typeface="Lato" panose="020F0502020204030203" pitchFamily="34" charset="0"/>
              </a:rPr>
              <a:t> </a:t>
            </a:r>
            <a:endParaRPr lang="en-GB" sz="2400" b="1" dirty="0">
              <a:latin typeface="Lato" panose="020B0604020202020204"/>
              <a:ea typeface="Lato" panose="020B0604020202020204" charset="0"/>
              <a:cs typeface="Lato" panose="020B0604020202020204" charset="0"/>
            </a:endParaRPr>
          </a:p>
          <a:p>
            <a:pPr marL="914400" lvl="1" indent="-457200">
              <a:spcBef>
                <a:spcPts val="1200"/>
              </a:spcBef>
              <a:spcAft>
                <a:spcPts val="600"/>
              </a:spcAft>
              <a:buSzPct val="202000"/>
              <a:buBlip>
                <a:blip r:embed="rId3"/>
              </a:buBlip>
            </a:pPr>
            <a:r>
              <a:rPr lang="en-GB" sz="2400" dirty="0">
                <a:latin typeface="Lato" panose="020B0604020202020204"/>
              </a:rPr>
              <a:t>identify some of the risks of caffeine, cigarettes, e-cigarettes/vaping and alcohol </a:t>
            </a:r>
          </a:p>
          <a:p>
            <a:pPr marL="914400" lvl="1" indent="-457200">
              <a:spcBef>
                <a:spcPts val="1200"/>
              </a:spcBef>
              <a:spcAft>
                <a:spcPts val="600"/>
              </a:spcAft>
              <a:buSzPct val="202000"/>
              <a:buBlip>
                <a:blip r:embed="rId3"/>
              </a:buBlip>
            </a:pPr>
            <a:r>
              <a:rPr lang="en-GB" sz="2400" dirty="0">
                <a:latin typeface="Lato" panose="020B0604020202020204"/>
                <a:ea typeface="Lato" panose="020B0604020202020204" charset="0"/>
                <a:cs typeface="Lato" panose="020B0604020202020204" charset="0"/>
              </a:rPr>
              <a:t>identify </a:t>
            </a:r>
            <a:r>
              <a:rPr lang="en-GB" sz="2400" dirty="0">
                <a:latin typeface="Lato" panose="020B0604020202020204"/>
              </a:rPr>
              <a:t>how risks can affect the person, or those around them </a:t>
            </a:r>
            <a:r>
              <a:rPr lang="en-GB" sz="2400" dirty="0">
                <a:latin typeface="Lato" panose="020B0604020202020204"/>
                <a:ea typeface="Lato" panose="020B0604020202020204" charset="0"/>
                <a:cs typeface="Lato" panose="020B0604020202020204" charset="0"/>
              </a:rPr>
              <a:t> </a:t>
            </a:r>
          </a:p>
          <a:p>
            <a:pPr marL="914400" lvl="1" indent="-457200">
              <a:spcBef>
                <a:spcPts val="1200"/>
              </a:spcBef>
              <a:spcAft>
                <a:spcPts val="600"/>
              </a:spcAft>
              <a:buSzPct val="202000"/>
              <a:buBlip>
                <a:blip r:embed="rId3"/>
              </a:buBlip>
            </a:pPr>
            <a:r>
              <a:rPr lang="en-GB" sz="2400" dirty="0">
                <a:latin typeface="Lato" panose="020B0604020202020204"/>
              </a:rPr>
              <a:t>e</a:t>
            </a:r>
            <a:r>
              <a:rPr lang="en-GB" sz="2400" dirty="0">
                <a:effectLst/>
                <a:latin typeface="Lato" panose="020B0604020202020204"/>
              </a:rPr>
              <a:t>xplain </a:t>
            </a:r>
            <a:r>
              <a:rPr lang="en-GB" sz="2400" dirty="0">
                <a:latin typeface="Lato" panose="020B0604020202020204"/>
              </a:rPr>
              <a:t>how laws can help to keep people safe and healthy</a:t>
            </a:r>
          </a:p>
          <a:p>
            <a:pPr marL="914400" lvl="1" indent="-457200">
              <a:spcBef>
                <a:spcPts val="1200"/>
              </a:spcBef>
              <a:spcAft>
                <a:spcPts val="600"/>
              </a:spcAft>
              <a:buSzPct val="202000"/>
              <a:buBlip>
                <a:blip r:embed="rId3"/>
              </a:buBlip>
            </a:pPr>
            <a:r>
              <a:rPr lang="en-GB" sz="2400" dirty="0">
                <a:latin typeface="Lato" panose="020B0604020202020204"/>
              </a:rPr>
              <a:t>i</a:t>
            </a:r>
            <a:r>
              <a:rPr lang="en-GB" sz="2400" dirty="0">
                <a:effectLst/>
                <a:latin typeface="Lato" panose="020B0604020202020204"/>
              </a:rPr>
              <a:t>dentify </a:t>
            </a:r>
            <a:r>
              <a:rPr lang="en-GB" sz="2400" dirty="0">
                <a:latin typeface="Lato" panose="020B0604020202020204"/>
              </a:rPr>
              <a:t>where people can get help to protect their own and others’ health </a:t>
            </a:r>
            <a:endParaRPr lang="en-GB" sz="2400" dirty="0">
              <a:effectLst/>
              <a:latin typeface="Lato" panose="020B0604020202020204"/>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sp>
        <p:nvSpPr>
          <p:cNvPr id="10" name="TextBox 9"/>
          <p:cNvSpPr txBox="1"/>
          <p:nvPr/>
        </p:nvSpPr>
        <p:spPr>
          <a:xfrm>
            <a:off x="2277118" y="565504"/>
            <a:ext cx="8053132" cy="1384995"/>
          </a:xfrm>
          <a:prstGeom prst="rect">
            <a:avLst/>
          </a:prstGeom>
          <a:solidFill>
            <a:schemeClr val="bg1"/>
          </a:solidFill>
        </p:spPr>
        <p:txBody>
          <a:bodyPr wrap="square" rtlCol="0">
            <a:spAutoFit/>
          </a:bodyPr>
          <a:lstStyle/>
          <a:p>
            <a:pPr>
              <a:buSzPct val="202000"/>
            </a:pPr>
            <a:r>
              <a:rPr lang="en-GB" sz="2800" dirty="0">
                <a:latin typeface="League Spartan" panose="020B0604020202020204" charset="0"/>
              </a:rPr>
              <a:t>We are learning that caffeine, cigarettes, e-cigarettes/vaping and alcohol can affect people’s health</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76" y="471725"/>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942109" y="2047129"/>
            <a:ext cx="877333" cy="1001704"/>
          </a:xfrm>
          <a:prstGeom prst="rect">
            <a:avLst/>
          </a:prstGeom>
        </p:spPr>
      </p:pic>
      <p:sp>
        <p:nvSpPr>
          <p:cNvPr id="8" name="Footer Placeholder 3">
            <a:extLst>
              <a:ext uri="{FF2B5EF4-FFF2-40B4-BE49-F238E27FC236}">
                <a16:creationId xmlns:a16="http://schemas.microsoft.com/office/drawing/2014/main" id="{086EC833-6B05-40A4-9B1A-90613E0FE3C1}"/>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9412A0-D0F4-472A-867E-145130BB4DB3}"/>
              </a:ext>
            </a:extLst>
          </p:cNvPr>
          <p:cNvSpPr txBox="1"/>
          <p:nvPr/>
        </p:nvSpPr>
        <p:spPr>
          <a:xfrm>
            <a:off x="444843" y="62294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True or false quiz</a:t>
            </a:r>
          </a:p>
        </p:txBody>
      </p:sp>
      <p:sp>
        <p:nvSpPr>
          <p:cNvPr id="3" name="Rectangle 2">
            <a:extLst>
              <a:ext uri="{FF2B5EF4-FFF2-40B4-BE49-F238E27FC236}">
                <a16:creationId xmlns:a16="http://schemas.microsoft.com/office/drawing/2014/main" id="{E2B6460A-68CF-4323-8BDF-CD0A252E8E29}"/>
              </a:ext>
            </a:extLst>
          </p:cNvPr>
          <p:cNvSpPr/>
          <p:nvPr/>
        </p:nvSpPr>
        <p:spPr>
          <a:xfrm>
            <a:off x="444843" y="1689077"/>
            <a:ext cx="11369540" cy="523220"/>
          </a:xfrm>
          <a:prstGeom prst="rect">
            <a:avLst/>
          </a:prstGeom>
        </p:spPr>
        <p:txBody>
          <a:bodyPr wrap="square">
            <a:spAutoFit/>
          </a:bodyPr>
          <a:lstStyle/>
          <a:p>
            <a:r>
              <a:rPr lang="en-GB" sz="2800" dirty="0">
                <a:latin typeface="Lato" panose="020B0604020202020204"/>
                <a:ea typeface="Lato" panose="020B0604020202020204" charset="0"/>
                <a:cs typeface="Lato" panose="020B0604020202020204" charset="0"/>
              </a:rPr>
              <a:t>Work with your partner to decide whether the statements are true or false. </a:t>
            </a:r>
            <a:endParaRPr lang="en-GB" sz="2800" i="1" dirty="0">
              <a:latin typeface="Lato" panose="020B0604020202020204" charset="0"/>
              <a:ea typeface="Lato" panose="020B0604020202020204" charset="0"/>
              <a:cs typeface="Lato" panose="020B0604020202020204" charset="0"/>
            </a:endParaRPr>
          </a:p>
        </p:txBody>
      </p:sp>
      <p:pic>
        <p:nvPicPr>
          <p:cNvPr id="4" name="Picture 3">
            <a:extLst>
              <a:ext uri="{FF2B5EF4-FFF2-40B4-BE49-F238E27FC236}">
                <a16:creationId xmlns:a16="http://schemas.microsoft.com/office/drawing/2014/main" id="{2918A53E-A284-4853-9EBA-29AF6D383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488686" y="5630860"/>
            <a:ext cx="423304" cy="994688"/>
          </a:xfrm>
          <a:prstGeom prst="rect">
            <a:avLst/>
          </a:prstGeom>
        </p:spPr>
      </p:pic>
      <p:pic>
        <p:nvPicPr>
          <p:cNvPr id="5" name="Picture 4">
            <a:extLst>
              <a:ext uri="{FF2B5EF4-FFF2-40B4-BE49-F238E27FC236}">
                <a16:creationId xmlns:a16="http://schemas.microsoft.com/office/drawing/2014/main" id="{6F87D6C9-0FBE-427D-BFF9-108495C14F6E}"/>
              </a:ext>
            </a:extLst>
          </p:cNvPr>
          <p:cNvPicPr>
            <a:picLocks noChangeAspect="1"/>
          </p:cNvPicPr>
          <p:nvPr/>
        </p:nvPicPr>
        <p:blipFill rotWithShape="1">
          <a:blip r:embed="rId4"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1361664" y="5730981"/>
            <a:ext cx="810306" cy="892287"/>
          </a:xfrm>
          <a:prstGeom prst="rect">
            <a:avLst/>
          </a:prstGeom>
        </p:spPr>
      </p:pic>
      <p:pic>
        <p:nvPicPr>
          <p:cNvPr id="24" name="Graphic 23" descr="Questions">
            <a:extLst>
              <a:ext uri="{FF2B5EF4-FFF2-40B4-BE49-F238E27FC236}">
                <a16:creationId xmlns:a16="http://schemas.microsoft.com/office/drawing/2014/main" id="{1110715B-E0D4-4ABD-981F-6E3475A17E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16395" y="2947988"/>
            <a:ext cx="2883026" cy="2883026"/>
          </a:xfrm>
          <a:prstGeom prst="rect">
            <a:avLst/>
          </a:prstGeom>
        </p:spPr>
      </p:pic>
      <p:pic>
        <p:nvPicPr>
          <p:cNvPr id="8" name="Picture 7"/>
          <p:cNvPicPr>
            <a:picLocks noChangeAspect="1"/>
          </p:cNvPicPr>
          <p:nvPr/>
        </p:nvPicPr>
        <p:blipFill rotWithShape="1">
          <a:blip r:embed="rId7" cstate="hqprint">
            <a:extLst>
              <a:ext uri="{28A0092B-C50C-407E-A947-70E740481C1C}">
                <a14:useLocalDpi xmlns:a14="http://schemas.microsoft.com/office/drawing/2010/main" val="0"/>
              </a:ext>
            </a:extLst>
          </a:blip>
          <a:srcRect r="48235"/>
          <a:stretch/>
        </p:blipFill>
        <p:spPr>
          <a:xfrm>
            <a:off x="3158289" y="2982308"/>
            <a:ext cx="1588168" cy="1534027"/>
          </a:xfrm>
          <a:prstGeom prst="rect">
            <a:avLst/>
          </a:prstGeom>
        </p:spPr>
      </p:pic>
      <p:pic>
        <p:nvPicPr>
          <p:cNvPr id="12" name="Picture 11"/>
          <p:cNvPicPr>
            <a:picLocks noChangeAspect="1"/>
          </p:cNvPicPr>
          <p:nvPr/>
        </p:nvPicPr>
        <p:blipFill rotWithShape="1">
          <a:blip r:embed="rId7" cstate="hqprint">
            <a:extLst>
              <a:ext uri="{28A0092B-C50C-407E-A947-70E740481C1C}">
                <a14:useLocalDpi xmlns:a14="http://schemas.microsoft.com/office/drawing/2010/main" val="0"/>
              </a:ext>
            </a:extLst>
          </a:blip>
          <a:srcRect l="55734"/>
          <a:stretch/>
        </p:blipFill>
        <p:spPr>
          <a:xfrm>
            <a:off x="7892716" y="3136098"/>
            <a:ext cx="1358106" cy="1534027"/>
          </a:xfrm>
          <a:prstGeom prst="rect">
            <a:avLst/>
          </a:prstGeom>
        </p:spPr>
      </p:pic>
    </p:spTree>
    <p:extLst>
      <p:ext uri="{BB962C8B-B14F-4D97-AF65-F5344CB8AC3E}">
        <p14:creationId xmlns:p14="http://schemas.microsoft.com/office/powerpoint/2010/main" val="255087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C71D1D-331C-4956-A833-6CBA7BC21FBE}"/>
              </a:ext>
            </a:extLst>
          </p:cNvPr>
          <p:cNvSpPr txBox="1"/>
          <p:nvPr/>
        </p:nvSpPr>
        <p:spPr>
          <a:xfrm>
            <a:off x="444838" y="42576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Quiz answers</a:t>
            </a:r>
          </a:p>
        </p:txBody>
      </p:sp>
      <p:sp>
        <p:nvSpPr>
          <p:cNvPr id="3" name="TextBox 2">
            <a:extLst>
              <a:ext uri="{FF2B5EF4-FFF2-40B4-BE49-F238E27FC236}">
                <a16:creationId xmlns:a16="http://schemas.microsoft.com/office/drawing/2014/main" id="{A5219E41-3CCE-45BC-BB31-1F7EAA4470E1}"/>
              </a:ext>
            </a:extLst>
          </p:cNvPr>
          <p:cNvSpPr txBox="1"/>
          <p:nvPr/>
        </p:nvSpPr>
        <p:spPr>
          <a:xfrm>
            <a:off x="654908" y="1285479"/>
            <a:ext cx="8549251" cy="954107"/>
          </a:xfrm>
          <a:prstGeom prst="rect">
            <a:avLst/>
          </a:prstGeom>
          <a:noFill/>
        </p:spPr>
        <p:txBody>
          <a:bodyPr wrap="square" rtlCol="0">
            <a:spAutoFit/>
          </a:bodyPr>
          <a:lstStyle/>
          <a:p>
            <a:r>
              <a:rPr lang="en-GB" sz="2800" dirty="0">
                <a:latin typeface="Lato"/>
              </a:rPr>
              <a:t>1. Drinks that contain caffeine (tea, coffee, cola and energy drinks) are good for toddlers and young children.</a:t>
            </a:r>
          </a:p>
        </p:txBody>
      </p:sp>
      <p:sp>
        <p:nvSpPr>
          <p:cNvPr id="4" name="TextBox 3">
            <a:extLst>
              <a:ext uri="{FF2B5EF4-FFF2-40B4-BE49-F238E27FC236}">
                <a16:creationId xmlns:a16="http://schemas.microsoft.com/office/drawing/2014/main" id="{F626B9FC-9C0C-4E5E-8DD9-BB9F89835E1B}"/>
              </a:ext>
            </a:extLst>
          </p:cNvPr>
          <p:cNvSpPr txBox="1"/>
          <p:nvPr/>
        </p:nvSpPr>
        <p:spPr>
          <a:xfrm>
            <a:off x="10300230" y="1519881"/>
            <a:ext cx="1717589" cy="523220"/>
          </a:xfrm>
          <a:prstGeom prst="rect">
            <a:avLst/>
          </a:prstGeom>
          <a:noFill/>
        </p:spPr>
        <p:txBody>
          <a:bodyPr wrap="square" rtlCol="0">
            <a:spAutoFit/>
          </a:bodyPr>
          <a:lstStyle/>
          <a:p>
            <a:r>
              <a:rPr lang="en-GB" sz="2800" b="1" dirty="0">
                <a:latin typeface="Lato"/>
              </a:rPr>
              <a:t>FALSE</a:t>
            </a:r>
          </a:p>
        </p:txBody>
      </p:sp>
      <p:sp>
        <p:nvSpPr>
          <p:cNvPr id="5" name="TextBox 4">
            <a:extLst>
              <a:ext uri="{FF2B5EF4-FFF2-40B4-BE49-F238E27FC236}">
                <a16:creationId xmlns:a16="http://schemas.microsoft.com/office/drawing/2014/main" id="{5824B27E-8FBF-4330-956C-2438DD3355EA}"/>
              </a:ext>
            </a:extLst>
          </p:cNvPr>
          <p:cNvSpPr txBox="1"/>
          <p:nvPr/>
        </p:nvSpPr>
        <p:spPr>
          <a:xfrm>
            <a:off x="654909" y="2784655"/>
            <a:ext cx="8549250" cy="954107"/>
          </a:xfrm>
          <a:prstGeom prst="rect">
            <a:avLst/>
          </a:prstGeom>
          <a:noFill/>
        </p:spPr>
        <p:txBody>
          <a:bodyPr wrap="square" rtlCol="0">
            <a:spAutoFit/>
          </a:bodyPr>
          <a:lstStyle/>
          <a:p>
            <a:pPr lvl="0"/>
            <a:r>
              <a:rPr lang="en-GB" sz="2800" dirty="0">
                <a:latin typeface="Lato"/>
              </a:rPr>
              <a:t>2. It is against the law to smoke in a car with anyone under 18.</a:t>
            </a:r>
          </a:p>
        </p:txBody>
      </p:sp>
      <p:sp>
        <p:nvSpPr>
          <p:cNvPr id="6" name="TextBox 5">
            <a:extLst>
              <a:ext uri="{FF2B5EF4-FFF2-40B4-BE49-F238E27FC236}">
                <a16:creationId xmlns:a16="http://schemas.microsoft.com/office/drawing/2014/main" id="{9E748562-9760-46BC-916D-C75152181C6E}"/>
              </a:ext>
            </a:extLst>
          </p:cNvPr>
          <p:cNvSpPr txBox="1"/>
          <p:nvPr/>
        </p:nvSpPr>
        <p:spPr>
          <a:xfrm>
            <a:off x="10300228" y="2866566"/>
            <a:ext cx="1717589" cy="523220"/>
          </a:xfrm>
          <a:prstGeom prst="rect">
            <a:avLst/>
          </a:prstGeom>
          <a:noFill/>
        </p:spPr>
        <p:txBody>
          <a:bodyPr wrap="square" rtlCol="0">
            <a:spAutoFit/>
          </a:bodyPr>
          <a:lstStyle/>
          <a:p>
            <a:r>
              <a:rPr lang="en-GB" sz="2800" b="1" dirty="0">
                <a:latin typeface="Lato"/>
              </a:rPr>
              <a:t>TRUE</a:t>
            </a:r>
          </a:p>
        </p:txBody>
      </p:sp>
      <p:sp>
        <p:nvSpPr>
          <p:cNvPr id="7" name="TextBox 6">
            <a:extLst>
              <a:ext uri="{FF2B5EF4-FFF2-40B4-BE49-F238E27FC236}">
                <a16:creationId xmlns:a16="http://schemas.microsoft.com/office/drawing/2014/main" id="{F20BC99A-4388-4E13-9EB5-6A621BD237B5}"/>
              </a:ext>
            </a:extLst>
          </p:cNvPr>
          <p:cNvSpPr txBox="1"/>
          <p:nvPr/>
        </p:nvSpPr>
        <p:spPr>
          <a:xfrm>
            <a:off x="654908" y="3961573"/>
            <a:ext cx="9267568" cy="954107"/>
          </a:xfrm>
          <a:prstGeom prst="rect">
            <a:avLst/>
          </a:prstGeom>
          <a:noFill/>
        </p:spPr>
        <p:txBody>
          <a:bodyPr wrap="square" rtlCol="0">
            <a:spAutoFit/>
          </a:bodyPr>
          <a:lstStyle/>
          <a:p>
            <a:r>
              <a:rPr lang="en-GB" sz="2800" dirty="0">
                <a:latin typeface="Lato"/>
              </a:rPr>
              <a:t>3. Vaping/Smoking an e-cigarette is completely safe. </a:t>
            </a:r>
          </a:p>
          <a:p>
            <a:pPr lvl="0"/>
            <a:endParaRPr lang="en-GB" sz="2800" dirty="0">
              <a:latin typeface="Lato"/>
            </a:endParaRPr>
          </a:p>
        </p:txBody>
      </p:sp>
      <p:sp>
        <p:nvSpPr>
          <p:cNvPr id="8" name="TextBox 7">
            <a:extLst>
              <a:ext uri="{FF2B5EF4-FFF2-40B4-BE49-F238E27FC236}">
                <a16:creationId xmlns:a16="http://schemas.microsoft.com/office/drawing/2014/main" id="{C9E8D860-EE44-40A0-B8B1-3B265037C251}"/>
              </a:ext>
            </a:extLst>
          </p:cNvPr>
          <p:cNvSpPr txBox="1"/>
          <p:nvPr/>
        </p:nvSpPr>
        <p:spPr>
          <a:xfrm>
            <a:off x="10300227" y="3971689"/>
            <a:ext cx="1717589" cy="523220"/>
          </a:xfrm>
          <a:prstGeom prst="rect">
            <a:avLst/>
          </a:prstGeom>
          <a:noFill/>
        </p:spPr>
        <p:txBody>
          <a:bodyPr wrap="square" rtlCol="0">
            <a:spAutoFit/>
          </a:bodyPr>
          <a:lstStyle/>
          <a:p>
            <a:r>
              <a:rPr lang="en-GB" sz="2800" b="1" dirty="0">
                <a:latin typeface="Lato"/>
              </a:rPr>
              <a:t>FALSE</a:t>
            </a:r>
          </a:p>
        </p:txBody>
      </p:sp>
      <p:sp>
        <p:nvSpPr>
          <p:cNvPr id="9" name="TextBox 8">
            <a:extLst>
              <a:ext uri="{FF2B5EF4-FFF2-40B4-BE49-F238E27FC236}">
                <a16:creationId xmlns:a16="http://schemas.microsoft.com/office/drawing/2014/main" id="{5D0A947D-3AD0-4695-89C2-A77538A650D0}"/>
              </a:ext>
            </a:extLst>
          </p:cNvPr>
          <p:cNvSpPr txBox="1"/>
          <p:nvPr/>
        </p:nvSpPr>
        <p:spPr>
          <a:xfrm>
            <a:off x="654908" y="4968238"/>
            <a:ext cx="8416903" cy="954107"/>
          </a:xfrm>
          <a:prstGeom prst="rect">
            <a:avLst/>
          </a:prstGeom>
          <a:noFill/>
        </p:spPr>
        <p:txBody>
          <a:bodyPr wrap="square" rtlCol="0">
            <a:spAutoFit/>
          </a:bodyPr>
          <a:lstStyle/>
          <a:p>
            <a:r>
              <a:rPr lang="en-GB" sz="2800" dirty="0">
                <a:latin typeface="Lato"/>
              </a:rPr>
              <a:t>4. Smoking with the door or window open will stop others breathing in any smoke.</a:t>
            </a:r>
          </a:p>
        </p:txBody>
      </p:sp>
      <p:sp>
        <p:nvSpPr>
          <p:cNvPr id="10" name="TextBox 9">
            <a:extLst>
              <a:ext uri="{FF2B5EF4-FFF2-40B4-BE49-F238E27FC236}">
                <a16:creationId xmlns:a16="http://schemas.microsoft.com/office/drawing/2014/main" id="{1FB2FDFD-D1D3-4B1C-BE7E-9D9D88A2BFBA}"/>
              </a:ext>
            </a:extLst>
          </p:cNvPr>
          <p:cNvSpPr txBox="1"/>
          <p:nvPr/>
        </p:nvSpPr>
        <p:spPr>
          <a:xfrm>
            <a:off x="10300226" y="5108278"/>
            <a:ext cx="1717589" cy="523220"/>
          </a:xfrm>
          <a:prstGeom prst="rect">
            <a:avLst/>
          </a:prstGeom>
          <a:noFill/>
        </p:spPr>
        <p:txBody>
          <a:bodyPr wrap="square" rtlCol="0">
            <a:spAutoFit/>
          </a:bodyPr>
          <a:lstStyle/>
          <a:p>
            <a:r>
              <a:rPr lang="en-GB" sz="2800" b="1" dirty="0">
                <a:latin typeface="Lato"/>
              </a:rPr>
              <a:t>FALSE</a:t>
            </a:r>
          </a:p>
        </p:txBody>
      </p:sp>
      <p:pic>
        <p:nvPicPr>
          <p:cNvPr id="11" name="Picture 10"/>
          <p:cNvPicPr>
            <a:picLocks noChangeAspect="1"/>
          </p:cNvPicPr>
          <p:nvPr/>
        </p:nvPicPr>
        <p:blipFill rotWithShape="1">
          <a:blip r:embed="rId3" cstate="hqprint">
            <a:extLst>
              <a:ext uri="{28A0092B-C50C-407E-A947-70E740481C1C}">
                <a14:useLocalDpi xmlns:a14="http://schemas.microsoft.com/office/drawing/2010/main" val="0"/>
              </a:ext>
            </a:extLst>
          </a:blip>
          <a:srcRect l="56379" t="2391"/>
          <a:stretch/>
        </p:blipFill>
        <p:spPr>
          <a:xfrm>
            <a:off x="9732512" y="1444944"/>
            <a:ext cx="567714" cy="635178"/>
          </a:xfrm>
          <a:prstGeom prst="rect">
            <a:avLst/>
          </a:prstGeom>
        </p:spPr>
      </p:pic>
      <p:pic>
        <p:nvPicPr>
          <p:cNvPr id="12" name="Picture 11"/>
          <p:cNvPicPr>
            <a:picLocks noChangeAspect="1"/>
          </p:cNvPicPr>
          <p:nvPr/>
        </p:nvPicPr>
        <p:blipFill rotWithShape="1">
          <a:blip r:embed="rId3" cstate="hqprint">
            <a:extLst>
              <a:ext uri="{28A0092B-C50C-407E-A947-70E740481C1C}">
                <a14:useLocalDpi xmlns:a14="http://schemas.microsoft.com/office/drawing/2010/main" val="0"/>
              </a:ext>
            </a:extLst>
          </a:blip>
          <a:srcRect l="56379" t="2391"/>
          <a:stretch/>
        </p:blipFill>
        <p:spPr>
          <a:xfrm>
            <a:off x="9732512" y="3867818"/>
            <a:ext cx="567714" cy="635178"/>
          </a:xfrm>
          <a:prstGeom prst="rect">
            <a:avLst/>
          </a:prstGeom>
        </p:spPr>
      </p:pic>
      <p:pic>
        <p:nvPicPr>
          <p:cNvPr id="13" name="Picture 12"/>
          <p:cNvPicPr>
            <a:picLocks noChangeAspect="1"/>
          </p:cNvPicPr>
          <p:nvPr/>
        </p:nvPicPr>
        <p:blipFill rotWithShape="1">
          <a:blip r:embed="rId3" cstate="hqprint">
            <a:extLst>
              <a:ext uri="{28A0092B-C50C-407E-A947-70E740481C1C}">
                <a14:useLocalDpi xmlns:a14="http://schemas.microsoft.com/office/drawing/2010/main" val="0"/>
              </a:ext>
            </a:extLst>
          </a:blip>
          <a:srcRect l="56379" t="2391"/>
          <a:stretch/>
        </p:blipFill>
        <p:spPr>
          <a:xfrm>
            <a:off x="9732512" y="5017657"/>
            <a:ext cx="567714" cy="635178"/>
          </a:xfrm>
          <a:prstGeom prst="rect">
            <a:avLst/>
          </a:prstGeom>
        </p:spPr>
      </p:pic>
      <p:pic>
        <p:nvPicPr>
          <p:cNvPr id="14" name="Picture 13"/>
          <p:cNvPicPr>
            <a:picLocks noChangeAspect="1"/>
          </p:cNvPicPr>
          <p:nvPr/>
        </p:nvPicPr>
        <p:blipFill rotWithShape="1">
          <a:blip r:embed="rId4" cstate="hqprint">
            <a:extLst>
              <a:ext uri="{28A0092B-C50C-407E-A947-70E740481C1C}">
                <a14:useLocalDpi xmlns:a14="http://schemas.microsoft.com/office/drawing/2010/main" val="0"/>
              </a:ext>
            </a:extLst>
          </a:blip>
          <a:srcRect r="48235"/>
          <a:stretch/>
        </p:blipFill>
        <p:spPr>
          <a:xfrm>
            <a:off x="9786104" y="2625004"/>
            <a:ext cx="805016" cy="777573"/>
          </a:xfrm>
          <a:prstGeom prst="rect">
            <a:avLst/>
          </a:prstGeom>
        </p:spPr>
      </p:pic>
    </p:spTree>
    <p:extLst>
      <p:ext uri="{BB962C8B-B14F-4D97-AF65-F5344CB8AC3E}">
        <p14:creationId xmlns:p14="http://schemas.microsoft.com/office/powerpoint/2010/main" val="939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0071F-A04C-44C2-B637-43673C70A270}"/>
              </a:ext>
            </a:extLst>
          </p:cNvPr>
          <p:cNvSpPr txBox="1"/>
          <p:nvPr/>
        </p:nvSpPr>
        <p:spPr>
          <a:xfrm>
            <a:off x="444840" y="41911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Quiz answers</a:t>
            </a:r>
          </a:p>
        </p:txBody>
      </p:sp>
      <p:sp>
        <p:nvSpPr>
          <p:cNvPr id="3" name="TextBox 2">
            <a:extLst>
              <a:ext uri="{FF2B5EF4-FFF2-40B4-BE49-F238E27FC236}">
                <a16:creationId xmlns:a16="http://schemas.microsoft.com/office/drawing/2014/main" id="{535097AC-D062-4F73-A7B5-BF64DBD5F6E8}"/>
              </a:ext>
            </a:extLst>
          </p:cNvPr>
          <p:cNvSpPr txBox="1"/>
          <p:nvPr/>
        </p:nvSpPr>
        <p:spPr>
          <a:xfrm>
            <a:off x="654908" y="1392386"/>
            <a:ext cx="6783860" cy="523220"/>
          </a:xfrm>
          <a:prstGeom prst="rect">
            <a:avLst/>
          </a:prstGeom>
          <a:noFill/>
        </p:spPr>
        <p:txBody>
          <a:bodyPr wrap="square" rtlCol="0">
            <a:spAutoFit/>
          </a:bodyPr>
          <a:lstStyle/>
          <a:p>
            <a:r>
              <a:rPr lang="en-GB" sz="2800" dirty="0">
                <a:latin typeface="Lato"/>
              </a:rPr>
              <a:t>5. It is legal to buy e-cigarettes at age 16.</a:t>
            </a:r>
          </a:p>
        </p:txBody>
      </p:sp>
      <p:sp>
        <p:nvSpPr>
          <p:cNvPr id="4" name="TextBox 3">
            <a:extLst>
              <a:ext uri="{FF2B5EF4-FFF2-40B4-BE49-F238E27FC236}">
                <a16:creationId xmlns:a16="http://schemas.microsoft.com/office/drawing/2014/main" id="{E04EEDAA-1C76-4E71-B4F7-393A3D25E8F7}"/>
              </a:ext>
            </a:extLst>
          </p:cNvPr>
          <p:cNvSpPr txBox="1"/>
          <p:nvPr/>
        </p:nvSpPr>
        <p:spPr>
          <a:xfrm>
            <a:off x="10300230" y="1392386"/>
            <a:ext cx="1717589" cy="523220"/>
          </a:xfrm>
          <a:prstGeom prst="rect">
            <a:avLst/>
          </a:prstGeom>
          <a:noFill/>
        </p:spPr>
        <p:txBody>
          <a:bodyPr wrap="square" rtlCol="0">
            <a:spAutoFit/>
          </a:bodyPr>
          <a:lstStyle/>
          <a:p>
            <a:r>
              <a:rPr lang="en-GB" sz="2800" b="1" dirty="0">
                <a:latin typeface="Lato"/>
              </a:rPr>
              <a:t>FALSE</a:t>
            </a:r>
          </a:p>
        </p:txBody>
      </p:sp>
      <p:sp>
        <p:nvSpPr>
          <p:cNvPr id="5" name="TextBox 4">
            <a:extLst>
              <a:ext uri="{FF2B5EF4-FFF2-40B4-BE49-F238E27FC236}">
                <a16:creationId xmlns:a16="http://schemas.microsoft.com/office/drawing/2014/main" id="{5D01D030-42D0-4286-A2B2-1603D3832043}"/>
              </a:ext>
            </a:extLst>
          </p:cNvPr>
          <p:cNvSpPr txBox="1"/>
          <p:nvPr/>
        </p:nvSpPr>
        <p:spPr>
          <a:xfrm>
            <a:off x="654908" y="2323261"/>
            <a:ext cx="7376984" cy="954107"/>
          </a:xfrm>
          <a:prstGeom prst="rect">
            <a:avLst/>
          </a:prstGeom>
          <a:noFill/>
        </p:spPr>
        <p:txBody>
          <a:bodyPr wrap="square" rtlCol="0">
            <a:spAutoFit/>
          </a:bodyPr>
          <a:lstStyle/>
          <a:p>
            <a:r>
              <a:rPr lang="en-GB" sz="2800" dirty="0">
                <a:latin typeface="Lato"/>
              </a:rPr>
              <a:t>6. Anyone can buy alcohol in supermarkets, even if they are under age 18.</a:t>
            </a:r>
          </a:p>
        </p:txBody>
      </p:sp>
      <p:sp>
        <p:nvSpPr>
          <p:cNvPr id="6" name="TextBox 5">
            <a:extLst>
              <a:ext uri="{FF2B5EF4-FFF2-40B4-BE49-F238E27FC236}">
                <a16:creationId xmlns:a16="http://schemas.microsoft.com/office/drawing/2014/main" id="{D677696A-EAF0-4D01-B350-C463B1C05AD0}"/>
              </a:ext>
            </a:extLst>
          </p:cNvPr>
          <p:cNvSpPr txBox="1"/>
          <p:nvPr/>
        </p:nvSpPr>
        <p:spPr>
          <a:xfrm>
            <a:off x="10300228" y="2552505"/>
            <a:ext cx="1717589" cy="523220"/>
          </a:xfrm>
          <a:prstGeom prst="rect">
            <a:avLst/>
          </a:prstGeom>
          <a:noFill/>
        </p:spPr>
        <p:txBody>
          <a:bodyPr wrap="square" rtlCol="0">
            <a:spAutoFit/>
          </a:bodyPr>
          <a:lstStyle/>
          <a:p>
            <a:r>
              <a:rPr lang="en-GB" sz="2800" b="1" dirty="0">
                <a:latin typeface="Lato"/>
              </a:rPr>
              <a:t>FALSE</a:t>
            </a:r>
          </a:p>
        </p:txBody>
      </p:sp>
      <p:sp>
        <p:nvSpPr>
          <p:cNvPr id="7" name="TextBox 6">
            <a:extLst>
              <a:ext uri="{FF2B5EF4-FFF2-40B4-BE49-F238E27FC236}">
                <a16:creationId xmlns:a16="http://schemas.microsoft.com/office/drawing/2014/main" id="{84878626-1CE7-4069-A2ED-883F1ED55000}"/>
              </a:ext>
            </a:extLst>
          </p:cNvPr>
          <p:cNvSpPr txBox="1"/>
          <p:nvPr/>
        </p:nvSpPr>
        <p:spPr>
          <a:xfrm>
            <a:off x="654907" y="3685023"/>
            <a:ext cx="7957751" cy="954107"/>
          </a:xfrm>
          <a:prstGeom prst="rect">
            <a:avLst/>
          </a:prstGeom>
          <a:noFill/>
        </p:spPr>
        <p:txBody>
          <a:bodyPr wrap="square" rtlCol="0">
            <a:spAutoFit/>
          </a:bodyPr>
          <a:lstStyle/>
          <a:p>
            <a:r>
              <a:rPr lang="en-GB" sz="2800" dirty="0">
                <a:latin typeface="Lato"/>
              </a:rPr>
              <a:t>7. Adults that drink alcohol, should have some ‘alcohol-free’ days each week.</a:t>
            </a:r>
          </a:p>
        </p:txBody>
      </p:sp>
      <p:sp>
        <p:nvSpPr>
          <p:cNvPr id="8" name="TextBox 7">
            <a:extLst>
              <a:ext uri="{FF2B5EF4-FFF2-40B4-BE49-F238E27FC236}">
                <a16:creationId xmlns:a16="http://schemas.microsoft.com/office/drawing/2014/main" id="{A8756AD5-B1DE-4EFE-90F6-558F60AFE123}"/>
              </a:ext>
            </a:extLst>
          </p:cNvPr>
          <p:cNvSpPr txBox="1"/>
          <p:nvPr/>
        </p:nvSpPr>
        <p:spPr>
          <a:xfrm>
            <a:off x="10300228" y="3752985"/>
            <a:ext cx="1717589" cy="523220"/>
          </a:xfrm>
          <a:prstGeom prst="rect">
            <a:avLst/>
          </a:prstGeom>
          <a:noFill/>
        </p:spPr>
        <p:txBody>
          <a:bodyPr wrap="square" rtlCol="0">
            <a:spAutoFit/>
          </a:bodyPr>
          <a:lstStyle/>
          <a:p>
            <a:r>
              <a:rPr lang="en-GB" sz="2800" b="1" dirty="0">
                <a:latin typeface="Lato"/>
              </a:rPr>
              <a:t>TRUE</a:t>
            </a:r>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l="56379" t="2391"/>
          <a:stretch/>
        </p:blipFill>
        <p:spPr>
          <a:xfrm>
            <a:off x="9732514" y="1394107"/>
            <a:ext cx="567714" cy="635178"/>
          </a:xfrm>
          <a:prstGeom prst="rect">
            <a:avLst/>
          </a:prstGeom>
        </p:spPr>
      </p:pic>
      <p:pic>
        <p:nvPicPr>
          <p:cNvPr id="10" name="Picture 9"/>
          <p:cNvPicPr>
            <a:picLocks noChangeAspect="1"/>
          </p:cNvPicPr>
          <p:nvPr/>
        </p:nvPicPr>
        <p:blipFill rotWithShape="1">
          <a:blip r:embed="rId3" cstate="hqprint">
            <a:extLst>
              <a:ext uri="{28A0092B-C50C-407E-A947-70E740481C1C}">
                <a14:useLocalDpi xmlns:a14="http://schemas.microsoft.com/office/drawing/2010/main" val="0"/>
              </a:ext>
            </a:extLst>
          </a:blip>
          <a:srcRect l="56379" t="2391"/>
          <a:stretch/>
        </p:blipFill>
        <p:spPr>
          <a:xfrm>
            <a:off x="9732514" y="2475976"/>
            <a:ext cx="567714" cy="635178"/>
          </a:xfrm>
          <a:prstGeom prst="rect">
            <a:avLst/>
          </a:prstGeom>
        </p:spPr>
      </p:pic>
      <p:pic>
        <p:nvPicPr>
          <p:cNvPr id="12" name="Picture 11"/>
          <p:cNvPicPr>
            <a:picLocks noChangeAspect="1"/>
          </p:cNvPicPr>
          <p:nvPr/>
        </p:nvPicPr>
        <p:blipFill rotWithShape="1">
          <a:blip r:embed="rId4" cstate="hqprint">
            <a:extLst>
              <a:ext uri="{28A0092B-C50C-407E-A947-70E740481C1C}">
                <a14:useLocalDpi xmlns:a14="http://schemas.microsoft.com/office/drawing/2010/main" val="0"/>
              </a:ext>
            </a:extLst>
          </a:blip>
          <a:srcRect r="48235"/>
          <a:stretch/>
        </p:blipFill>
        <p:spPr>
          <a:xfrm>
            <a:off x="9732514" y="3497429"/>
            <a:ext cx="850100" cy="821120"/>
          </a:xfrm>
          <a:prstGeom prst="rect">
            <a:avLst/>
          </a:prstGeom>
        </p:spPr>
      </p:pic>
    </p:spTree>
    <p:extLst>
      <p:ext uri="{BB962C8B-B14F-4D97-AF65-F5344CB8AC3E}">
        <p14:creationId xmlns:p14="http://schemas.microsoft.com/office/powerpoint/2010/main" val="393217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C26307-AD50-479E-ADED-EB34ED109382}"/>
              </a:ext>
            </a:extLst>
          </p:cNvPr>
          <p:cNvSpPr txBox="1"/>
          <p:nvPr/>
        </p:nvSpPr>
        <p:spPr>
          <a:xfrm>
            <a:off x="335077" y="440677"/>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Alcohol, caffeine and cigarettes</a:t>
            </a:r>
          </a:p>
        </p:txBody>
      </p:sp>
      <p:sp>
        <p:nvSpPr>
          <p:cNvPr id="5" name="Rectangle 4">
            <a:extLst>
              <a:ext uri="{FF2B5EF4-FFF2-40B4-BE49-F238E27FC236}">
                <a16:creationId xmlns:a16="http://schemas.microsoft.com/office/drawing/2014/main" id="{961C6566-EAA3-42D2-8323-F241B541E6BE}"/>
              </a:ext>
            </a:extLst>
          </p:cNvPr>
          <p:cNvSpPr/>
          <p:nvPr/>
        </p:nvSpPr>
        <p:spPr>
          <a:xfrm>
            <a:off x="462692" y="2009154"/>
            <a:ext cx="5933374" cy="954107"/>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Even though these come with risks, people might still choose to use them.</a:t>
            </a:r>
          </a:p>
        </p:txBody>
      </p:sp>
      <p:sp>
        <p:nvSpPr>
          <p:cNvPr id="6" name="Rectangle 5">
            <a:extLst>
              <a:ext uri="{FF2B5EF4-FFF2-40B4-BE49-F238E27FC236}">
                <a16:creationId xmlns:a16="http://schemas.microsoft.com/office/drawing/2014/main" id="{23D66AB8-5EC3-4462-95CE-658676D30363}"/>
              </a:ext>
            </a:extLst>
          </p:cNvPr>
          <p:cNvSpPr/>
          <p:nvPr/>
        </p:nvSpPr>
        <p:spPr>
          <a:xfrm>
            <a:off x="462692" y="3762297"/>
            <a:ext cx="5657949" cy="1815882"/>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With your group, discuss what you think are the main reasons why some adults choose to drink alcohol and caffeine, or smoke cigarettes.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 t="-1" r="49679" b="40855"/>
          <a:stretch/>
        </p:blipFill>
        <p:spPr>
          <a:xfrm>
            <a:off x="7058377" y="1792705"/>
            <a:ext cx="1662833" cy="2476908"/>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98130" y="4670238"/>
            <a:ext cx="1568335" cy="1708484"/>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806675" y="1792705"/>
            <a:ext cx="1750595" cy="3501189"/>
          </a:xfrm>
          <a:prstGeom prst="rect">
            <a:avLst/>
          </a:prstGeom>
        </p:spPr>
      </p:pic>
    </p:spTree>
    <p:extLst>
      <p:ext uri="{BB962C8B-B14F-4D97-AF65-F5344CB8AC3E}">
        <p14:creationId xmlns:p14="http://schemas.microsoft.com/office/powerpoint/2010/main" val="422413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0FC96-D7B6-444F-8FD6-207F2BB41FC9}"/>
              </a:ext>
            </a:extLst>
          </p:cNvPr>
          <p:cNvSpPr txBox="1"/>
          <p:nvPr/>
        </p:nvSpPr>
        <p:spPr>
          <a:xfrm>
            <a:off x="218307" y="380929"/>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Overheard conversation</a:t>
            </a:r>
          </a:p>
        </p:txBody>
      </p:sp>
      <p:sp>
        <p:nvSpPr>
          <p:cNvPr id="3" name="Rectangle 2">
            <a:extLst>
              <a:ext uri="{FF2B5EF4-FFF2-40B4-BE49-F238E27FC236}">
                <a16:creationId xmlns:a16="http://schemas.microsoft.com/office/drawing/2014/main" id="{9B3A71A1-1402-4F9F-A1CD-943EF0EC5EE2}"/>
              </a:ext>
            </a:extLst>
          </p:cNvPr>
          <p:cNvSpPr/>
          <p:nvPr/>
        </p:nvSpPr>
        <p:spPr>
          <a:xfrm>
            <a:off x="439497" y="1679017"/>
            <a:ext cx="6213965" cy="954107"/>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Listen to the conversation between Dad and Aunt </a:t>
            </a:r>
            <a:r>
              <a:rPr lang="en-GB" sz="2800" dirty="0" err="1">
                <a:latin typeface="Lato" panose="020B0604020202020204" charset="0"/>
                <a:ea typeface="Lato" panose="020B0604020202020204" charset="0"/>
                <a:cs typeface="Lato" panose="020B0604020202020204" charset="0"/>
              </a:rPr>
              <a:t>Lusia</a:t>
            </a:r>
            <a:r>
              <a:rPr lang="en-GB" sz="2800" dirty="0">
                <a:latin typeface="Lato" panose="020B0604020202020204" charset="0"/>
                <a:ea typeface="Lato" panose="020B0604020202020204" charset="0"/>
                <a:cs typeface="Lato" panose="020B0604020202020204" charset="0"/>
              </a:rPr>
              <a:t> about giving up smoking.</a:t>
            </a:r>
          </a:p>
        </p:txBody>
      </p:sp>
      <p:pic>
        <p:nvPicPr>
          <p:cNvPr id="5" name="Picture 4">
            <a:extLst>
              <a:ext uri="{FF2B5EF4-FFF2-40B4-BE49-F238E27FC236}">
                <a16:creationId xmlns:a16="http://schemas.microsoft.com/office/drawing/2014/main" id="{9CFCF578-6127-441E-82B4-50AA770FE21C}"/>
              </a:ext>
            </a:extLst>
          </p:cNvPr>
          <p:cNvPicPr>
            <a:picLocks noChangeAspect="1"/>
          </p:cNvPicPr>
          <p:nvPr/>
        </p:nvPicPr>
        <p:blipFill>
          <a:blip r:embed="rId3"/>
          <a:stretch>
            <a:fillRect/>
          </a:stretch>
        </p:blipFill>
        <p:spPr>
          <a:xfrm>
            <a:off x="7389339" y="1679017"/>
            <a:ext cx="3719385" cy="3603155"/>
          </a:xfrm>
          <a:prstGeom prst="rect">
            <a:avLst/>
          </a:prstGeom>
        </p:spPr>
      </p:pic>
      <p:sp>
        <p:nvSpPr>
          <p:cNvPr id="6" name="Rectangle 5">
            <a:extLst>
              <a:ext uri="{FF2B5EF4-FFF2-40B4-BE49-F238E27FC236}">
                <a16:creationId xmlns:a16="http://schemas.microsoft.com/office/drawing/2014/main" id="{1A4AB531-4EDF-498D-ADD6-2A3D9004D653}"/>
              </a:ext>
            </a:extLst>
          </p:cNvPr>
          <p:cNvSpPr/>
          <p:nvPr/>
        </p:nvSpPr>
        <p:spPr>
          <a:xfrm>
            <a:off x="439498" y="3351866"/>
            <a:ext cx="6616210" cy="1815882"/>
          </a:xfrm>
          <a:prstGeom prst="rect">
            <a:avLst/>
          </a:prstGeom>
        </p:spPr>
        <p:txBody>
          <a:bodyPr wrap="square">
            <a:spAutoFit/>
          </a:bodyPr>
          <a:lstStyle/>
          <a:p>
            <a:pPr marL="45720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are some of the risks of smoking?</a:t>
            </a:r>
          </a:p>
          <a:p>
            <a:pPr marL="45720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has Aunt </a:t>
            </a:r>
            <a:r>
              <a:rPr lang="en-GB" sz="2800" dirty="0" err="1">
                <a:latin typeface="Lato" panose="020B0604020202020204" charset="0"/>
                <a:ea typeface="Lato" panose="020B0604020202020204" charset="0"/>
                <a:cs typeface="Lato" panose="020B0604020202020204" charset="0"/>
              </a:rPr>
              <a:t>Lusia</a:t>
            </a:r>
            <a:r>
              <a:rPr lang="en-GB" sz="2800" dirty="0">
                <a:latin typeface="Lato" panose="020B0604020202020204" charset="0"/>
                <a:ea typeface="Lato" panose="020B0604020202020204" charset="0"/>
                <a:cs typeface="Lato" panose="020B0604020202020204" charset="0"/>
              </a:rPr>
              <a:t> tried to help her stop smoking?</a:t>
            </a:r>
          </a:p>
        </p:txBody>
      </p:sp>
      <p:pic>
        <p:nvPicPr>
          <p:cNvPr id="7" name="Picture 6">
            <a:extLst>
              <a:ext uri="{FF2B5EF4-FFF2-40B4-BE49-F238E27FC236}">
                <a16:creationId xmlns:a16="http://schemas.microsoft.com/office/drawing/2014/main" id="{F03A0ECD-062B-4381-A840-08FCFE0F4E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1353659" y="5630860"/>
            <a:ext cx="423304" cy="994688"/>
          </a:xfrm>
          <a:prstGeom prst="rect">
            <a:avLst/>
          </a:prstGeom>
        </p:spPr>
      </p:pic>
      <p:pic>
        <p:nvPicPr>
          <p:cNvPr id="8" name="Picture 7">
            <a:extLst>
              <a:ext uri="{FF2B5EF4-FFF2-40B4-BE49-F238E27FC236}">
                <a16:creationId xmlns:a16="http://schemas.microsoft.com/office/drawing/2014/main" id="{60983DA0-0884-48AC-8199-DC1BA9FB6CB8}"/>
              </a:ext>
            </a:extLst>
          </p:cNvPr>
          <p:cNvPicPr>
            <a:picLocks noChangeAspect="1"/>
          </p:cNvPicPr>
          <p:nvPr/>
        </p:nvPicPr>
        <p:blipFill rotWithShape="1">
          <a:blip r:embed="rId5"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218307" y="5682060"/>
            <a:ext cx="810306" cy="892287"/>
          </a:xfrm>
          <a:prstGeom prst="rect">
            <a:avLst/>
          </a:prstGeom>
        </p:spPr>
      </p:pic>
    </p:spTree>
    <p:extLst>
      <p:ext uri="{BB962C8B-B14F-4D97-AF65-F5344CB8AC3E}">
        <p14:creationId xmlns:p14="http://schemas.microsoft.com/office/powerpoint/2010/main" val="476210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D5BFF6-6B5E-457B-915C-906A1A46FB9A}"/>
              </a:ext>
            </a:extLst>
          </p:cNvPr>
          <p:cNvSpPr txBox="1"/>
          <p:nvPr/>
        </p:nvSpPr>
        <p:spPr>
          <a:xfrm>
            <a:off x="335078" y="621722"/>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Multiple choice</a:t>
            </a:r>
          </a:p>
        </p:txBody>
      </p:sp>
      <p:sp>
        <p:nvSpPr>
          <p:cNvPr id="3" name="Rectangle 2">
            <a:extLst>
              <a:ext uri="{FF2B5EF4-FFF2-40B4-BE49-F238E27FC236}">
                <a16:creationId xmlns:a16="http://schemas.microsoft.com/office/drawing/2014/main" id="{98229186-9661-4499-AE7D-E9197DD4929E}"/>
              </a:ext>
            </a:extLst>
          </p:cNvPr>
          <p:cNvSpPr/>
          <p:nvPr/>
        </p:nvSpPr>
        <p:spPr>
          <a:xfrm>
            <a:off x="572822" y="1864498"/>
            <a:ext cx="7668810" cy="3539430"/>
          </a:xfrm>
          <a:prstGeom prst="rect">
            <a:avLst/>
          </a:prstGeom>
        </p:spPr>
        <p:txBody>
          <a:bodyPr wrap="square">
            <a:spAutoFit/>
          </a:bodyPr>
          <a:lstStyle/>
          <a:p>
            <a:r>
              <a:rPr lang="en-GB" sz="3200" dirty="0">
                <a:latin typeface="Lato" panose="020B0604020202020204" charset="0"/>
                <a:ea typeface="Lato" panose="020B0604020202020204" charset="0"/>
                <a:cs typeface="Lato" panose="020B0604020202020204" charset="0"/>
              </a:rPr>
              <a:t>Answer the multiple choice questions with your group about health and smoking.	</a:t>
            </a:r>
          </a:p>
          <a:p>
            <a:endParaRPr lang="en-GB" sz="3200" dirty="0">
              <a:latin typeface="Lato" panose="020B0604020202020204" charset="0"/>
              <a:ea typeface="Lato" panose="020B0604020202020204" charset="0"/>
              <a:cs typeface="Lato" panose="020B0604020202020204" charset="0"/>
            </a:endParaRPr>
          </a:p>
          <a:p>
            <a:endParaRPr lang="en-GB" sz="3200" dirty="0">
              <a:latin typeface="Lato" panose="020B0604020202020204" charset="0"/>
              <a:ea typeface="Lato" panose="020B0604020202020204" charset="0"/>
              <a:cs typeface="Lato" panose="020B0604020202020204" charset="0"/>
            </a:endParaRPr>
          </a:p>
          <a:p>
            <a:endParaRPr lang="en-GB" sz="3200" dirty="0">
              <a:latin typeface="Lato" panose="020B0604020202020204" charset="0"/>
              <a:ea typeface="Lato" panose="020B0604020202020204" charset="0"/>
              <a:cs typeface="Lato" panose="020B0604020202020204" charset="0"/>
            </a:endParaRPr>
          </a:p>
          <a:p>
            <a:r>
              <a:rPr lang="en-GB" sz="3200" dirty="0">
                <a:latin typeface="Lato" panose="020B0604020202020204" charset="0"/>
                <a:ea typeface="Lato" panose="020B0604020202020204" charset="0"/>
                <a:cs typeface="Lato" panose="020B0604020202020204" charset="0"/>
              </a:rPr>
              <a:t>Which will be the best options for the characters to take?</a:t>
            </a:r>
          </a:p>
        </p:txBody>
      </p:sp>
      <p:pic>
        <p:nvPicPr>
          <p:cNvPr id="5" name="Graphic 4" descr="Signpost">
            <a:extLst>
              <a:ext uri="{FF2B5EF4-FFF2-40B4-BE49-F238E27FC236}">
                <a16:creationId xmlns:a16="http://schemas.microsoft.com/office/drawing/2014/main" id="{996A086F-6155-4538-B8D6-0B30C4AF08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4701" y="3729341"/>
            <a:ext cx="2664941" cy="2664941"/>
          </a:xfrm>
          <a:prstGeom prst="rect">
            <a:avLst/>
          </a:prstGeom>
        </p:spPr>
      </p:pic>
      <p:pic>
        <p:nvPicPr>
          <p:cNvPr id="7" name="Graphic 6" descr="Customer review">
            <a:extLst>
              <a:ext uri="{FF2B5EF4-FFF2-40B4-BE49-F238E27FC236}">
                <a16:creationId xmlns:a16="http://schemas.microsoft.com/office/drawing/2014/main" id="{05EF6BB8-C12C-48A6-9550-2EB282B02E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7800" y="1006442"/>
            <a:ext cx="2141842" cy="2141842"/>
          </a:xfrm>
          <a:prstGeom prst="rect">
            <a:avLst/>
          </a:prstGeom>
        </p:spPr>
      </p:pic>
    </p:spTree>
    <p:extLst>
      <p:ext uri="{BB962C8B-B14F-4D97-AF65-F5344CB8AC3E}">
        <p14:creationId xmlns:p14="http://schemas.microsoft.com/office/powerpoint/2010/main" val="333020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DA35AC-58E7-4890-9B95-5D089FC666B7}"/>
              </a:ext>
            </a:extLst>
          </p:cNvPr>
          <p:cNvSpPr txBox="1"/>
          <p:nvPr/>
        </p:nvSpPr>
        <p:spPr>
          <a:xfrm>
            <a:off x="335078" y="621722"/>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Reflecting and getting support</a:t>
            </a:r>
          </a:p>
        </p:txBody>
      </p:sp>
      <p:sp>
        <p:nvSpPr>
          <p:cNvPr id="3" name="Rectangle 2">
            <a:extLst>
              <a:ext uri="{FF2B5EF4-FFF2-40B4-BE49-F238E27FC236}">
                <a16:creationId xmlns:a16="http://schemas.microsoft.com/office/drawing/2014/main" id="{A365DEE7-5E14-4CEE-B95A-029DCEA9EA6F}"/>
              </a:ext>
            </a:extLst>
          </p:cNvPr>
          <p:cNvSpPr/>
          <p:nvPr/>
        </p:nvSpPr>
        <p:spPr>
          <a:xfrm>
            <a:off x="335078" y="1768896"/>
            <a:ext cx="11479933" cy="2631490"/>
          </a:xfrm>
          <a:prstGeom prst="rect">
            <a:avLst/>
          </a:prstGeom>
        </p:spPr>
        <p:txBody>
          <a:bodyPr wrap="square">
            <a:spAutoFit/>
          </a:bodyPr>
          <a:lstStyle/>
          <a:p>
            <a:pPr>
              <a:spcAft>
                <a:spcPts val="1200"/>
              </a:spcAft>
            </a:pPr>
            <a:r>
              <a:rPr lang="en-GB" sz="2800" dirty="0">
                <a:latin typeface="Lato" panose="020B0604020202020204" charset="0"/>
                <a:ea typeface="Lato" panose="020B0604020202020204" charset="0"/>
                <a:cs typeface="Lato" panose="020B0604020202020204" charset="0"/>
              </a:rPr>
              <a:t>Think about these questions:</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has this lesson made you think about?</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has this lesson made you think about your health?</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has this lesson made you think about your health in the future?</a:t>
            </a:r>
          </a:p>
          <a:p>
            <a:r>
              <a:rPr lang="en-GB" sz="2800" dirty="0">
                <a:latin typeface="Lato" panose="020B0604020202020204" charset="0"/>
                <a:ea typeface="Lato" panose="020B0604020202020204" charset="0"/>
                <a:cs typeface="Lato" panose="020B0604020202020204" charset="0"/>
              </a:rPr>
              <a:t>	</a:t>
            </a:r>
          </a:p>
        </p:txBody>
      </p:sp>
      <p:sp>
        <p:nvSpPr>
          <p:cNvPr id="5" name="Rectangle 4">
            <a:extLst>
              <a:ext uri="{FF2B5EF4-FFF2-40B4-BE49-F238E27FC236}">
                <a16:creationId xmlns:a16="http://schemas.microsoft.com/office/drawing/2014/main" id="{8A7D5861-61C5-493C-9389-EB05D4C1A21F}"/>
              </a:ext>
            </a:extLst>
          </p:cNvPr>
          <p:cNvSpPr/>
          <p:nvPr/>
        </p:nvSpPr>
        <p:spPr>
          <a:xfrm>
            <a:off x="335078" y="4851283"/>
            <a:ext cx="8195311" cy="1384995"/>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If you are worried about someone you know, talk to a trusted adult – a parent/carer or a teacher at school.</a:t>
            </a:r>
          </a:p>
          <a:p>
            <a:r>
              <a:rPr lang="en-GB" sz="2800" dirty="0">
                <a:latin typeface="Lato" panose="020B0604020202020204" charset="0"/>
                <a:ea typeface="Lato" panose="020B0604020202020204" charset="0"/>
                <a:cs typeface="Lato" panose="020B0604020202020204" charset="0"/>
              </a:rPr>
              <a:t>	</a:t>
            </a:r>
          </a:p>
        </p:txBody>
      </p:sp>
      <p:pic>
        <p:nvPicPr>
          <p:cNvPr id="6" name="Picture 5">
            <a:extLst>
              <a:ext uri="{FF2B5EF4-FFF2-40B4-BE49-F238E27FC236}">
                <a16:creationId xmlns:a16="http://schemas.microsoft.com/office/drawing/2014/main" id="{729BB4D2-635A-4A81-9234-C2DC2B12BE4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5707" y="4427616"/>
            <a:ext cx="2898105" cy="2001503"/>
          </a:xfrm>
          <a:prstGeom prst="rect">
            <a:avLst/>
          </a:prstGeom>
        </p:spPr>
      </p:pic>
    </p:spTree>
    <p:extLst>
      <p:ext uri="{BB962C8B-B14F-4D97-AF65-F5344CB8AC3E}">
        <p14:creationId xmlns:p14="http://schemas.microsoft.com/office/powerpoint/2010/main" val="314063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434893" y="319048"/>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Using this PowerPoint</a:t>
            </a:r>
          </a:p>
        </p:txBody>
      </p:sp>
      <p:sp>
        <p:nvSpPr>
          <p:cNvPr id="5" name="TextBox 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6" name="TextBox 5"/>
          <p:cNvSpPr txBox="1"/>
          <p:nvPr/>
        </p:nvSpPr>
        <p:spPr>
          <a:xfrm>
            <a:off x="523052" y="1441599"/>
            <a:ext cx="11246384" cy="4825232"/>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(purple) – provide key information regarding lesson preparation</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Ensure that you select ‘Use Presenter View’ under the ‘Slide Show’ tab – this will allow you to preview the teaching notes on your monitor while the main presentation is displayed on a screen/smartboard.</a:t>
            </a:r>
          </a:p>
        </p:txBody>
      </p:sp>
      <p:sp>
        <p:nvSpPr>
          <p:cNvPr id="7" name="Footer Placeholder 1">
            <a:extLst>
              <a:ext uri="{FF2B5EF4-FFF2-40B4-BE49-F238E27FC236}">
                <a16:creationId xmlns:a16="http://schemas.microsoft.com/office/drawing/2014/main" id="{EC7CA217-AEDF-4A46-9BDC-C6F7F50DF338}"/>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8" name="Picture 7">
            <a:extLst>
              <a:ext uri="{FF2B5EF4-FFF2-40B4-BE49-F238E27FC236}">
                <a16:creationId xmlns:a16="http://schemas.microsoft.com/office/drawing/2014/main" id="{12C7FDDB-D886-49AD-BCB0-D0A53C041B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338879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6B54A2-F5A4-45CB-85FD-A84F1104F7CA}"/>
              </a:ext>
            </a:extLst>
          </p:cNvPr>
          <p:cNvSpPr txBox="1"/>
          <p:nvPr/>
        </p:nvSpPr>
        <p:spPr>
          <a:xfrm>
            <a:off x="335078" y="621722"/>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has been learnt?</a:t>
            </a:r>
          </a:p>
        </p:txBody>
      </p:sp>
      <p:pic>
        <p:nvPicPr>
          <p:cNvPr id="3" name="Picture 2">
            <a:extLst>
              <a:ext uri="{FF2B5EF4-FFF2-40B4-BE49-F238E27FC236}">
                <a16:creationId xmlns:a16="http://schemas.microsoft.com/office/drawing/2014/main" id="{0E995200-A80C-4701-A48C-3D701C03267F}"/>
              </a:ext>
            </a:extLst>
          </p:cNvPr>
          <p:cNvPicPr>
            <a:picLocks noChangeAspect="1"/>
          </p:cNvPicPr>
          <p:nvPr/>
        </p:nvPicPr>
        <p:blipFill>
          <a:blip r:embed="rId3"/>
          <a:stretch>
            <a:fillRect/>
          </a:stretch>
        </p:blipFill>
        <p:spPr>
          <a:xfrm>
            <a:off x="7918103" y="1530984"/>
            <a:ext cx="2236749" cy="2236749"/>
          </a:xfrm>
          <a:prstGeom prst="rect">
            <a:avLst/>
          </a:prstGeom>
        </p:spPr>
      </p:pic>
      <p:sp>
        <p:nvSpPr>
          <p:cNvPr id="4" name="Rectangle 3">
            <a:extLst>
              <a:ext uri="{FF2B5EF4-FFF2-40B4-BE49-F238E27FC236}">
                <a16:creationId xmlns:a16="http://schemas.microsoft.com/office/drawing/2014/main" id="{0554463C-2C19-456F-9EC3-B6676CF64875}"/>
              </a:ext>
            </a:extLst>
          </p:cNvPr>
          <p:cNvSpPr/>
          <p:nvPr/>
        </p:nvSpPr>
        <p:spPr>
          <a:xfrm>
            <a:off x="335078" y="1741418"/>
            <a:ext cx="6504999" cy="2246769"/>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Imagine you have been watching the news report with Aunt </a:t>
            </a:r>
            <a:r>
              <a:rPr lang="en-GB" sz="2800" dirty="0" err="1">
                <a:latin typeface="Lato" panose="020B0604020202020204" charset="0"/>
                <a:ea typeface="Lato" panose="020B0604020202020204" charset="0"/>
                <a:cs typeface="Lato" panose="020B0604020202020204" charset="0"/>
              </a:rPr>
              <a:t>Lusia</a:t>
            </a:r>
            <a:r>
              <a:rPr lang="en-GB" sz="2800" dirty="0">
                <a:latin typeface="Lato" panose="020B0604020202020204" charset="0"/>
                <a:ea typeface="Lato" panose="020B0604020202020204" charset="0"/>
                <a:cs typeface="Lato" panose="020B0604020202020204" charset="0"/>
              </a:rPr>
              <a:t>.</a:t>
            </a:r>
          </a:p>
          <a:p>
            <a:endParaRPr lang="en-GB" sz="2800" dirty="0">
              <a:latin typeface="Lato" panose="020B0604020202020204" charset="0"/>
              <a:ea typeface="Lato" panose="020B0604020202020204" charset="0"/>
              <a:cs typeface="Lato" panose="020B0604020202020204" charset="0"/>
            </a:endParaRPr>
          </a:p>
          <a:p>
            <a:r>
              <a:rPr lang="en-GB" sz="2800" b="1" dirty="0">
                <a:latin typeface="Lato" panose="020B0604020202020204" charset="0"/>
                <a:ea typeface="Lato" panose="020B0604020202020204" charset="0"/>
                <a:cs typeface="Lato" panose="020B0604020202020204" charset="0"/>
              </a:rPr>
              <a:t>What would you say to help her now?	</a:t>
            </a:r>
          </a:p>
        </p:txBody>
      </p:sp>
      <p:sp>
        <p:nvSpPr>
          <p:cNvPr id="5" name="Rectangle 4">
            <a:extLst>
              <a:ext uri="{FF2B5EF4-FFF2-40B4-BE49-F238E27FC236}">
                <a16:creationId xmlns:a16="http://schemas.microsoft.com/office/drawing/2014/main" id="{396BCBFB-AA8F-4213-81B0-E568D8FA5646}"/>
              </a:ext>
            </a:extLst>
          </p:cNvPr>
          <p:cNvSpPr/>
          <p:nvPr/>
        </p:nvSpPr>
        <p:spPr>
          <a:xfrm>
            <a:off x="335078" y="4648256"/>
            <a:ext cx="7084443" cy="954107"/>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Add to your ideas from the beginning of the lesson with a different colour pencil or pen.	</a:t>
            </a:r>
          </a:p>
        </p:txBody>
      </p:sp>
      <p:pic>
        <p:nvPicPr>
          <p:cNvPr id="6" name="Picture 5">
            <a:extLst>
              <a:ext uri="{FF2B5EF4-FFF2-40B4-BE49-F238E27FC236}">
                <a16:creationId xmlns:a16="http://schemas.microsoft.com/office/drawing/2014/main" id="{39772843-D202-4FD2-8FEB-E23B8AE889B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943"/>
          <a:stretch/>
        </p:blipFill>
        <p:spPr>
          <a:xfrm>
            <a:off x="7775905" y="4220961"/>
            <a:ext cx="2521147" cy="2126011"/>
          </a:xfrm>
          <a:prstGeom prst="rect">
            <a:avLst/>
          </a:prstGeom>
        </p:spPr>
      </p:pic>
    </p:spTree>
    <p:extLst>
      <p:ext uri="{BB962C8B-B14F-4D97-AF65-F5344CB8AC3E}">
        <p14:creationId xmlns:p14="http://schemas.microsoft.com/office/powerpoint/2010/main" val="356812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9700A-DDE1-4F8A-AF45-9B440433F5F9}"/>
              </a:ext>
            </a:extLst>
          </p:cNvPr>
          <p:cNvSpPr txBox="1"/>
          <p:nvPr/>
        </p:nvSpPr>
        <p:spPr>
          <a:xfrm>
            <a:off x="503693" y="51200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3" name="Rectangle 2">
            <a:extLst>
              <a:ext uri="{FF2B5EF4-FFF2-40B4-BE49-F238E27FC236}">
                <a16:creationId xmlns:a16="http://schemas.microsoft.com/office/drawing/2014/main" id="{0DAE0E14-D64E-48F0-B5C5-A66999664848}"/>
              </a:ext>
            </a:extLst>
          </p:cNvPr>
          <p:cNvSpPr/>
          <p:nvPr/>
        </p:nvSpPr>
        <p:spPr>
          <a:xfrm>
            <a:off x="624817" y="1838289"/>
            <a:ext cx="5644444" cy="4124206"/>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Imagine you have been asked to produce a news report for World Health Day about the effects of smoking on people’s heath.</a:t>
            </a:r>
          </a:p>
          <a:p>
            <a:endParaRPr lang="en-GB" sz="2800" dirty="0">
              <a:latin typeface="Lato" panose="020B0604020202020204" charset="0"/>
              <a:ea typeface="Lato" panose="020B0604020202020204" charset="0"/>
              <a:cs typeface="Lato" panose="020B0604020202020204" charset="0"/>
            </a:endParaRPr>
          </a:p>
          <a:p>
            <a:pPr>
              <a:spcAft>
                <a:spcPts val="600"/>
              </a:spcAft>
            </a:pPr>
            <a:r>
              <a:rPr lang="en-GB" sz="2800" dirty="0">
                <a:latin typeface="Lato" panose="020B0604020202020204" charset="0"/>
                <a:ea typeface="Lato" panose="020B0604020202020204" charset="0"/>
                <a:cs typeface="Lato" panose="020B0604020202020204" charset="0"/>
              </a:rPr>
              <a:t>It could be for adults or someone your age.</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Write down the key points</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Act out the report and record it</a:t>
            </a:r>
          </a:p>
        </p:txBody>
      </p:sp>
      <p:pic>
        <p:nvPicPr>
          <p:cNvPr id="10" name="Picture 9">
            <a:extLst>
              <a:ext uri="{FF2B5EF4-FFF2-40B4-BE49-F238E27FC236}">
                <a16:creationId xmlns:a16="http://schemas.microsoft.com/office/drawing/2014/main" id="{005B80A6-B62B-4E44-BF0E-71BBD20423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954062">
            <a:off x="9297241" y="591233"/>
            <a:ext cx="1851100" cy="2494113"/>
          </a:xfrm>
          <a:prstGeom prst="rect">
            <a:avLst/>
          </a:prstGeom>
        </p:spPr>
      </p:pic>
      <p:pic>
        <p:nvPicPr>
          <p:cNvPr id="12" name="Picture 11">
            <a:extLst>
              <a:ext uri="{FF2B5EF4-FFF2-40B4-BE49-F238E27FC236}">
                <a16:creationId xmlns:a16="http://schemas.microsoft.com/office/drawing/2014/main" id="{BA248FD0-D020-4644-BC13-2814793693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88949">
            <a:off x="6733200" y="2298356"/>
            <a:ext cx="1929160" cy="2261286"/>
          </a:xfrm>
          <a:prstGeom prst="rect">
            <a:avLst/>
          </a:prstGeom>
        </p:spPr>
      </p:pic>
      <p:pic>
        <p:nvPicPr>
          <p:cNvPr id="14" name="Picture 13">
            <a:extLst>
              <a:ext uri="{FF2B5EF4-FFF2-40B4-BE49-F238E27FC236}">
                <a16:creationId xmlns:a16="http://schemas.microsoft.com/office/drawing/2014/main" id="{0AB5686D-38B8-4E02-96B8-94D2D67749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26299" y="4162863"/>
            <a:ext cx="1833149" cy="1953731"/>
          </a:xfrm>
          <a:prstGeom prst="rect">
            <a:avLst/>
          </a:prstGeom>
        </p:spPr>
      </p:pic>
    </p:spTree>
    <p:extLst>
      <p:ext uri="{BB962C8B-B14F-4D97-AF65-F5344CB8AC3E}">
        <p14:creationId xmlns:p14="http://schemas.microsoft.com/office/powerpoint/2010/main" val="39904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89547">
            <a:off x="9938657" y="3310406"/>
            <a:ext cx="1966668" cy="166091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0099">
            <a:off x="6386645" y="4148281"/>
            <a:ext cx="1966668" cy="1660913"/>
          </a:xfrm>
          <a:prstGeom prst="rect">
            <a:avLst/>
          </a:prstGeom>
        </p:spPr>
      </p:pic>
      <p:sp>
        <p:nvSpPr>
          <p:cNvPr id="2" name="Slide Number Placeholder 1"/>
          <p:cNvSpPr>
            <a:spLocks noGrp="1"/>
          </p:cNvSpPr>
          <p:nvPr>
            <p:ph type="sldNum" sz="quarter" idx="12"/>
          </p:nvPr>
        </p:nvSpPr>
        <p:spPr/>
        <p:txBody>
          <a:bodyPr/>
          <a:lstStyle/>
          <a:p>
            <a:fld id="{2D651D86-383D-45DB-A701-76B5BFCFE28F}" type="slidenum">
              <a:rPr lang="en-GB" smtClean="0"/>
              <a:pPr/>
              <a:t>3</a:t>
            </a:fld>
            <a:endParaRPr lang="en-GB" dirty="0"/>
          </a:p>
        </p:txBody>
      </p:sp>
      <p:sp>
        <p:nvSpPr>
          <p:cNvPr id="3" name="TextBox 2"/>
          <p:cNvSpPr txBox="1"/>
          <p:nvPr/>
        </p:nvSpPr>
        <p:spPr>
          <a:xfrm>
            <a:off x="408980" y="356720"/>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Challenge and support</a:t>
            </a:r>
            <a:endParaRPr lang="en-GB" sz="4800" strike="sngStrike" dirty="0">
              <a:solidFill>
                <a:schemeClr val="bg1"/>
              </a:solidFill>
              <a:latin typeface="League Spartan" panose="00000800000000000000" pitchFamily="50" charset="0"/>
              <a:ea typeface="Lato" panose="020F0502020204030203" pitchFamily="34" charset="0"/>
              <a:cs typeface="Lato" panose="020F0502020204030203" pitchFamily="34" charset="0"/>
            </a:endParaRPr>
          </a:p>
        </p:txBody>
      </p:sp>
      <p:sp>
        <p:nvSpPr>
          <p:cNvPr id="4" name="TextBox 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5" name="TextBox 4"/>
          <p:cNvSpPr txBox="1"/>
          <p:nvPr/>
        </p:nvSpPr>
        <p:spPr>
          <a:xfrm>
            <a:off x="605868" y="1535587"/>
            <a:ext cx="5352510" cy="526297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lesson includes suggestions for  challenge and support activities, to help you differentiate appropriately for your class.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Challenge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deepen and extend the learning for those who need more challenge or who finish the activity quickly.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Support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are adapted to be more accessible for those who need it.</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9345940" y="2850452"/>
            <a:ext cx="481906" cy="96381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8305007" y="3615731"/>
            <a:ext cx="766525" cy="844077"/>
          </a:xfrm>
          <a:prstGeom prst="rect">
            <a:avLst/>
          </a:prstGeom>
        </p:spPr>
      </p:pic>
      <p:sp>
        <p:nvSpPr>
          <p:cNvPr id="11" name="TextBox 10"/>
          <p:cNvSpPr txBox="1"/>
          <p:nvPr/>
        </p:nvSpPr>
        <p:spPr>
          <a:xfrm rot="19878837">
            <a:off x="6614819" y="4783828"/>
            <a:ext cx="1386585" cy="375666"/>
          </a:xfrm>
          <a:prstGeom prst="rect">
            <a:avLst/>
          </a:prstGeom>
          <a:noFill/>
        </p:spPr>
        <p:txBody>
          <a:bodyPr wrap="square" rtlCol="0">
            <a:spAutoFit/>
          </a:bodyPr>
          <a:lstStyle/>
          <a:p>
            <a:r>
              <a:rPr lang="en-GB" dirty="0">
                <a:latin typeface="League Spartan" panose="00000800000000000000" pitchFamily="50" charset="0"/>
              </a:rPr>
              <a:t>Challenge</a:t>
            </a:r>
          </a:p>
        </p:txBody>
      </p:sp>
      <p:sp>
        <p:nvSpPr>
          <p:cNvPr id="12" name="TextBox 11"/>
          <p:cNvSpPr txBox="1"/>
          <p:nvPr/>
        </p:nvSpPr>
        <p:spPr>
          <a:xfrm rot="1567822">
            <a:off x="10305885" y="4049209"/>
            <a:ext cx="1386585" cy="375666"/>
          </a:xfrm>
          <a:prstGeom prst="rect">
            <a:avLst/>
          </a:prstGeom>
          <a:noFill/>
        </p:spPr>
        <p:txBody>
          <a:bodyPr wrap="square" rtlCol="0">
            <a:spAutoFit/>
          </a:bodyPr>
          <a:lstStyle/>
          <a:p>
            <a:r>
              <a:rPr lang="en-GB" dirty="0">
                <a:latin typeface="League Spartan" panose="00000800000000000000" pitchFamily="50" charset="0"/>
              </a:rPr>
              <a:t>Support</a:t>
            </a:r>
          </a:p>
        </p:txBody>
      </p:sp>
      <p:sp>
        <p:nvSpPr>
          <p:cNvPr id="17" name="TextBox 16"/>
          <p:cNvSpPr txBox="1"/>
          <p:nvPr/>
        </p:nvSpPr>
        <p:spPr>
          <a:xfrm>
            <a:off x="6412422" y="1532883"/>
            <a:ext cx="5291914" cy="120032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Look for the logo on the pupil slides.  See delivery notes for details of the activities.</a:t>
            </a:r>
          </a:p>
        </p:txBody>
      </p:sp>
      <p:sp>
        <p:nvSpPr>
          <p:cNvPr id="14" name="Footer Placeholder 1">
            <a:extLst>
              <a:ext uri="{FF2B5EF4-FFF2-40B4-BE49-F238E27FC236}">
                <a16:creationId xmlns:a16="http://schemas.microsoft.com/office/drawing/2014/main" id="{AFA0FFED-3665-4F74-AA68-CB4F2D4E0CB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18" name="Picture 17">
            <a:extLst>
              <a:ext uri="{FF2B5EF4-FFF2-40B4-BE49-F238E27FC236}">
                <a16:creationId xmlns:a16="http://schemas.microsoft.com/office/drawing/2014/main" id="{37310046-2E70-4AEC-B0A6-9E8CD722B4E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242848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p:cNvSpPr>
            <a:spLocks noGrp="1"/>
          </p:cNvSpPr>
          <p:nvPr>
            <p:ph type="sldNum" sz="quarter" idx="12"/>
          </p:nvPr>
        </p:nvSpPr>
        <p:spPr/>
        <p:txBody>
          <a:bodyPr/>
          <a:lstStyle/>
          <a:p>
            <a:fld id="{2D651D86-383D-45DB-A701-76B5BFCFE28F}" type="slidenum">
              <a:rPr lang="en-GB" smtClean="0"/>
              <a:t>4</a:t>
            </a:fld>
            <a:endParaRPr lang="en-GB" dirty="0"/>
          </a:p>
        </p:txBody>
      </p:sp>
      <p:sp>
        <p:nvSpPr>
          <p:cNvPr id="12" name="TextBox 11"/>
          <p:cNvSpPr txBox="1"/>
          <p:nvPr/>
        </p:nvSpPr>
        <p:spPr>
          <a:xfrm>
            <a:off x="764637" y="380604"/>
            <a:ext cx="315555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Context</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1" name="Footer Placeholder 1">
            <a:extLst>
              <a:ext uri="{FF2B5EF4-FFF2-40B4-BE49-F238E27FC236}">
                <a16:creationId xmlns:a16="http://schemas.microsoft.com/office/drawing/2014/main" id="{B77B7665-0FD2-46A4-A829-ED008CDEC57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sp>
        <p:nvSpPr>
          <p:cNvPr id="9" name="TextBox 8">
            <a:extLst>
              <a:ext uri="{FF2B5EF4-FFF2-40B4-BE49-F238E27FC236}">
                <a16:creationId xmlns:a16="http://schemas.microsoft.com/office/drawing/2014/main" id="{BD2919AC-AD88-44F8-811B-2C89A5A7E2EF}"/>
              </a:ext>
            </a:extLst>
          </p:cNvPr>
          <p:cNvSpPr txBox="1"/>
          <p:nvPr/>
        </p:nvSpPr>
        <p:spPr>
          <a:xfrm>
            <a:off x="758773" y="1379496"/>
            <a:ext cx="10617657" cy="4154984"/>
          </a:xfrm>
          <a:prstGeom prst="rect">
            <a:avLst/>
          </a:prstGeom>
          <a:noFill/>
        </p:spPr>
        <p:txBody>
          <a:bodyPr wrap="square" rtlCol="0">
            <a:spAutoFit/>
          </a:bodyPr>
          <a:lstStyle/>
          <a:p>
            <a:pPr algn="just"/>
            <a:r>
              <a:rPr lang="en-GB" sz="2400" dirty="0">
                <a:solidFill>
                  <a:schemeClr val="bg1"/>
                </a:solidFill>
                <a:latin typeface="Lato" panose="020F0502020204030203"/>
              </a:rPr>
              <a:t>This is the second of two lessons for lower key stage 2 pupils providing age-appropriate drug and alcohol education. This lesson focuses on caffeine, alcohol and cigarettes/e-cigarettes including their associated risks and effects. Pupils develop their knowledge of related laws and guidelines. They understand that for some people it is difficult to stop smoking but learn about ways people can access support and advice to protect theirs and others’ health.</a:t>
            </a:r>
          </a:p>
          <a:p>
            <a:pPr algn="just"/>
            <a:r>
              <a:rPr lang="en-GB" sz="2400" dirty="0">
                <a:solidFill>
                  <a:schemeClr val="bg1"/>
                </a:solidFill>
                <a:latin typeface="Lato" panose="020F0502020204030203"/>
              </a:rPr>
              <a:t> </a:t>
            </a:r>
          </a:p>
          <a:p>
            <a:pPr algn="just"/>
            <a:r>
              <a:rPr lang="en-GB" sz="2400" dirty="0">
                <a:solidFill>
                  <a:schemeClr val="bg1"/>
                </a:solidFill>
                <a:latin typeface="Lato" panose="020F0502020204030203"/>
              </a:rPr>
              <a:t>Neither this, nor any of the other lessons, is designed to be taught in isolation, but should always form part of a planned, developmental PSHE education programme.</a:t>
            </a:r>
          </a:p>
        </p:txBody>
      </p:sp>
      <p:pic>
        <p:nvPicPr>
          <p:cNvPr id="13" name="Picture 12">
            <a:extLst>
              <a:ext uri="{FF2B5EF4-FFF2-40B4-BE49-F238E27FC236}">
                <a16:creationId xmlns:a16="http://schemas.microsoft.com/office/drawing/2014/main" id="{B43019BF-7357-4E33-A15E-51C2C3FA00A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2479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5</a:t>
            </a:fld>
            <a:endParaRPr lang="en-GB" dirty="0"/>
          </a:p>
        </p:txBody>
      </p:sp>
      <p:sp>
        <p:nvSpPr>
          <p:cNvPr id="12" name="TextBox 11"/>
          <p:cNvSpPr txBox="1"/>
          <p:nvPr/>
        </p:nvSpPr>
        <p:spPr>
          <a:xfrm>
            <a:off x="475656" y="361944"/>
            <a:ext cx="9284346" cy="769441"/>
          </a:xfrm>
          <a:prstGeom prst="rect">
            <a:avLst/>
          </a:prstGeom>
          <a:solidFill>
            <a:srgbClr val="95519E"/>
          </a:solidFill>
        </p:spPr>
        <p:txBody>
          <a:bodyPr wrap="square" rtlCol="0">
            <a:spAutoFit/>
          </a:bodyPr>
          <a:lstStyle/>
          <a:p>
            <a:r>
              <a:rPr lang="en-GB" sz="4400" dirty="0">
                <a:solidFill>
                  <a:schemeClr val="bg1"/>
                </a:solidFill>
                <a:latin typeface="League Spartan" panose="00000800000000000000" pitchFamily="50" charset="0"/>
                <a:ea typeface="Lato" panose="020F0502020204030203" pitchFamily="34" charset="0"/>
                <a:cs typeface="Lato" panose="020F0502020204030203" pitchFamily="34" charset="0"/>
              </a:rPr>
              <a:t>Developing subject  knowledge</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9" name="Footer Placeholder 1">
            <a:extLst>
              <a:ext uri="{FF2B5EF4-FFF2-40B4-BE49-F238E27FC236}">
                <a16:creationId xmlns:a16="http://schemas.microsoft.com/office/drawing/2014/main" id="{CC19E3E8-7BD0-44A1-94E8-F53CF01D6CC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
        <p:nvSpPr>
          <p:cNvPr id="17" name="TextBox 16">
            <a:extLst>
              <a:ext uri="{FF2B5EF4-FFF2-40B4-BE49-F238E27FC236}">
                <a16:creationId xmlns:a16="http://schemas.microsoft.com/office/drawing/2014/main" id="{801F56D8-7901-4729-B505-0208C26752D4}"/>
              </a:ext>
            </a:extLst>
          </p:cNvPr>
          <p:cNvSpPr txBox="1"/>
          <p:nvPr/>
        </p:nvSpPr>
        <p:spPr>
          <a:xfrm>
            <a:off x="384820" y="1368048"/>
            <a:ext cx="7285980" cy="830997"/>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Key information on content related to these lessons can be found in the Year 3-4 Knowledge Organiser.</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18" name="TextBox 17">
            <a:extLst>
              <a:ext uri="{FF2B5EF4-FFF2-40B4-BE49-F238E27FC236}">
                <a16:creationId xmlns:a16="http://schemas.microsoft.com/office/drawing/2014/main" id="{3888CBB9-15C1-4C13-AB94-44EFF1CB8C50}"/>
              </a:ext>
            </a:extLst>
          </p:cNvPr>
          <p:cNvSpPr txBox="1"/>
          <p:nvPr/>
        </p:nvSpPr>
        <p:spPr>
          <a:xfrm>
            <a:off x="373225" y="2540959"/>
            <a:ext cx="5391807"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Advice on safe practice, dispelling common misconceptions, visitors to the classroom and other important information can be found in </a:t>
            </a:r>
            <a:r>
              <a:rPr lang="en-GB" sz="2400" i="1" dirty="0">
                <a:solidFill>
                  <a:schemeClr val="bg1"/>
                </a:solidFill>
                <a:latin typeface="Lato" panose="020B0604020202020204" charset="0"/>
                <a:ea typeface="Lato" panose="020B0604020202020204" charset="0"/>
                <a:cs typeface="Lato" panose="020B0604020202020204" charset="0"/>
              </a:rPr>
              <a:t>Teacher Guidance: Drug and alcohol education</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22" name="TextBox 21">
            <a:extLst>
              <a:ext uri="{FF2B5EF4-FFF2-40B4-BE49-F238E27FC236}">
                <a16:creationId xmlns:a16="http://schemas.microsoft.com/office/drawing/2014/main" id="{0D92B8B4-CF23-4D45-90FE-519D8DF19F63}"/>
              </a:ext>
            </a:extLst>
          </p:cNvPr>
          <p:cNvSpPr txBox="1"/>
          <p:nvPr/>
        </p:nvSpPr>
        <p:spPr>
          <a:xfrm>
            <a:off x="384820" y="4677802"/>
            <a:ext cx="8663645"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Data sources to inform your planning can be found within our document that outlines the approach of these lessons </a:t>
            </a:r>
            <a:r>
              <a:rPr lang="en-GB" sz="2400" i="1" dirty="0">
                <a:solidFill>
                  <a:schemeClr val="bg1"/>
                </a:solidFill>
                <a:latin typeface="Lato" panose="020B0604020202020204" charset="0"/>
                <a:ea typeface="Lato" panose="020B0604020202020204" charset="0"/>
                <a:cs typeface="Lato" panose="020B0604020202020204" charset="0"/>
              </a:rPr>
              <a:t>Evidence Review: Effective drug and alcohol education, </a:t>
            </a:r>
            <a:r>
              <a:rPr lang="en-GB" sz="2400" dirty="0">
                <a:solidFill>
                  <a:schemeClr val="bg1"/>
                </a:solidFill>
                <a:latin typeface="Lato" panose="020B0604020202020204" charset="0"/>
                <a:ea typeface="Lato" panose="020B0604020202020204" charset="0"/>
                <a:cs typeface="Lato" panose="020B0604020202020204" charset="0"/>
              </a:rPr>
              <a:t>along with advice regarding how to talk to young people about addiction, dependency and problematic substance use.</a:t>
            </a:r>
            <a:endParaRPr lang="en-GB" sz="2000" dirty="0">
              <a:solidFill>
                <a:schemeClr val="bg1"/>
              </a:solidFill>
              <a:latin typeface="Lato" panose="020B0604020202020204" charset="0"/>
              <a:ea typeface="Lato" panose="020B0604020202020204" charset="0"/>
              <a:cs typeface="Lato" panose="020B0604020202020204" charset="0"/>
            </a:endParaRPr>
          </a:p>
        </p:txBody>
      </p:sp>
      <p:pic>
        <p:nvPicPr>
          <p:cNvPr id="19" name="Picture 18">
            <a:extLst>
              <a:ext uri="{FF2B5EF4-FFF2-40B4-BE49-F238E27FC236}">
                <a16:creationId xmlns:a16="http://schemas.microsoft.com/office/drawing/2014/main" id="{C2925C9C-0749-43F4-8251-015F9CECEA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pic>
        <p:nvPicPr>
          <p:cNvPr id="21" name="Picture 20">
            <a:hlinkClick r:id="rId4"/>
            <a:extLst>
              <a:ext uri="{FF2B5EF4-FFF2-40B4-BE49-F238E27FC236}">
                <a16:creationId xmlns:a16="http://schemas.microsoft.com/office/drawing/2014/main" id="{C2741C1B-A39C-4776-AD99-BE5ABC07771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45209" y="1442956"/>
            <a:ext cx="3689541" cy="2608341"/>
          </a:xfrm>
          <a:prstGeom prst="rect">
            <a:avLst/>
          </a:prstGeom>
        </p:spPr>
      </p:pic>
      <p:pic>
        <p:nvPicPr>
          <p:cNvPr id="23" name="Picture 22">
            <a:hlinkClick r:id="rId4"/>
            <a:extLst>
              <a:ext uri="{FF2B5EF4-FFF2-40B4-BE49-F238E27FC236}">
                <a16:creationId xmlns:a16="http://schemas.microsoft.com/office/drawing/2014/main" id="{88198E66-0727-4EEE-95E5-659D5C6C97B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93823" y="2527132"/>
            <a:ext cx="1425259" cy="201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765C42C7-BC53-46C4-AE32-E815CC266A2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944123" y="4521391"/>
            <a:ext cx="1522664" cy="2153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775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36634"/>
            <a:ext cx="0" cy="672136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218449" y="66561"/>
          <a:ext cx="9786975" cy="1666612"/>
        </p:xfrm>
        <a:graphic>
          <a:graphicData uri="http://schemas.openxmlformats.org/drawingml/2006/table">
            <a:tbl>
              <a:tblPr firstRow="1" firstCol="1" bandRow="1"/>
              <a:tblGrid>
                <a:gridCol w="4922848">
                  <a:extLst>
                    <a:ext uri="{9D8B030D-6E8A-4147-A177-3AD203B41FA5}">
                      <a16:colId xmlns:a16="http://schemas.microsoft.com/office/drawing/2014/main" val="3955450005"/>
                    </a:ext>
                  </a:extLst>
                </a:gridCol>
                <a:gridCol w="4864127">
                  <a:extLst>
                    <a:ext uri="{9D8B030D-6E8A-4147-A177-3AD203B41FA5}">
                      <a16:colId xmlns:a16="http://schemas.microsoft.com/office/drawing/2014/main" val="2312097304"/>
                    </a:ext>
                  </a:extLst>
                </a:gridCol>
              </a:tblGrid>
              <a:tr h="1049727">
                <a:tc gridSpan="2">
                  <a:txBody>
                    <a:bodyPr/>
                    <a:lstStyle/>
                    <a:p>
                      <a:pPr marL="107950" marR="109855" algn="l">
                        <a:lnSpc>
                          <a:spcPct val="107000"/>
                        </a:lnSpc>
                        <a:spcBef>
                          <a:spcPts val="300"/>
                        </a:spcBef>
                        <a:spcAft>
                          <a:spcPts val="300"/>
                        </a:spcAft>
                        <a:tabLst>
                          <a:tab pos="2092960" algn="ctr"/>
                          <a:tab pos="4186555" algn="r"/>
                        </a:tabLst>
                      </a:pPr>
                      <a:endParaRPr lang="en-GB" sz="5400" b="0" dirty="0">
                        <a:solidFill>
                          <a:schemeClr val="bg1"/>
                        </a:solidFill>
                        <a:effectLst/>
                        <a:latin typeface="League Spartan" panose="00000800000000000000" pitchFamily="50" charset="0"/>
                        <a:ea typeface="Lato" panose="020F0502020204030203" pitchFamily="34" charset="0"/>
                        <a:cs typeface="Lato" panose="020F0502020204030203" pitchFamily="34" charset="0"/>
                      </a:endParaRPr>
                    </a:p>
                  </a:txBody>
                  <a:tcPr marL="68580" marR="68580" marT="0" marB="0">
                    <a:lnL>
                      <a:noFill/>
                    </a:lnL>
                    <a:lnR>
                      <a:noFill/>
                    </a:lnR>
                    <a:lnT>
                      <a:noFill/>
                    </a:lnT>
                    <a:lnB w="12700" cap="flat" cmpd="sng" algn="ctr">
                      <a:solidFill>
                        <a:srgbClr val="95519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983487"/>
                  </a:ext>
                </a:extLst>
              </a:tr>
              <a:tr h="220078">
                <a:tc>
                  <a:txBody>
                    <a:bodyPr/>
                    <a:lstStyle/>
                    <a:p>
                      <a:pPr marL="107950" marR="109855" algn="ctr">
                        <a:lnSpc>
                          <a:spcPct val="107000"/>
                        </a:lnSpc>
                        <a:spcBef>
                          <a:spcPts val="200"/>
                        </a:spcBef>
                        <a:spcAft>
                          <a:spcPts val="200"/>
                        </a:spcAf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tc>
                  <a:txBody>
                    <a:bodyPr/>
                    <a:lstStyle/>
                    <a:p>
                      <a:pPr marL="107950" marR="109855" algn="ctr">
                        <a:lnSpc>
                          <a:spcPct val="107000"/>
                        </a:lnSpc>
                        <a:spcBef>
                          <a:spcPts val="200"/>
                        </a:spcBef>
                        <a:spcAft>
                          <a:spcPts val="200"/>
                        </a:spcAft>
                        <a:tabLst>
                          <a:tab pos="2092960" algn="ctr"/>
                          <a:tab pos="4186555" algn="r"/>
                        </a:tabLs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extLst>
                  <a:ext uri="{0D108BD9-81ED-4DB2-BD59-A6C34878D82A}">
                    <a16:rowId xmlns:a16="http://schemas.microsoft.com/office/drawing/2014/main" val="1194147248"/>
                  </a:ext>
                </a:extLst>
              </a:tr>
              <a:tr h="264179">
                <a:tc>
                  <a:txBody>
                    <a:bodyPr/>
                    <a:lstStyle/>
                    <a:p>
                      <a:pPr marL="228600" marR="109855" algn="just">
                        <a:lnSpc>
                          <a:spcPct val="107000"/>
                        </a:lnSpc>
                        <a:spcBef>
                          <a:spcPts val="300"/>
                        </a:spcBef>
                        <a:spcAft>
                          <a:spcPts val="300"/>
                        </a:spcAft>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a:noFill/>
                    </a:lnB>
                  </a:tcPr>
                </a:tc>
                <a:tc>
                  <a:txBody>
                    <a:bodyPr/>
                    <a:lstStyle/>
                    <a:p>
                      <a:pPr marL="0" marR="107950" lvl="0" indent="0">
                        <a:lnSpc>
                          <a:spcPct val="107000"/>
                        </a:lnSpc>
                        <a:spcBef>
                          <a:spcPts val="300"/>
                        </a:spcBef>
                        <a:spcAft>
                          <a:spcPts val="300"/>
                        </a:spcAft>
                        <a:buClr>
                          <a:srgbClr val="9865AF"/>
                        </a:buClr>
                        <a:buFont typeface="+mj-lt"/>
                        <a:buNone/>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a:noFill/>
                    </a:lnB>
                  </a:tcPr>
                </a:tc>
                <a:extLst>
                  <a:ext uri="{0D108BD9-81ED-4DB2-BD59-A6C34878D82A}">
                    <a16:rowId xmlns:a16="http://schemas.microsoft.com/office/drawing/2014/main" val="3417556032"/>
                  </a:ext>
                </a:extLst>
              </a:tr>
            </a:tbl>
          </a:graphicData>
        </a:graphic>
      </p:graphicFrame>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6</a:t>
            </a:fld>
            <a:endParaRPr lang="en-GB" dirty="0"/>
          </a:p>
        </p:txBody>
      </p:sp>
      <p:sp>
        <p:nvSpPr>
          <p:cNvPr id="13" name="TextBox 12"/>
          <p:cNvSpPr txBox="1"/>
          <p:nvPr/>
        </p:nvSpPr>
        <p:spPr>
          <a:xfrm>
            <a:off x="513085" y="2498693"/>
            <a:ext cx="9124210" cy="4139595"/>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outcomes</a:t>
            </a: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r>
              <a:rPr lang="en-GB" b="1" dirty="0">
                <a:latin typeface="League Spartan" panose="00000800000000000000" pitchFamily="50" charset="0"/>
              </a:rPr>
              <a:t>Pupils will be able to:</a:t>
            </a:r>
          </a:p>
          <a:p>
            <a:pPr lvl="3"/>
            <a:endParaRPr lang="en-GB" b="1" dirty="0">
              <a:latin typeface="Lato" panose="020B0604020202020204" charset="0"/>
              <a:ea typeface="Lato" panose="020B0604020202020204" charset="0"/>
              <a:cs typeface="Lato" panose="020B0604020202020204" charset="0"/>
            </a:endParaRPr>
          </a:p>
          <a:p>
            <a:pPr marL="914400" lvl="1" indent="-457200">
              <a:spcAft>
                <a:spcPts val="600"/>
              </a:spcAft>
              <a:buSzPct val="202000"/>
              <a:buBlip>
                <a:blip r:embed="rId3"/>
              </a:buBlip>
            </a:pPr>
            <a:r>
              <a:rPr lang="en-GB" dirty="0">
                <a:latin typeface="Lato" panose="020B0604020202020204"/>
                <a:ea typeface="Lato" panose="020B0604020202020204" charset="0"/>
                <a:cs typeface="Lato" panose="020B0604020202020204" charset="0"/>
              </a:rPr>
              <a:t>identify some </a:t>
            </a:r>
            <a:r>
              <a:rPr lang="en-GB" dirty="0">
                <a:latin typeface="Lato" panose="020B0604020202020204"/>
              </a:rPr>
              <a:t>of the risks of caffeine, cigarettes, e-cigarettes/vaping and alcohol </a:t>
            </a:r>
            <a:endParaRPr lang="en-GB" dirty="0">
              <a:latin typeface="Lato" panose="020B0604020202020204"/>
              <a:ea typeface="Lato" panose="020B0604020202020204" charset="0"/>
              <a:cs typeface="Lato" panose="020B0604020202020204" charset="0"/>
            </a:endParaRPr>
          </a:p>
          <a:p>
            <a:pPr marL="914400" lvl="1" indent="-457200">
              <a:spcAft>
                <a:spcPts val="600"/>
              </a:spcAft>
              <a:buSzPct val="202000"/>
              <a:buBlip>
                <a:blip r:embed="rId3"/>
              </a:buBlip>
            </a:pPr>
            <a:r>
              <a:rPr lang="en-GB" dirty="0">
                <a:latin typeface="Lato" panose="020B0604020202020204"/>
              </a:rPr>
              <a:t>i</a:t>
            </a:r>
            <a:r>
              <a:rPr lang="en-GB" dirty="0">
                <a:effectLst/>
                <a:latin typeface="Lato" panose="020B0604020202020204"/>
              </a:rPr>
              <a:t>dentify </a:t>
            </a:r>
            <a:r>
              <a:rPr lang="en-GB" dirty="0">
                <a:latin typeface="Lato" panose="020B0604020202020204"/>
              </a:rPr>
              <a:t>how these risks can affect the person, or those around them </a:t>
            </a:r>
          </a:p>
          <a:p>
            <a:pPr marL="914400" lvl="1" indent="-457200">
              <a:spcAft>
                <a:spcPts val="600"/>
              </a:spcAft>
              <a:buSzPct val="202000"/>
              <a:buBlip>
                <a:blip r:embed="rId3"/>
              </a:buBlip>
            </a:pPr>
            <a:r>
              <a:rPr lang="en-GB" dirty="0">
                <a:latin typeface="Lato" panose="020B0604020202020204"/>
              </a:rPr>
              <a:t>e</a:t>
            </a:r>
            <a:r>
              <a:rPr lang="en-GB" dirty="0">
                <a:effectLst/>
                <a:latin typeface="Lato" panose="020B0604020202020204"/>
              </a:rPr>
              <a:t>xplain </a:t>
            </a:r>
            <a:r>
              <a:rPr lang="en-GB" dirty="0">
                <a:latin typeface="Lato" panose="020B0604020202020204"/>
              </a:rPr>
              <a:t>how laws, guidelines and restrictions help to keep people safe and healthy</a:t>
            </a:r>
            <a:endParaRPr lang="en-GB" dirty="0">
              <a:effectLst/>
              <a:latin typeface="Lato" panose="020B0604020202020204"/>
            </a:endParaRPr>
          </a:p>
          <a:p>
            <a:pPr marL="914400" lvl="1" indent="-457200">
              <a:spcAft>
                <a:spcPts val="600"/>
              </a:spcAft>
              <a:buSzPct val="202000"/>
              <a:buBlip>
                <a:blip r:embed="rId3"/>
              </a:buBlip>
            </a:pPr>
            <a:r>
              <a:rPr lang="en-GB" dirty="0">
                <a:latin typeface="Lato" panose="020B0604020202020204"/>
                <a:ea typeface="Lato" panose="020B0604020202020204" charset="0"/>
                <a:cs typeface="Lato" panose="020B0604020202020204" charset="0"/>
              </a:rPr>
              <a:t>identify </a:t>
            </a:r>
            <a:r>
              <a:rPr lang="en-GB" dirty="0">
                <a:latin typeface="Lato" panose="020B0604020202020204"/>
              </a:rPr>
              <a:t>where people can get help and support to protect their own and</a:t>
            </a:r>
          </a:p>
          <a:p>
            <a:pPr lvl="2">
              <a:spcAft>
                <a:spcPts val="600"/>
              </a:spcAft>
              <a:buSzPct val="202000"/>
            </a:pPr>
            <a:r>
              <a:rPr lang="en-GB" dirty="0">
                <a:latin typeface="Lato" panose="020B0604020202020204"/>
              </a:rPr>
              <a:t>others’ health </a:t>
            </a:r>
          </a:p>
        </p:txBody>
      </p:sp>
      <p:sp>
        <p:nvSpPr>
          <p:cNvPr id="16" name="TextBox 15"/>
          <p:cNvSpPr txBox="1"/>
          <p:nvPr/>
        </p:nvSpPr>
        <p:spPr>
          <a:xfrm>
            <a:off x="513085" y="227115"/>
            <a:ext cx="9145523" cy="2073260"/>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objective</a:t>
            </a: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marL="457200" indent="-457200">
              <a:lnSpc>
                <a:spcPct val="150000"/>
              </a:lnSpc>
              <a:buSzPct val="202000"/>
              <a:buBlip>
                <a:blip r:embed="rId3"/>
              </a:buBlip>
            </a:pPr>
            <a:r>
              <a:rPr lang="en-GB" b="1" dirty="0">
                <a:latin typeface="League Spartan" panose="020B0604020202020204" charset="0"/>
              </a:rPr>
              <a:t>To learn that caffeine, cigarettes, e-cigarettes/vaping and alcohol can affect people’s health</a:t>
            </a:r>
          </a:p>
          <a:p>
            <a:pPr>
              <a:lnSpc>
                <a:spcPct val="150000"/>
              </a:lnSpc>
              <a:buSzPct val="202000"/>
            </a:pPr>
            <a:endParaRPr lang="en-GB" sz="500" dirty="0">
              <a:latin typeface="League Spartan" panose="020B0604020202020204" charset="0"/>
              <a:ea typeface="Lato" panose="020F0502020204030203" pitchFamily="34" charset="0"/>
              <a:cs typeface="Lato" panose="020F0502020204030203"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11" y="227115"/>
            <a:ext cx="962364" cy="962364"/>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687044" y="2498694"/>
            <a:ext cx="877333" cy="1001704"/>
          </a:xfrm>
          <a:prstGeom prst="rect">
            <a:avLst/>
          </a:prstGeom>
        </p:spPr>
      </p:pic>
      <p:sp>
        <p:nvSpPr>
          <p:cNvPr id="15" name="TextBox 1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pic>
        <p:nvPicPr>
          <p:cNvPr id="11" name="Picture 10">
            <a:extLst>
              <a:ext uri="{FF2B5EF4-FFF2-40B4-BE49-F238E27FC236}">
                <a16:creationId xmlns:a16="http://schemas.microsoft.com/office/drawing/2014/main" id="{01B7EC8A-E255-4AAC-8A2F-80BF7E23641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124466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15614"/>
            <a:ext cx="0" cy="6547945"/>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388762" y="417350"/>
            <a:ext cx="7546540" cy="830997"/>
          </a:xfrm>
          <a:prstGeom prst="rect">
            <a:avLst/>
          </a:prstGeom>
          <a:noFill/>
          <a:ln>
            <a:noFill/>
          </a:ln>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Preparing to teach</a:t>
            </a:r>
          </a:p>
        </p:txBody>
      </p:sp>
      <p:sp>
        <p:nvSpPr>
          <p:cNvPr id="2" name="Slide Number Placeholder 1"/>
          <p:cNvSpPr>
            <a:spLocks noGrp="1"/>
          </p:cNvSpPr>
          <p:nvPr>
            <p:ph type="sldNum" sz="quarter" idx="12"/>
          </p:nvPr>
        </p:nvSpPr>
        <p:spPr/>
        <p:txBody>
          <a:bodyPr/>
          <a:lstStyle/>
          <a:p>
            <a:fld id="{2D651D86-383D-45DB-A701-76B5BFCFE28F}" type="slidenum">
              <a:rPr lang="en-GB" smtClean="0"/>
              <a:t>7</a:t>
            </a:fld>
            <a:endParaRPr lang="en-GB" dirty="0"/>
          </a:p>
        </p:txBody>
      </p:sp>
      <p:sp>
        <p:nvSpPr>
          <p:cNvPr id="16" name="TextBox 15"/>
          <p:cNvSpPr txBox="1"/>
          <p:nvPr/>
        </p:nvSpPr>
        <p:spPr>
          <a:xfrm>
            <a:off x="388762" y="1263061"/>
            <a:ext cx="5494464" cy="3262432"/>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2800" b="1" dirty="0">
                <a:latin typeface="League Spartan" panose="00000800000000000000" pitchFamily="50" charset="0"/>
              </a:rPr>
              <a:t>Climate for learning</a:t>
            </a:r>
          </a:p>
          <a:p>
            <a:pPr lvl="3"/>
            <a:endParaRPr lang="en-GB" sz="1100" b="1" dirty="0">
              <a:latin typeface="Gill Sans MT" panose="020B0502020104020203" pitchFamily="34" charset="0"/>
            </a:endParaRP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a:buSzPct val="202000"/>
            </a:pPr>
            <a:r>
              <a:rPr lang="en-GB" sz="2000" dirty="0">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for guidance on establishing ground rules, the limits of confidentiality, communication and handling questions effectively. </a:t>
            </a:r>
          </a:p>
          <a:p>
            <a:pPr>
              <a:buSzPct val="202000"/>
            </a:pPr>
            <a:endParaRPr lang="en-GB" sz="1050" dirty="0">
              <a:latin typeface="Lato" panose="020F0502020204030203" pitchFamily="34" charset="0"/>
              <a:ea typeface="Lato" panose="020F0502020204030203" pitchFamily="34" charset="0"/>
              <a:cs typeface="Lato" panose="020F050202020403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46" y="1380768"/>
            <a:ext cx="887768" cy="887768"/>
          </a:xfrm>
          <a:prstGeom prst="rect">
            <a:avLst/>
          </a:prstGeom>
        </p:spPr>
      </p:pic>
      <p:sp>
        <p:nvSpPr>
          <p:cNvPr id="21" name="TextBox 20"/>
          <p:cNvSpPr txBox="1"/>
          <p:nvPr/>
        </p:nvSpPr>
        <p:spPr>
          <a:xfrm>
            <a:off x="6087340" y="1276563"/>
            <a:ext cx="5690757" cy="3293209"/>
          </a:xfrm>
          <a:prstGeom prst="rect">
            <a:avLst/>
          </a:prstGeom>
          <a:solidFill>
            <a:schemeClr val="bg1"/>
          </a:solidFill>
        </p:spPr>
        <p:txBody>
          <a:bodyPr wrap="square" rtlCol="0">
            <a:spAutoFit/>
          </a:bodyPr>
          <a:lstStyle/>
          <a:p>
            <a:pPr lvl="3"/>
            <a:endParaRPr lang="en-GB" sz="2600" b="1" dirty="0">
              <a:latin typeface="League Spartan" panose="00000800000000000000" pitchFamily="50" charset="0"/>
            </a:endParaRPr>
          </a:p>
          <a:p>
            <a:pPr lvl="3"/>
            <a:r>
              <a:rPr lang="en-GB" sz="2600" b="1" dirty="0">
                <a:latin typeface="League Spartan" panose="00000800000000000000" pitchFamily="50" charset="0"/>
              </a:rPr>
              <a:t>Resources required</a:t>
            </a:r>
            <a:endParaRPr lang="en-GB" sz="1600" dirty="0">
              <a:latin typeface="Lato" panose="020B0604020202020204" charset="0"/>
              <a:ea typeface="Lato" panose="020B0604020202020204" charset="0"/>
              <a:cs typeface="Lato" panose="020B0604020202020204" charset="0"/>
            </a:endParaRP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Box or envelope for anonymous questions</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1: </a:t>
            </a:r>
            <a:r>
              <a:rPr lang="en-GB" sz="1700" i="1" dirty="0">
                <a:latin typeface="Lato" panose="020B0604020202020204" charset="0"/>
                <a:ea typeface="Lato" panose="020B0604020202020204" charset="0"/>
                <a:cs typeface="Lato" panose="020B0604020202020204" charset="0"/>
              </a:rPr>
              <a:t>True or false quiz </a:t>
            </a:r>
            <a:r>
              <a:rPr lang="en-GB" sz="1700" dirty="0">
                <a:latin typeface="Lato" panose="020B0604020202020204" charset="0"/>
                <a:ea typeface="Lato" panose="020B0604020202020204" charset="0"/>
                <a:cs typeface="Lato" panose="020B0604020202020204" charset="0"/>
              </a:rPr>
              <a:t>[1 per pair]</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2: </a:t>
            </a:r>
            <a:r>
              <a:rPr lang="en-GB" sz="1700" i="1" dirty="0">
                <a:latin typeface="Lato" panose="020B0604020202020204" charset="0"/>
                <a:ea typeface="Lato" panose="020B0604020202020204" charset="0"/>
                <a:cs typeface="Lato" panose="020B0604020202020204" charset="0"/>
              </a:rPr>
              <a:t>Teacher fact sheet (quiz answers) – Drugs common to everyday life </a:t>
            </a:r>
            <a:r>
              <a:rPr lang="en-GB" sz="1700" dirty="0">
                <a:latin typeface="Lato" panose="020B0604020202020204" charset="0"/>
                <a:ea typeface="Lato" panose="020B0604020202020204" charset="0"/>
                <a:cs typeface="Lato" panose="020B0604020202020204" charset="0"/>
              </a:rPr>
              <a:t>[1 for the teacher]</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3:</a:t>
            </a:r>
            <a:r>
              <a:rPr lang="en-GB" sz="1700" i="1" dirty="0">
                <a:latin typeface="Lato" panose="020B0604020202020204" charset="0"/>
                <a:ea typeface="Lato" panose="020B0604020202020204" charset="0"/>
                <a:cs typeface="Lato" panose="020B0604020202020204" charset="0"/>
              </a:rPr>
              <a:t> Overheard conversation script </a:t>
            </a:r>
            <a:r>
              <a:rPr lang="en-GB" sz="1700" dirty="0">
                <a:latin typeface="Lato" panose="020B0604020202020204" charset="0"/>
                <a:ea typeface="Lato" panose="020B0604020202020204" charset="0"/>
                <a:cs typeface="Lato" panose="020B0604020202020204" charset="0"/>
              </a:rPr>
              <a:t>[1 per class or pair]</a:t>
            </a:r>
          </a:p>
          <a:p>
            <a:pPr marL="457200" indent="-457200">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4: </a:t>
            </a:r>
            <a:r>
              <a:rPr lang="en-GB" sz="1700" i="1" dirty="0">
                <a:latin typeface="Lato" panose="020B0604020202020204" charset="0"/>
                <a:ea typeface="Lato" panose="020B0604020202020204" charset="0"/>
                <a:cs typeface="Lato" panose="020B0604020202020204" charset="0"/>
              </a:rPr>
              <a:t>Multiple choice questions </a:t>
            </a:r>
            <a:r>
              <a:rPr lang="en-GB" sz="1700" dirty="0">
                <a:latin typeface="Lato" panose="020B0604020202020204" charset="0"/>
                <a:ea typeface="Lato" panose="020B0604020202020204" charset="0"/>
                <a:cs typeface="Lato" panose="020B0604020202020204" charset="0"/>
              </a:rPr>
              <a:t>[1per small group]</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5641" y="1299381"/>
            <a:ext cx="791852" cy="707425"/>
          </a:xfrm>
          <a:prstGeom prst="rect">
            <a:avLst/>
          </a:prstGeom>
        </p:spPr>
      </p:pic>
      <p:sp>
        <p:nvSpPr>
          <p:cNvPr id="23" name="TextBox 22"/>
          <p:cNvSpPr txBox="1"/>
          <p:nvPr/>
        </p:nvSpPr>
        <p:spPr>
          <a:xfrm>
            <a:off x="365767" y="4729156"/>
            <a:ext cx="5517459" cy="1877437"/>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Gill Sans MT" panose="020B0502020104020203" pitchFamily="34" charset="0"/>
              </a:rPr>
              <a:t>Duration</a:t>
            </a:r>
          </a:p>
          <a:p>
            <a:pPr lvl="3"/>
            <a:endParaRPr lang="en-GB" sz="400" b="1" dirty="0">
              <a:latin typeface="Gill Sans MT" panose="020B0502020104020203" pitchFamily="34" charset="0"/>
            </a:endParaRPr>
          </a:p>
          <a:p>
            <a:pPr lvl="3">
              <a:defRPr/>
            </a:pPr>
            <a:endParaRPr lang="en-GB" sz="400" b="1" dirty="0">
              <a:solidFill>
                <a:prstClr val="black"/>
              </a:solidFill>
              <a:latin typeface="Gill Sans MT" panose="020B0502020104020203" pitchFamily="34" charset="0"/>
            </a:endParaRPr>
          </a:p>
          <a:p>
            <a:pPr lvl="3">
              <a:buSzPct val="202000"/>
              <a:defRPr/>
            </a:pPr>
            <a:r>
              <a:rPr lang="en-GB" sz="1600" b="1" dirty="0">
                <a:solidFill>
                  <a:prstClr val="black"/>
                </a:solidFill>
                <a:latin typeface="Lato" panose="020F0502020204030203" pitchFamily="34" charset="0"/>
                <a:ea typeface="Lato" panose="020F0502020204030203" pitchFamily="34" charset="0"/>
                <a:cs typeface="Lato" panose="020F0502020204030203" pitchFamily="34" charset="0"/>
              </a:rPr>
              <a:t>This has been designed to be taught as a sixty minute PSHE education lesson</a:t>
            </a:r>
            <a:endParaRPr lang="en-GB" sz="16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883" t="3815" r="51546" b="4366"/>
          <a:stretch/>
        </p:blipFill>
        <p:spPr>
          <a:xfrm>
            <a:off x="580520" y="4831324"/>
            <a:ext cx="817394" cy="1611545"/>
          </a:xfrm>
          <a:prstGeom prst="rect">
            <a:avLst/>
          </a:prstGeom>
        </p:spPr>
      </p:pic>
      <p:sp>
        <p:nvSpPr>
          <p:cNvPr id="24" name="TextBox 23"/>
          <p:cNvSpPr txBox="1"/>
          <p:nvPr/>
        </p:nvSpPr>
        <p:spPr>
          <a:xfrm>
            <a:off x="683269" y="5778855"/>
            <a:ext cx="611896" cy="461665"/>
          </a:xfrm>
          <a:prstGeom prst="rect">
            <a:avLst/>
          </a:prstGeom>
          <a:noFill/>
        </p:spPr>
        <p:txBody>
          <a:bodyPr wrap="square" rtlCol="0">
            <a:spAutoFit/>
          </a:bodyPr>
          <a:lstStyle/>
          <a:p>
            <a:pPr algn="ctr"/>
            <a:r>
              <a:rPr lang="en-GB" sz="2400" b="1" dirty="0">
                <a:solidFill>
                  <a:srgbClr val="95519E"/>
                </a:solidFill>
                <a:latin typeface="Gill Sans MT" panose="020B0502020104020203" pitchFamily="34" charset="0"/>
              </a:rPr>
              <a:t>60</a:t>
            </a:r>
          </a:p>
        </p:txBody>
      </p:sp>
      <p:sp>
        <p:nvSpPr>
          <p:cNvPr id="17" name="TextBox 16"/>
          <p:cNvSpPr txBox="1"/>
          <p:nvPr/>
        </p:nvSpPr>
        <p:spPr>
          <a:xfrm>
            <a:off x="9801094" y="15920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9" name="TextBox 18"/>
          <p:cNvSpPr txBox="1"/>
          <p:nvPr/>
        </p:nvSpPr>
        <p:spPr>
          <a:xfrm>
            <a:off x="6096001" y="4744544"/>
            <a:ext cx="5673435" cy="1846659"/>
          </a:xfrm>
          <a:prstGeom prst="rect">
            <a:avLst/>
          </a:prstGeom>
          <a:solidFill>
            <a:schemeClr val="bg1"/>
          </a:solidFill>
        </p:spPr>
        <p:txBody>
          <a:bodyPr wrap="square" rtlCol="0">
            <a:spAutoFit/>
          </a:bodyPr>
          <a:lstStyle/>
          <a:p>
            <a:pPr lvl="3"/>
            <a:r>
              <a:rPr lang="en-GB" sz="3200" b="1" dirty="0">
                <a:latin typeface="Gill Sans MT" panose="020B0502020104020203" pitchFamily="34" charset="0"/>
              </a:rPr>
              <a:t>Further guidance</a:t>
            </a:r>
            <a:endParaRPr lang="en-GB" b="1" dirty="0">
              <a:latin typeface="Gill Sans MT" panose="020B0502020104020203" pitchFamily="34" charset="0"/>
            </a:endParaRPr>
          </a:p>
          <a:p>
            <a:pPr lvl="3">
              <a:buSzPct val="202000"/>
            </a:pPr>
            <a:r>
              <a:rPr lang="en-GB" b="1" dirty="0">
                <a:latin typeface="Lato" panose="020F0502020204030203" pitchFamily="34" charset="0"/>
                <a:ea typeface="Lato" panose="020F0502020204030203" pitchFamily="34" charset="0"/>
                <a:cs typeface="Lato" panose="020F0502020204030203" pitchFamily="34" charset="0"/>
              </a:rPr>
              <a:t>Members of the PSHE Association can access our website for further guidance </a:t>
            </a:r>
            <a:r>
              <a:rPr lang="en-GB" b="1" dirty="0">
                <a:latin typeface="Lato" panose="020F0502020204030203" pitchFamily="34" charset="0"/>
                <a:ea typeface="Lato" panose="020F0502020204030203" pitchFamily="34" charset="0"/>
                <a:cs typeface="Lato" panose="020F0502020204030203" pitchFamily="34" charset="0"/>
                <a:hlinkClick r:id="rId7"/>
              </a:rPr>
              <a:t>www.pshe-association.org.uk</a:t>
            </a:r>
            <a:endParaRPr lang="en-GB"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500" b="1" dirty="0">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7297" t="28576" r="16674" b="28576"/>
          <a:stretch/>
        </p:blipFill>
        <p:spPr>
          <a:xfrm>
            <a:off x="6292489" y="5288685"/>
            <a:ext cx="1094363" cy="710172"/>
          </a:xfrm>
          <a:prstGeom prst="rect">
            <a:avLst/>
          </a:prstGeom>
        </p:spPr>
      </p:pic>
      <p:sp>
        <p:nvSpPr>
          <p:cNvPr id="20" name="Footer Placeholder 1">
            <a:extLst>
              <a:ext uri="{FF2B5EF4-FFF2-40B4-BE49-F238E27FC236}">
                <a16:creationId xmlns:a16="http://schemas.microsoft.com/office/drawing/2014/main" id="{18F76FBD-0B7A-4310-A7EB-629E1450F78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spTree>
    <p:extLst>
      <p:ext uri="{BB962C8B-B14F-4D97-AF65-F5344CB8AC3E}">
        <p14:creationId xmlns:p14="http://schemas.microsoft.com/office/powerpoint/2010/main" val="96333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8</a:t>
            </a:fld>
            <a:endParaRPr lang="en-GB" dirty="0"/>
          </a:p>
        </p:txBody>
      </p:sp>
      <p:sp>
        <p:nvSpPr>
          <p:cNvPr id="6" name="TextBox 5"/>
          <p:cNvSpPr txBox="1"/>
          <p:nvPr/>
        </p:nvSpPr>
        <p:spPr>
          <a:xfrm>
            <a:off x="436050" y="232964"/>
            <a:ext cx="6377352" cy="830997"/>
          </a:xfrm>
          <a:prstGeom prst="rect">
            <a:avLst/>
          </a:prstGeom>
          <a:noFill/>
        </p:spPr>
        <p:txBody>
          <a:bodyPr wrap="square" rtlCol="0">
            <a:spAutoFit/>
          </a:bodyPr>
          <a:lstStyle/>
          <a:p>
            <a:r>
              <a:rPr lang="en-GB" sz="4800" dirty="0">
                <a:solidFill>
                  <a:schemeClr val="bg1"/>
                </a:solidFill>
                <a:latin typeface="League Spartan" panose="00000800000000000000" pitchFamily="50" charset="0"/>
              </a:rPr>
              <a:t>Lesson summary</a:t>
            </a:r>
          </a:p>
        </p:txBody>
      </p:sp>
      <p:graphicFrame>
        <p:nvGraphicFramePr>
          <p:cNvPr id="11" name="Table 10"/>
          <p:cNvGraphicFramePr>
            <a:graphicFrameLocks noGrp="1"/>
          </p:cNvGraphicFramePr>
          <p:nvPr>
            <p:extLst>
              <p:ext uri="{D42A27DB-BD31-4B8C-83A1-F6EECF244321}">
                <p14:modId xmlns:p14="http://schemas.microsoft.com/office/powerpoint/2010/main" val="4166733015"/>
              </p:ext>
            </p:extLst>
          </p:nvPr>
        </p:nvGraphicFramePr>
        <p:xfrm>
          <a:off x="168729" y="1081980"/>
          <a:ext cx="11811989" cy="4227039"/>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4041274174"/>
                    </a:ext>
                  </a:extLst>
                </a:gridCol>
                <a:gridCol w="6785811">
                  <a:extLst>
                    <a:ext uri="{9D8B030D-6E8A-4147-A177-3AD203B41FA5}">
                      <a16:colId xmlns:a16="http://schemas.microsoft.com/office/drawing/2014/main" val="2234187062"/>
                    </a:ext>
                  </a:extLst>
                </a:gridCol>
                <a:gridCol w="1714995">
                  <a:extLst>
                    <a:ext uri="{9D8B030D-6E8A-4147-A177-3AD203B41FA5}">
                      <a16:colId xmlns:a16="http://schemas.microsoft.com/office/drawing/2014/main" val="3063766827"/>
                    </a:ext>
                  </a:extLst>
                </a:gridCol>
              </a:tblGrid>
              <a:tr h="472501">
                <a:tc>
                  <a:txBody>
                    <a:bodyPr/>
                    <a:lstStyle/>
                    <a:p>
                      <a:pPr algn="ctr"/>
                      <a:r>
                        <a:rPr lang="en-GB" sz="2800" dirty="0">
                          <a:latin typeface="League Spartan" panose="00000800000000000000" pitchFamily="50" charset="0"/>
                        </a:rPr>
                        <a:t>Activity</a:t>
                      </a:r>
                    </a:p>
                  </a:txBody>
                  <a:tcPr>
                    <a:solidFill>
                      <a:schemeClr val="bg1">
                        <a:lumMod val="95000"/>
                      </a:schemeClr>
                    </a:solidFill>
                  </a:tcPr>
                </a:tc>
                <a:tc>
                  <a:txBody>
                    <a:bodyPr/>
                    <a:lstStyle/>
                    <a:p>
                      <a:pPr algn="ctr"/>
                      <a:r>
                        <a:rPr lang="en-GB" sz="2800" dirty="0">
                          <a:latin typeface="League Spartan" panose="00000800000000000000" pitchFamily="50" charset="0"/>
                        </a:rPr>
                        <a:t>Description</a:t>
                      </a:r>
                    </a:p>
                  </a:txBody>
                  <a:tcPr>
                    <a:solidFill>
                      <a:schemeClr val="bg1">
                        <a:lumMod val="95000"/>
                      </a:schemeClr>
                    </a:solidFill>
                  </a:tcPr>
                </a:tc>
                <a:tc>
                  <a:txBody>
                    <a:bodyPr/>
                    <a:lstStyle/>
                    <a:p>
                      <a:pPr algn="ctr"/>
                      <a:r>
                        <a:rPr lang="en-GB" sz="2800" dirty="0">
                          <a:latin typeface="League Spartan" panose="00000800000000000000" pitchFamily="50" charset="0"/>
                        </a:rPr>
                        <a:t>Timing</a:t>
                      </a:r>
                    </a:p>
                  </a:txBody>
                  <a:tcPr>
                    <a:solidFill>
                      <a:schemeClr val="bg1">
                        <a:lumMod val="95000"/>
                      </a:schemeClr>
                    </a:solidFill>
                  </a:tcPr>
                </a:tc>
                <a:extLst>
                  <a:ext uri="{0D108BD9-81ED-4DB2-BD59-A6C34878D82A}">
                    <a16:rowId xmlns:a16="http://schemas.microsoft.com/office/drawing/2014/main" val="128198059"/>
                  </a:ext>
                </a:extLst>
              </a:tr>
              <a:tr h="555745">
                <a:tc>
                  <a:txBody>
                    <a:bodyPr/>
                    <a:lstStyle/>
                    <a:p>
                      <a:pPr marL="0" indent="0">
                        <a:buNone/>
                      </a:pPr>
                      <a:r>
                        <a:rPr lang="en-GB" sz="1800" dirty="0">
                          <a:latin typeface="Lato" panose="020B0604020202020204" charset="0"/>
                          <a:ea typeface="Lato" panose="020B0604020202020204" charset="0"/>
                          <a:cs typeface="Lato" panose="020B0604020202020204" charset="0"/>
                        </a:rPr>
                        <a:t>1. Baseline assessment</a:t>
                      </a:r>
                    </a:p>
                  </a:txBody>
                  <a:tcPr anchor="ctr">
                    <a:solidFill>
                      <a:schemeClr val="bg1">
                        <a:lumMod val="95000"/>
                      </a:schemeClr>
                    </a:solidFill>
                  </a:tcPr>
                </a:tc>
                <a:tc>
                  <a:txBody>
                    <a:bodyPr/>
                    <a:lstStyle/>
                    <a:p>
                      <a:pPr algn="just"/>
                      <a:r>
                        <a:rPr lang="en-GB" sz="1700" b="1" kern="1200" dirty="0">
                          <a:solidFill>
                            <a:schemeClr val="tx1"/>
                          </a:solidFill>
                          <a:effectLst/>
                          <a:latin typeface="Lato" panose="020F0502020204030203"/>
                          <a:ea typeface="+mn-ea"/>
                          <a:cs typeface="+mn-cs"/>
                        </a:rPr>
                        <a:t>To be completed before the lesson.</a:t>
                      </a:r>
                      <a:r>
                        <a:rPr lang="en-GB" sz="1700" kern="1200" dirty="0">
                          <a:solidFill>
                            <a:schemeClr val="tx1"/>
                          </a:solidFill>
                          <a:effectLst/>
                          <a:latin typeface="Lato" panose="020F0502020204030203"/>
                          <a:ea typeface="+mn-ea"/>
                          <a:cs typeface="+mn-cs"/>
                        </a:rPr>
                        <a:t> Pupils respond to a character’s questions about smoking and alcohol </a:t>
                      </a:r>
                      <a:endParaRPr lang="en-GB" sz="17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5-15 MINS</a:t>
                      </a:r>
                    </a:p>
                  </a:txBody>
                  <a:tcPr anchor="ctr">
                    <a:solidFill>
                      <a:schemeClr val="bg1"/>
                    </a:solidFill>
                  </a:tcPr>
                </a:tc>
                <a:extLst>
                  <a:ext uri="{0D108BD9-81ED-4DB2-BD59-A6C34878D82A}">
                    <a16:rowId xmlns:a16="http://schemas.microsoft.com/office/drawing/2014/main" val="2474858058"/>
                  </a:ext>
                </a:extLst>
              </a:tr>
              <a:tr h="546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Lato" panose="020B0604020202020204" charset="0"/>
                          <a:ea typeface="Lato" panose="020B0604020202020204" charset="0"/>
                          <a:cs typeface="Lato" panose="020B0604020202020204" charset="0"/>
                        </a:rPr>
                        <a:t>2. Introduction</a:t>
                      </a:r>
                    </a:p>
                    <a:p>
                      <a:endParaRPr lang="en-GB" sz="1800" dirty="0">
                        <a:latin typeface="Lato" panose="020B0604020202020204" charset="0"/>
                        <a:ea typeface="Lato" panose="020B0604020202020204" charset="0"/>
                        <a:cs typeface="Lato" panose="020B0604020202020204" charset="0"/>
                      </a:endParaRPr>
                    </a:p>
                  </a:txBody>
                  <a:tcPr anchor="ctr">
                    <a:solidFill>
                      <a:schemeClr val="bg1">
                        <a:lumMod val="95000"/>
                      </a:schemeClr>
                    </a:solidFill>
                  </a:tcPr>
                </a:tc>
                <a:tc>
                  <a:txBody>
                    <a:bodyPr/>
                    <a:lstStyle/>
                    <a:p>
                      <a:r>
                        <a:rPr lang="en-GB" sz="1700" kern="1200" dirty="0">
                          <a:solidFill>
                            <a:schemeClr val="tx1"/>
                          </a:solidFill>
                          <a:effectLst/>
                          <a:latin typeface="Lato" panose="020F0502020204030203"/>
                          <a:ea typeface="+mn-ea"/>
                          <a:cs typeface="+mn-cs"/>
                        </a:rPr>
                        <a:t>Remind pupils of ground rules. Basic introduction to drugs other than medicines: caffeine, alcohol, cigarettes and e-cigarettes</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2346566372"/>
                  </a:ext>
                </a:extLst>
              </a:tr>
              <a:tr h="607327">
                <a:tc>
                  <a:txBody>
                    <a:bodyPr/>
                    <a:lstStyle/>
                    <a:p>
                      <a:r>
                        <a:rPr lang="en-GB" sz="1800" dirty="0">
                          <a:latin typeface="Lato" panose="020B0604020202020204" charset="0"/>
                          <a:ea typeface="Lato" panose="020B0604020202020204" charset="0"/>
                          <a:cs typeface="Lato" panose="020B0604020202020204" charset="0"/>
                        </a:rPr>
                        <a:t>3. Quiz</a:t>
                      </a:r>
                    </a:p>
                  </a:txBody>
                  <a:tcPr anchor="ctr">
                    <a:solidFill>
                      <a:schemeClr val="bg1">
                        <a:lumMod val="95000"/>
                      </a:schemeClr>
                    </a:solidFill>
                  </a:tcPr>
                </a:tc>
                <a:tc>
                  <a:txBody>
                    <a:bodyPr/>
                    <a:lstStyle/>
                    <a:p>
                      <a:pPr algn="just"/>
                      <a:r>
                        <a:rPr lang="en-GB" sz="1700" kern="1200" dirty="0">
                          <a:solidFill>
                            <a:schemeClr val="tx1"/>
                          </a:solidFill>
                          <a:effectLst/>
                          <a:latin typeface="Lato" panose="020F0502020204030203"/>
                          <a:ea typeface="+mn-ea"/>
                          <a:cs typeface="+mn-cs"/>
                        </a:rPr>
                        <a:t>Pairs complete a quiz about laws and guidelines relating to caffeine, cigarettes/e-cigarettes and alcohol</a:t>
                      </a:r>
                      <a:endParaRPr lang="en-GB" sz="17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62548691"/>
                  </a:ext>
                </a:extLst>
              </a:tr>
              <a:tr h="519898">
                <a:tc>
                  <a:txBody>
                    <a:bodyPr/>
                    <a:lstStyle/>
                    <a:p>
                      <a:r>
                        <a:rPr lang="en-GB" sz="1800" dirty="0">
                          <a:latin typeface="Lato" panose="020B0604020202020204" charset="0"/>
                          <a:ea typeface="Lato" panose="020B0604020202020204" charset="0"/>
                          <a:cs typeface="Lato" panose="020B0604020202020204" charset="0"/>
                        </a:rPr>
                        <a:t>4. Group discussion</a:t>
                      </a:r>
                    </a:p>
                  </a:txBody>
                  <a:tcPr anchor="ctr">
                    <a:solidFill>
                      <a:schemeClr val="bg1">
                        <a:lumMod val="95000"/>
                      </a:schemeClr>
                    </a:solidFill>
                  </a:tcPr>
                </a:tc>
                <a:tc>
                  <a:txBody>
                    <a:bodyPr/>
                    <a:lstStyle/>
                    <a:p>
                      <a:pPr algn="just"/>
                      <a:r>
                        <a:rPr lang="en-GB" sz="1700" kern="1200" dirty="0">
                          <a:solidFill>
                            <a:schemeClr val="tx1"/>
                          </a:solidFill>
                          <a:effectLst/>
                          <a:latin typeface="Lato" panose="020F0502020204030203"/>
                          <a:ea typeface="+mn-ea"/>
                          <a:cs typeface="+mn-cs"/>
                        </a:rPr>
                        <a:t>In small groups, pupils discuss why adults may choose to use these different substances</a:t>
                      </a:r>
                      <a:endParaRPr lang="en-GB" sz="17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1658251162"/>
                  </a:ext>
                </a:extLst>
              </a:tr>
              <a:tr h="630399">
                <a:tc>
                  <a:txBody>
                    <a:bodyPr/>
                    <a:lstStyle/>
                    <a:p>
                      <a:r>
                        <a:rPr lang="en-GB" sz="1800" dirty="0">
                          <a:latin typeface="Lato" panose="020B0604020202020204" charset="0"/>
                          <a:ea typeface="Lato" panose="020B0604020202020204" charset="0"/>
                          <a:cs typeface="Lato" panose="020B0604020202020204" charset="0"/>
                        </a:rPr>
                        <a:t>5. Overheard conversation</a:t>
                      </a:r>
                    </a:p>
                  </a:txBody>
                  <a:tcPr anchor="ctr">
                    <a:solidFill>
                      <a:schemeClr val="bg1">
                        <a:lumMod val="95000"/>
                      </a:schemeClr>
                    </a:solidFill>
                  </a:tcPr>
                </a:tc>
                <a:tc>
                  <a:txBody>
                    <a:bodyPr/>
                    <a:lstStyle/>
                    <a:p>
                      <a:pPr>
                        <a:lnSpc>
                          <a:spcPts val="1500"/>
                        </a:lnSpc>
                        <a:spcAft>
                          <a:spcPts val="600"/>
                        </a:spcAft>
                      </a:pPr>
                      <a:r>
                        <a:rPr lang="en-GB" sz="1700" kern="1200" dirty="0">
                          <a:solidFill>
                            <a:schemeClr val="tx1"/>
                          </a:solidFill>
                          <a:effectLst/>
                          <a:latin typeface="Lato" panose="020F0502020204030203"/>
                          <a:ea typeface="+mn-ea"/>
                          <a:cs typeface="+mn-cs"/>
                        </a:rPr>
                        <a:t>Pupils read a conversation script to find out about some of the risks of smoking and what can help people who smoke, to stop</a:t>
                      </a:r>
                      <a:endParaRPr lang="en-GB" sz="1700" dirty="0">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780862879"/>
                  </a:ext>
                </a:extLst>
              </a:tr>
              <a:tr h="594360">
                <a:tc>
                  <a:txBody>
                    <a:bodyPr/>
                    <a:lstStyle/>
                    <a:p>
                      <a:r>
                        <a:rPr lang="en-GB" sz="1800" dirty="0">
                          <a:latin typeface="Lato" panose="020B0604020202020204" charset="0"/>
                          <a:ea typeface="Lato" panose="020B0604020202020204" charset="0"/>
                          <a:cs typeface="Lato" panose="020B0604020202020204" charset="0"/>
                        </a:rPr>
                        <a:t>6. Multiple choice discussion</a:t>
                      </a:r>
                    </a:p>
                  </a:txBody>
                  <a:tcPr anchor="ctr">
                    <a:solidFill>
                      <a:schemeClr val="bg1">
                        <a:lumMod val="95000"/>
                      </a:schemeClr>
                    </a:solidFill>
                  </a:tcPr>
                </a:tc>
                <a:tc>
                  <a:txBody>
                    <a:bodyPr/>
                    <a:lstStyle/>
                    <a:p>
                      <a:r>
                        <a:rPr lang="en-GB" sz="1700" kern="1200" dirty="0">
                          <a:solidFill>
                            <a:schemeClr val="tx1"/>
                          </a:solidFill>
                          <a:effectLst/>
                          <a:latin typeface="Lato" panose="020F0502020204030203"/>
                          <a:ea typeface="+mn-ea"/>
                          <a:cs typeface="+mn-cs"/>
                        </a:rPr>
                        <a:t>In small groups, pupils answer multiple choice questions using the information from the previous activity</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973255416"/>
                  </a:ext>
                </a:extLst>
              </a:tr>
            </a:tbl>
          </a:graphicData>
        </a:graphic>
      </p:graphicFrame>
      <p:sp>
        <p:nvSpPr>
          <p:cNvPr id="9" name="TextBox 8"/>
          <p:cNvSpPr txBox="1"/>
          <p:nvPr/>
        </p:nvSpPr>
        <p:spPr>
          <a:xfrm>
            <a:off x="9869891" y="8643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7" name="Footer Placeholder 1">
            <a:extLst>
              <a:ext uri="{FF2B5EF4-FFF2-40B4-BE49-F238E27FC236}">
                <a16:creationId xmlns:a16="http://schemas.microsoft.com/office/drawing/2014/main" id="{62C255B8-713B-45BA-8F94-29C7A52B57E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graphicFrame>
        <p:nvGraphicFramePr>
          <p:cNvPr id="8" name="Table 7">
            <a:extLst>
              <a:ext uri="{FF2B5EF4-FFF2-40B4-BE49-F238E27FC236}">
                <a16:creationId xmlns:a16="http://schemas.microsoft.com/office/drawing/2014/main" id="{F5E2C9FD-5818-433E-8B7C-90A7043A80C0}"/>
              </a:ext>
            </a:extLst>
          </p:cNvPr>
          <p:cNvGraphicFramePr>
            <a:graphicFrameLocks noGrp="1"/>
          </p:cNvGraphicFramePr>
          <p:nvPr>
            <p:extLst>
              <p:ext uri="{D42A27DB-BD31-4B8C-83A1-F6EECF244321}">
                <p14:modId xmlns:p14="http://schemas.microsoft.com/office/powerpoint/2010/main" val="2447655136"/>
              </p:ext>
            </p:extLst>
          </p:nvPr>
        </p:nvGraphicFramePr>
        <p:xfrm>
          <a:off x="168728" y="5309019"/>
          <a:ext cx="11811989" cy="609600"/>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929058085"/>
                    </a:ext>
                  </a:extLst>
                </a:gridCol>
                <a:gridCol w="6785811">
                  <a:extLst>
                    <a:ext uri="{9D8B030D-6E8A-4147-A177-3AD203B41FA5}">
                      <a16:colId xmlns:a16="http://schemas.microsoft.com/office/drawing/2014/main" val="3650306894"/>
                    </a:ext>
                  </a:extLst>
                </a:gridCol>
                <a:gridCol w="1714995">
                  <a:extLst>
                    <a:ext uri="{9D8B030D-6E8A-4147-A177-3AD203B41FA5}">
                      <a16:colId xmlns:a16="http://schemas.microsoft.com/office/drawing/2014/main" val="2422526159"/>
                    </a:ext>
                  </a:extLst>
                </a:gridCol>
              </a:tblGrid>
              <a:tr h="594360">
                <a:tc>
                  <a:txBody>
                    <a:bodyPr/>
                    <a:lstStyle/>
                    <a:p>
                      <a:r>
                        <a:rPr lang="en-GB" sz="1800" dirty="0">
                          <a:latin typeface="Lato" panose="020B0604020202020204" charset="0"/>
                          <a:ea typeface="Lato" panose="020B0604020202020204" charset="0"/>
                          <a:cs typeface="Lato" panose="020B0604020202020204" charset="0"/>
                        </a:rPr>
                        <a:t>7. Plenary/signposting support</a:t>
                      </a:r>
                    </a:p>
                  </a:txBody>
                  <a:tcPr anchor="ctr">
                    <a:solidFill>
                      <a:schemeClr val="bg1">
                        <a:lumMod val="95000"/>
                      </a:schemeClr>
                    </a:solidFill>
                  </a:tcPr>
                </a:tc>
                <a:tc>
                  <a:txBody>
                    <a:bodyPr/>
                    <a:lstStyle/>
                    <a:p>
                      <a:r>
                        <a:rPr lang="en-GB" sz="1700" kern="1200" dirty="0">
                          <a:solidFill>
                            <a:schemeClr val="tx1"/>
                          </a:solidFill>
                          <a:effectLst/>
                          <a:latin typeface="Lato" panose="020F0502020204030203"/>
                          <a:ea typeface="+mn-ea"/>
                          <a:cs typeface="+mn-cs"/>
                        </a:rPr>
                        <a:t>Pupils reflect on their learning, are reminded about advice and support for adults and who they can talk to about any concerns</a:t>
                      </a:r>
                      <a:endParaRPr lang="en-GB" sz="17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1263573321"/>
                  </a:ext>
                </a:extLst>
              </a:tr>
            </a:tbl>
          </a:graphicData>
        </a:graphic>
      </p:graphicFrame>
      <p:graphicFrame>
        <p:nvGraphicFramePr>
          <p:cNvPr id="10" name="Table 9">
            <a:extLst>
              <a:ext uri="{FF2B5EF4-FFF2-40B4-BE49-F238E27FC236}">
                <a16:creationId xmlns:a16="http://schemas.microsoft.com/office/drawing/2014/main" id="{22770035-AEE1-4BF0-AD93-B1BBDACB6772}"/>
              </a:ext>
            </a:extLst>
          </p:cNvPr>
          <p:cNvGraphicFramePr>
            <a:graphicFrameLocks noGrp="1"/>
          </p:cNvGraphicFramePr>
          <p:nvPr>
            <p:extLst>
              <p:ext uri="{D42A27DB-BD31-4B8C-83A1-F6EECF244321}">
                <p14:modId xmlns:p14="http://schemas.microsoft.com/office/powerpoint/2010/main" val="438397010"/>
              </p:ext>
            </p:extLst>
          </p:nvPr>
        </p:nvGraphicFramePr>
        <p:xfrm>
          <a:off x="168727" y="5922621"/>
          <a:ext cx="11811989" cy="609600"/>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929058085"/>
                    </a:ext>
                  </a:extLst>
                </a:gridCol>
                <a:gridCol w="6785811">
                  <a:extLst>
                    <a:ext uri="{9D8B030D-6E8A-4147-A177-3AD203B41FA5}">
                      <a16:colId xmlns:a16="http://schemas.microsoft.com/office/drawing/2014/main" val="3650306894"/>
                    </a:ext>
                  </a:extLst>
                </a:gridCol>
                <a:gridCol w="1714995">
                  <a:extLst>
                    <a:ext uri="{9D8B030D-6E8A-4147-A177-3AD203B41FA5}">
                      <a16:colId xmlns:a16="http://schemas.microsoft.com/office/drawing/2014/main" val="2422526159"/>
                    </a:ext>
                  </a:extLst>
                </a:gridCol>
              </a:tblGrid>
              <a:tr h="594360">
                <a:tc>
                  <a:txBody>
                    <a:bodyPr/>
                    <a:lstStyle/>
                    <a:p>
                      <a:r>
                        <a:rPr lang="en-GB" sz="1800" dirty="0">
                          <a:latin typeface="Lato" panose="020B0604020202020204" charset="0"/>
                          <a:ea typeface="Lato" panose="020B0604020202020204" charset="0"/>
                          <a:cs typeface="Lato" panose="020B0604020202020204" charset="0"/>
                        </a:rPr>
                        <a:t>8. End-point assessment</a:t>
                      </a:r>
                    </a:p>
                  </a:txBody>
                  <a:tcPr anchor="ctr">
                    <a:solidFill>
                      <a:schemeClr val="bg1">
                        <a:lumMod val="95000"/>
                      </a:schemeClr>
                    </a:solidFill>
                  </a:tcPr>
                </a:tc>
                <a:tc>
                  <a:txBody>
                    <a:bodyPr/>
                    <a:lstStyle/>
                    <a:p>
                      <a:r>
                        <a:rPr lang="en-GB" sz="1700" kern="1200" dirty="0">
                          <a:solidFill>
                            <a:schemeClr val="tx1"/>
                          </a:solidFill>
                          <a:effectLst/>
                          <a:latin typeface="Lato" panose="020F0502020204030203"/>
                          <a:ea typeface="+mn-ea"/>
                          <a:cs typeface="+mn-cs"/>
                        </a:rPr>
                        <a:t>Pupils revisit the baseline activity and add to or amend their ideas on their original or a new sheet of paper</a:t>
                      </a:r>
                      <a:endParaRPr lang="en-GB" sz="17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1263573321"/>
                  </a:ext>
                </a:extLst>
              </a:tr>
            </a:tbl>
          </a:graphicData>
        </a:graphic>
      </p:graphicFrame>
    </p:spTree>
    <p:extLst>
      <p:ext uri="{BB962C8B-B14F-4D97-AF65-F5344CB8AC3E}">
        <p14:creationId xmlns:p14="http://schemas.microsoft.com/office/powerpoint/2010/main" val="215372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3335" y="3218133"/>
            <a:ext cx="10096499" cy="2739211"/>
          </a:xfrm>
          <a:prstGeom prst="rect">
            <a:avLst/>
          </a:prstGeom>
          <a:noFill/>
        </p:spPr>
        <p:txBody>
          <a:bodyPr wrap="square" rtlCol="0">
            <a:spAutoFit/>
          </a:bodyPr>
          <a:lstStyle/>
          <a:p>
            <a:pPr algn="ctr"/>
            <a:r>
              <a:rPr kumimoji="0" lang="en-GB" sz="4800" b="1" i="0" u="none" strike="noStrike" kern="1200" cap="none" spc="0" normalizeH="0" baseline="0" noProof="0" dirty="0">
                <a:ln>
                  <a:noFill/>
                </a:ln>
                <a:effectLst/>
                <a:uLnTx/>
                <a:uFillTx/>
                <a:latin typeface="League Spartan" panose="00000800000000000000" pitchFamily="50" charset="0"/>
              </a:rPr>
              <a:t>Lesson 2</a:t>
            </a:r>
            <a:endParaRPr lang="en-GB" sz="4800" b="1" dirty="0">
              <a:solidFill>
                <a:srgbClr val="95519E"/>
              </a:solidFill>
              <a:latin typeface="League Spartan" panose="00000800000000000000" pitchFamily="50" charset="0"/>
            </a:endParaRPr>
          </a:p>
          <a:p>
            <a:pPr algn="ctr"/>
            <a:r>
              <a:rPr lang="en-GB" sz="4800" b="1" dirty="0">
                <a:solidFill>
                  <a:srgbClr val="95519E"/>
                </a:solidFill>
                <a:latin typeface="League Spartan" panose="020B0604020202020204" charset="0"/>
              </a:rPr>
              <a:t>Safety rules and risks:</a:t>
            </a:r>
          </a:p>
          <a:p>
            <a:pPr algn="ctr"/>
            <a:r>
              <a:rPr lang="en-GB" sz="4800" b="1" dirty="0">
                <a:solidFill>
                  <a:srgbClr val="95519E"/>
                </a:solidFill>
                <a:latin typeface="League Spartan" panose="020B0604020202020204" charset="0"/>
              </a:rPr>
              <a:t> alcohol and smoking</a:t>
            </a:r>
            <a:endParaRPr lang="en-GB" sz="4800" dirty="0">
              <a:solidFill>
                <a:srgbClr val="95519E"/>
              </a:solidFill>
              <a:latin typeface="League Spartan"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1584" y="722556"/>
            <a:ext cx="2157663" cy="2157663"/>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81400" y="638335"/>
            <a:ext cx="2145632" cy="2145632"/>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B81C1F13-C642-4261-8B27-F7C833A8DD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7C2969-117E-466E-B474-2B9D056A284F}">
  <ds:schemaRefs>
    <ds:schemaRef ds:uri="http://schemas.microsoft.com/sharepoint/v3/contenttype/forms"/>
  </ds:schemaRefs>
</ds:datastoreItem>
</file>

<file path=customXml/itemProps3.xml><?xml version="1.0" encoding="utf-8"?>
<ds:datastoreItem xmlns:ds="http://schemas.openxmlformats.org/officeDocument/2006/customXml" ds:itemID="{DB149A92-60B0-4BBF-A969-CA307F87F70F}">
  <ds:schemaRefs>
    <ds:schemaRef ds:uri="9b8f0eab-74d5-4d8d-87b8-270f2228a97d"/>
    <ds:schemaRef ds:uri="http://purl.org/dc/terms/"/>
    <ds:schemaRef ds:uri="b442af94-27ec-4c12-9041-09447141ac56"/>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TotalTime>
  <Words>2725</Words>
  <Application>Microsoft Office PowerPoint</Application>
  <PresentationFormat>Widescreen</PresentationFormat>
  <Paragraphs>281</Paragraphs>
  <Slides>21</Slides>
  <Notes>21</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League Spartan</vt:lpstr>
      <vt:lpstr>Calibri Light</vt:lpstr>
      <vt:lpstr>Lato</vt:lpstr>
      <vt:lpstr>Open Sans Light</vt:lpstr>
      <vt:lpstr>Arial</vt:lpstr>
      <vt:lpstr>Calibri</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Stober</dc:creator>
  <cp:lastModifiedBy>Katie Holland</cp:lastModifiedBy>
  <cp:revision>64</cp:revision>
  <dcterms:created xsi:type="dcterms:W3CDTF">2020-08-07T15:29:55Z</dcterms:created>
  <dcterms:modified xsi:type="dcterms:W3CDTF">2023-09-19T16:32:52Z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