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25"/>
  </p:notesMasterIdLst>
  <p:sldIdLst>
    <p:sldId id="257" r:id="rId5"/>
    <p:sldId id="278" r:id="rId6"/>
    <p:sldId id="280" r:id="rId7"/>
    <p:sldId id="261" r:id="rId8"/>
    <p:sldId id="285" r:id="rId9"/>
    <p:sldId id="259" r:id="rId10"/>
    <p:sldId id="276" r:id="rId11"/>
    <p:sldId id="270" r:id="rId12"/>
    <p:sldId id="271" r:id="rId13"/>
    <p:sldId id="264" r:id="rId14"/>
    <p:sldId id="272" r:id="rId15"/>
    <p:sldId id="265" r:id="rId16"/>
    <p:sldId id="302" r:id="rId17"/>
    <p:sldId id="286" r:id="rId18"/>
    <p:sldId id="283" r:id="rId19"/>
    <p:sldId id="300" r:id="rId20"/>
    <p:sldId id="303" r:id="rId21"/>
    <p:sldId id="282" r:id="rId22"/>
    <p:sldId id="269" r:id="rId23"/>
    <p:sldId id="273" r:id="rId24"/>
  </p:sldIdLst>
  <p:sldSz cx="12192000" cy="6858000"/>
  <p:notesSz cx="6858000" cy="9144000"/>
  <p:embeddedFontLst>
    <p:embeddedFont>
      <p:font typeface="Arial Rounded MT Bold" panose="020F070403050403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ill Sans MT" panose="020B0502020104020203" pitchFamily="34" charset="0"/>
      <p:regular r:id="rId33"/>
      <p:bold r:id="rId34"/>
      <p:italic r:id="rId35"/>
      <p:boldItalic r:id="rId36"/>
    </p:embeddedFont>
    <p:embeddedFont>
      <p:font typeface="Lato" panose="020F0502020204030203" pitchFamily="34" charset="0"/>
      <p:regular r:id="rId37"/>
      <p:bold r:id="rId38"/>
      <p:italic r:id="rId39"/>
      <p:boldItalic r:id="rId40"/>
    </p:embeddedFont>
    <p:embeddedFont>
      <p:font typeface="League Spartan" panose="020B0604020202020204" charset="0"/>
      <p:bold r:id="rId41"/>
    </p:embeddedFont>
    <p:embeddedFont>
      <p:font typeface="Lucida Console" panose="020B0609040504020204" pitchFamily="49" charset="0"/>
      <p:regular r:id="rId42"/>
    </p:embeddedFont>
    <p:embeddedFont>
      <p:font typeface="Open Sans Light" panose="020B0306030504020204" pitchFamily="34" charset="0"/>
      <p:regular r:id="rId43"/>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148E51E6-16BC-4460-8FEC-8A9E6CDB5E1A}">
          <p14:sldIdLst>
            <p14:sldId id="257"/>
            <p14:sldId id="278"/>
            <p14:sldId id="280"/>
            <p14:sldId id="261"/>
            <p14:sldId id="285"/>
            <p14:sldId id="259"/>
            <p14:sldId id="276"/>
            <p14:sldId id="270"/>
          </p14:sldIdLst>
        </p14:section>
        <p14:section name="Pupil facing slides" id="{6426DDC9-3476-4499-A402-C5047D3C9974}">
          <p14:sldIdLst>
            <p14:sldId id="271"/>
            <p14:sldId id="264"/>
            <p14:sldId id="272"/>
            <p14:sldId id="265"/>
            <p14:sldId id="302"/>
            <p14:sldId id="286"/>
            <p14:sldId id="283"/>
            <p14:sldId id="300"/>
            <p14:sldId id="303"/>
            <p14:sldId id="282"/>
            <p14:sldId id="269"/>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cmAuthor id="2" name="Karen" initials="KS" lastIdx="7" clrIdx="1"/>
  <p:cmAuthor id="3" name="Jenny Barksfield" initials="JB" lastIdx="8" clrIdx="2">
    <p:extLst>
      <p:ext uri="{19B8F6BF-5375-455C-9EA6-DF929625EA0E}">
        <p15:presenceInfo xmlns:p15="http://schemas.microsoft.com/office/powerpoint/2012/main" userId="S-1-5-21-1285066173-1815393381-3561576999-2204" providerId="AD"/>
      </p:ext>
    </p:extLst>
  </p:cmAuthor>
  <p:cmAuthor id="4" name="Jenny Fox" initials="JF" lastIdx="8" clrIdx="3">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FF9999"/>
    <a:srgbClr val="9900CC"/>
    <a:srgbClr val="CC66FF"/>
    <a:srgbClr val="E8260C"/>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766" autoAdjust="0"/>
  </p:normalViewPr>
  <p:slideViewPr>
    <p:cSldViewPr snapToGrid="0">
      <p:cViewPr varScale="1">
        <p:scale>
          <a:sx n="43" d="100"/>
          <a:sy n="43" d="100"/>
        </p:scale>
        <p:origin x="1576"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rPr>
              <a:t>Negotiate or revisit ground rules for the lesson. </a:t>
            </a:r>
            <a:r>
              <a:rPr lang="en-GB" b="1" i="1" baseline="0" dirty="0"/>
              <a:t>Remind students of the importance of not sharing any personal stories.</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 </a:t>
            </a:r>
          </a:p>
          <a:p>
            <a:endParaRPr lang="en-GB" b="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a:solidFill>
                  <a:schemeClr val="tx1"/>
                </a:solidFill>
                <a:effectLst/>
                <a:latin typeface="+mn-lt"/>
                <a:ea typeface="+mn-ea"/>
                <a:cs typeface="+mn-cs"/>
              </a:rPr>
              <a:t>Introduce </a:t>
            </a:r>
            <a:r>
              <a:rPr lang="en-GB" sz="1200" kern="1200" dirty="0">
                <a:solidFill>
                  <a:schemeClr val="tx1"/>
                </a:solidFill>
                <a:effectLst/>
                <a:latin typeface="+mn-lt"/>
                <a:ea typeface="+mn-ea"/>
                <a:cs typeface="+mn-cs"/>
              </a:rPr>
              <a:t>the learning objective and outcomes and explain that today’s lesson will explore the effects of drug use on mental and physical health, with a focus on alcohol and cannabis.</a:t>
            </a: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(5 mins)</a:t>
            </a:r>
          </a:p>
          <a:p>
            <a:r>
              <a:rPr lang="en-GB" sz="1200" kern="1200" dirty="0">
                <a:solidFill>
                  <a:schemeClr val="tx1"/>
                </a:solidFill>
                <a:effectLst/>
                <a:latin typeface="+mn-lt"/>
                <a:ea typeface="+mn-ea"/>
                <a:cs typeface="+mn-cs"/>
              </a:rPr>
              <a:t>Ask students to create a mind-map around the following question:</a:t>
            </a:r>
          </a:p>
          <a:p>
            <a:pPr lvl="0"/>
            <a:r>
              <a:rPr lang="en-GB" sz="1200" kern="1200" dirty="0">
                <a:solidFill>
                  <a:schemeClr val="tx1"/>
                </a:solidFill>
                <a:effectLst/>
                <a:latin typeface="+mn-lt"/>
                <a:ea typeface="+mn-ea"/>
                <a:cs typeface="+mn-cs"/>
              </a:rPr>
              <a:t>What are the potential risks of using alcohol or other drugs?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this is a baseline assessment, students should complete their mind-map individually and without any input or prompting. The activity is intended to measure what students currently perceive as a risk. </a:t>
            </a:r>
          </a:p>
          <a:p>
            <a:r>
              <a:rPr lang="en-GB" sz="1200" kern="1200" dirty="0">
                <a:solidFill>
                  <a:schemeClr val="tx1"/>
                </a:solidFill>
                <a:effectLst/>
                <a:latin typeface="+mn-lt"/>
                <a:ea typeface="+mn-ea"/>
                <a:cs typeface="+mn-cs"/>
              </a:rPr>
              <a:t>Take feedback from students, but remind them not to add to their mind-map while taking suggestions from the class. </a:t>
            </a:r>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(5 mins)</a:t>
            </a:r>
          </a:p>
          <a:p>
            <a:r>
              <a:rPr lang="en-GB" sz="1200" kern="1200" dirty="0">
                <a:solidFill>
                  <a:schemeClr val="tx1"/>
                </a:solidFill>
                <a:effectLst/>
                <a:latin typeface="+mn-lt"/>
                <a:ea typeface="+mn-ea"/>
                <a:cs typeface="+mn-cs"/>
              </a:rPr>
              <a:t>As a class, discuss what categories the risks might fall into, for example: short or long-term; physical, emotional, social, financial or legal; risks to the person using the drug, their family and friends, their community. Ask students if they think there are any situations that might increase or decrease the risk associated with the use of alcohol and other drugs.</a:t>
            </a:r>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a:p>
        </p:txBody>
      </p:sp>
    </p:spTree>
    <p:extLst>
      <p:ext uri="{BB962C8B-B14F-4D97-AF65-F5344CB8AC3E}">
        <p14:creationId xmlns:p14="http://schemas.microsoft.com/office/powerpoint/2010/main" val="3038750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Factors affecting decisions (15 mins)</a:t>
            </a:r>
            <a:endParaRPr lang="en-GB" b="1" dirty="0"/>
          </a:p>
          <a:p>
            <a:r>
              <a:rPr lang="en-GB" sz="1200" kern="1200" dirty="0">
                <a:solidFill>
                  <a:schemeClr val="tx1"/>
                </a:solidFill>
                <a:effectLst/>
                <a:latin typeface="+mn-lt"/>
                <a:ea typeface="+mn-ea"/>
                <a:cs typeface="+mn-cs"/>
              </a:rPr>
              <a:t>Write each of the situations below on separate pieces of flipchart paper, divide the class into six groups and hand each group one of the sheets: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Meeting someone unfamiliar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Preparing for exams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Dancing at a crowded party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Being in an unfamiliar place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Having had a stressful day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Being at home alone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students to imagine that a young person is deciding whether to drink alcohol or use other drugs in each of these scenarios. In their groups, students should write on the flipchart paper their responses to the following questions: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effect (if any) might the situation have on whether the young person decides to drink alcohol or use other drugs?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might the situation affect the risks the young person faces if they do choose to drink alcohol or use other drugs?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might the situation be made safer and/or where could the young person get support?</a:t>
            </a:r>
          </a:p>
          <a:p>
            <a:r>
              <a:rPr lang="en-GB" sz="1200" kern="1200" dirty="0">
                <a:solidFill>
                  <a:schemeClr val="tx1"/>
                </a:solidFill>
                <a:effectLst/>
                <a:latin typeface="+mn-lt"/>
                <a:ea typeface="+mn-ea"/>
                <a:cs typeface="+mn-cs"/>
              </a:rPr>
              <a:t>Afterwards, invite the groups to swap their sheets so that they can add any additional ideas to each other’s situations.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Gather feedback from the groups.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Students may identify that a person might be more likely to use drugs or drink alcohol in situations where many people are drinking or using drugs, such as at a party; or where they want to ‘impress’ someone they have just met.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They may also identify that each of the situations may have different effects for different people. For example, if a person felt stressed about their upcoming exams they may use unhealthy coping mechanisms, such as drugs or alcohol. Alternatively, in the same situation a person may consider their upcoming exams to be a reason that they do not want to drink alcohol or use a drug, as they need to care for their physical and mental health at this time, and maximise time for study and preparation.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Students may suggest that support could be sought in school through a teacher, member of pastoral staff or school counsellor; they may also suggest support a person could access outside of school such as through a parent, friend or contacting Childline or a similar service. They may also suggest ways to reduce risk in the immediate situation, for example by the person removing themselves from the situation; making a plan with friends before going out, for keeping each other safe; or utilising healthy coping strategies to deal with stress and anxiety.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Students may identify that the level of risk would vary depending on whom the person was surrounded by, for example the risk from using a drug would be especially high if a person was alone and needed medical support.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students to write down any other factors they can think of that might affect the level of risk a person experiences in relation to the use of alcohol, tobacco or other drugs.</a:t>
            </a:r>
          </a:p>
        </p:txBody>
      </p:sp>
      <p:sp>
        <p:nvSpPr>
          <p:cNvPr id="4" name="Slide Number Placeholder 3"/>
          <p:cNvSpPr>
            <a:spLocks noGrp="1"/>
          </p:cNvSpPr>
          <p:nvPr>
            <p:ph type="sldNum" sz="quarter" idx="5"/>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1821022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Alcohol patterns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students that many people do not drink alcohol for religious or cultural reasons, that statistics show that alcohol use amongst all young people is declining, and that most young people choose not to drink alcohol.  For those who do choose to drink alcohol, whilst all alcohol consumption carries a degree of risk,  there are ways to reduce the risk of harm.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Hand students Resource 1: </a:t>
            </a:r>
            <a:r>
              <a:rPr lang="en-GB" sz="1200" i="1" kern="1200" dirty="0">
                <a:solidFill>
                  <a:schemeClr val="tx1"/>
                </a:solidFill>
                <a:effectLst/>
                <a:latin typeface="+mn-lt"/>
                <a:ea typeface="+mn-ea"/>
                <a:cs typeface="+mn-cs"/>
              </a:rPr>
              <a:t>Alcohol patterns </a:t>
            </a:r>
            <a:r>
              <a:rPr lang="en-GB" sz="1200" kern="1200" dirty="0">
                <a:solidFill>
                  <a:schemeClr val="tx1"/>
                </a:solidFill>
                <a:effectLst/>
                <a:latin typeface="+mn-lt"/>
                <a:ea typeface="+mn-ea"/>
                <a:cs typeface="+mn-cs"/>
              </a:rPr>
              <a:t>and ask them to read the first part of the sheet that outlines what can be considered lower risk drinking and explain to students that whilst not drinking alcohol at all is the healthiest choice, drinking alcohol in a lower risk way reduces the chance of illness or injury, including lower risks of alcohol-related cancers, and short-term injuries or misjudgement of risks than higher risk drinking habits.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Next ask students to draw or write the number of alcoholic drinks that an adult could drink to be considered a ‘lower-risk’ drinker in the table on the lower half of the sheet using the information they have read. They should also decide on three key points they think would keep the risks to an adult low. For example, they may wish to consider how much or how often a person may want to drink or if there are further strategies to lower the risks present while drinking.</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Key learning: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It is important to note that advice from the Chief Medical Officer states that an alcohol-free childhood is the healthiest choice.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For adults, drinking fewer than 14 units of alcohol per week constitutes lower risk drinking and this should be spread over time rather than all on one or two days.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Lower risk drinking reduces the risk of short-term injuries or illness such as accidents or misjudgements of risk that lead to injury or illness, and alcohol poisoning. It also reduces the risk of long-term risks to health such as liver or heart disease, some cancers and damage to the brain or nervous system.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Limiting the amount of drinking in one session, for example over an evening, also lowers the risk of short-term health risks including accidents and vulnerability to others. Students may also add that a person can ensure they have a plan to get home and stay in a group with people they trust as a way to reduce vulnerability and risk.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tx1"/>
                </a:solidFill>
                <a:effectLst/>
                <a:latin typeface="+mn-lt"/>
                <a:ea typeface="+mn-ea"/>
                <a:cs typeface="+mn-cs"/>
              </a:rPr>
              <a:t>Students may have suggested a range of further strategies to lower a person’s risk whilst drinking. For example, if a person chose to have multiple drinks in one session then spacing drinking alcohol with non-alcoholic beverages, this can reduce the number of alcoholic drinks consumed in total, and can give the body time to process the alcohol as it slows drinking. However students should understand that this does not prevent the effects of alcohol completely.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Students may have also identified that eating food with drinking alcohol could be a strategy used to reduce risk in relation to drinking, as it allows the body to process alcohol gradually by slowing the alcohol entering the bloodstream. Again, students should understand that this will not negate the effects of alcohol and eating food after heavy drinking will not ‘sober up’ a person who is drunk. With higher levels of alcohol, it could also increase risk as the person may be sick which could present a choking hazard.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Provide students with Resource 1a: </a:t>
            </a:r>
            <a:r>
              <a:rPr lang="en-GB" sz="1200" i="1" kern="1200" dirty="0">
                <a:solidFill>
                  <a:schemeClr val="tx1"/>
                </a:solidFill>
                <a:effectLst/>
                <a:latin typeface="+mn-lt"/>
                <a:ea typeface="+mn-ea"/>
                <a:cs typeface="+mn-cs"/>
              </a:rPr>
              <a:t>Alcohol patterns support </a:t>
            </a:r>
            <a:r>
              <a:rPr lang="en-GB" sz="1200" kern="1200" dirty="0">
                <a:solidFill>
                  <a:schemeClr val="tx1"/>
                </a:solidFill>
                <a:effectLst/>
                <a:latin typeface="+mn-lt"/>
                <a:ea typeface="+mn-ea"/>
                <a:cs typeface="+mn-cs"/>
              </a:rPr>
              <a:t>and ask them to comment on what is helpful and what is risky about each pattern. They should also circle the pattern they think is lowest risk.</a:t>
            </a:r>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304088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Myth-busting (10 mins)</a:t>
            </a:r>
            <a:endParaRPr lang="en-GB" b="1" dirty="0"/>
          </a:p>
          <a:p>
            <a:r>
              <a:rPr lang="en-GB" sz="1200" kern="1200" dirty="0">
                <a:solidFill>
                  <a:schemeClr val="tx1"/>
                </a:solidFill>
                <a:effectLst/>
                <a:latin typeface="+mn-lt"/>
                <a:ea typeface="+mn-ea"/>
                <a:cs typeface="+mn-cs"/>
              </a:rPr>
              <a:t>Explain to young people that drugs such as cannabis also have an impact on physical and mental health. Use the next slide or hand pairs of students Resource 2: </a:t>
            </a:r>
            <a:r>
              <a:rPr lang="en-GB" sz="1200" i="1" kern="1200" dirty="0">
                <a:solidFill>
                  <a:schemeClr val="tx1"/>
                </a:solidFill>
                <a:effectLst/>
                <a:latin typeface="+mn-lt"/>
                <a:ea typeface="+mn-ea"/>
                <a:cs typeface="+mn-cs"/>
              </a:rPr>
              <a:t>Myth-busting</a:t>
            </a:r>
            <a:r>
              <a:rPr lang="en-GB" sz="1200" kern="1200" dirty="0">
                <a:solidFill>
                  <a:schemeClr val="tx1"/>
                </a:solidFill>
                <a:effectLst/>
                <a:latin typeface="+mn-lt"/>
                <a:ea typeface="+mn-ea"/>
                <a:cs typeface="+mn-cs"/>
              </a:rPr>
              <a:t> and ask them to complete the first column, indicating whether they think each statement is a myth or a fact. Feedback to students using Resource 2a: </a:t>
            </a:r>
            <a:r>
              <a:rPr lang="en-GB" sz="1200" i="1" kern="1200" dirty="0">
                <a:solidFill>
                  <a:schemeClr val="tx1"/>
                </a:solidFill>
                <a:effectLst/>
                <a:latin typeface="+mn-lt"/>
                <a:ea typeface="+mn-ea"/>
                <a:cs typeface="+mn-cs"/>
              </a:rPr>
              <a:t>Myth-busting answers</a:t>
            </a:r>
            <a:r>
              <a:rPr lang="en-GB" sz="1200" kern="1200" dirty="0">
                <a:solidFill>
                  <a:schemeClr val="tx1"/>
                </a:solidFill>
                <a:effectLst/>
                <a:latin typeface="+mn-lt"/>
                <a:ea typeface="+mn-ea"/>
                <a:cs typeface="+mn-cs"/>
              </a:rPr>
              <a:t> to address misconceptions.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Then guide students to complete the explanation section of Resource 2: </a:t>
            </a:r>
            <a:r>
              <a:rPr lang="en-GB" sz="1200" i="1" kern="1200" dirty="0">
                <a:solidFill>
                  <a:schemeClr val="tx1"/>
                </a:solidFill>
                <a:effectLst/>
                <a:latin typeface="+mn-lt"/>
                <a:ea typeface="+mn-ea"/>
                <a:cs typeface="+mn-cs"/>
              </a:rPr>
              <a:t>Myth-busting </a:t>
            </a:r>
            <a:r>
              <a:rPr lang="en-GB" sz="1200" kern="1200" dirty="0">
                <a:solidFill>
                  <a:schemeClr val="tx1"/>
                </a:solidFill>
                <a:effectLst/>
                <a:latin typeface="+mn-lt"/>
                <a:ea typeface="+mn-ea"/>
                <a:cs typeface="+mn-cs"/>
              </a:rPr>
              <a:t>either explaining why a statement is true or correcting the myth. Ask students to feedback explanations they feel confident to share and use Resource 2a: </a:t>
            </a:r>
            <a:r>
              <a:rPr lang="en-GB" sz="1200" i="1" kern="1200" dirty="0">
                <a:solidFill>
                  <a:schemeClr val="tx1"/>
                </a:solidFill>
                <a:effectLst/>
                <a:latin typeface="+mn-lt"/>
                <a:ea typeface="+mn-ea"/>
                <a:cs typeface="+mn-cs"/>
              </a:rPr>
              <a:t>Myth-busting explanations </a:t>
            </a:r>
            <a:r>
              <a:rPr lang="en-GB" sz="1200" kern="1200" dirty="0">
                <a:solidFill>
                  <a:schemeClr val="tx1"/>
                </a:solidFill>
                <a:effectLst/>
                <a:latin typeface="+mn-lt"/>
                <a:ea typeface="+mn-ea"/>
                <a:cs typeface="+mn-cs"/>
              </a:rPr>
              <a:t>to feedback to students and challenge any remaining misconceptions. </a:t>
            </a: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After students have decided which statements they believe are a myth and which are facts, provide students with the explanation cards from Resource 2a: </a:t>
            </a:r>
            <a:r>
              <a:rPr lang="en-GB" sz="1200" i="1" kern="1200" dirty="0">
                <a:solidFill>
                  <a:schemeClr val="tx1"/>
                </a:solidFill>
                <a:effectLst/>
                <a:latin typeface="+mn-lt"/>
                <a:ea typeface="+mn-ea"/>
                <a:cs typeface="+mn-cs"/>
              </a:rPr>
              <a:t>Myth-busting explanations </a:t>
            </a:r>
            <a:r>
              <a:rPr lang="en-GB" sz="1200" kern="1200" dirty="0">
                <a:solidFill>
                  <a:schemeClr val="tx1"/>
                </a:solidFill>
                <a:effectLst/>
                <a:latin typeface="+mn-lt"/>
                <a:ea typeface="+mn-ea"/>
                <a:cs typeface="+mn-cs"/>
              </a:rPr>
              <a:t>to match to the statements rather than asking students to generate these themselves.</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Ask students to draft a brief social media post of no more than two sentences that a charity could post to address one of the myths shared in the task.</a:t>
            </a: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dirty="0"/>
          </a:p>
        </p:txBody>
      </p:sp>
    </p:spTree>
    <p:extLst>
      <p:ext uri="{BB962C8B-B14F-4D97-AF65-F5344CB8AC3E}">
        <p14:creationId xmlns:p14="http://schemas.microsoft.com/office/powerpoint/2010/main" val="1178873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17</a:t>
            </a:fld>
            <a:endParaRPr lang="en-GB"/>
          </a:p>
        </p:txBody>
      </p:sp>
    </p:spTree>
    <p:extLst>
      <p:ext uri="{BB962C8B-B14F-4D97-AF65-F5344CB8AC3E}">
        <p14:creationId xmlns:p14="http://schemas.microsoft.com/office/powerpoint/2010/main" val="846651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Endpoint assessment (10 mins)</a:t>
            </a:r>
          </a:p>
          <a:p>
            <a:r>
              <a:rPr lang="en-GB" sz="1200" kern="1200" dirty="0">
                <a:solidFill>
                  <a:schemeClr val="tx1"/>
                </a:solidFill>
                <a:effectLst/>
                <a:latin typeface="+mn-lt"/>
                <a:ea typeface="+mn-ea"/>
                <a:cs typeface="+mn-cs"/>
              </a:rPr>
              <a:t>Using a different coloured pen, ask students to revisit their mind maps from the baseline assessment and add any new learning, or edit their ideas from the start of the lesson. Collect these and use them to check progress and assess future learning needs.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Take feedback from students on the aspects that they hadn’t considered. Are there any general themes to the risks they had missed? This may inform future planning on drugs and alcohol education</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a:p>
        </p:txBody>
      </p:sp>
    </p:spTree>
    <p:extLst>
      <p:ext uri="{BB962C8B-B14F-4D97-AF65-F5344CB8AC3E}">
        <p14:creationId xmlns:p14="http://schemas.microsoft.com/office/powerpoint/2010/main" val="2391674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Signposting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Remind pupils who they can talk to if they are worried.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u="sng" dirty="0"/>
              <a:t>Reflecting on learning: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On a piece of paper, ask students to write down something unrelated to the lesson such as “What is one positive thing that has happened this week so far?”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Advise students that during this time they can also write an anonymous question on the same piece of paper (so that students do not have to be seen to be asking a question).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Collect all responses in an anonymous question box. Ensure the questions are responded to in the following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u="sng" dirty="0"/>
          </a:p>
        </p:txBody>
      </p:sp>
      <p:sp>
        <p:nvSpPr>
          <p:cNvPr id="4" name="Slide Number Placeholder 3"/>
          <p:cNvSpPr>
            <a:spLocks noGrp="1"/>
          </p:cNvSpPr>
          <p:nvPr>
            <p:ph type="sldNum" sz="quarter" idx="10"/>
          </p:nvPr>
        </p:nvSpPr>
        <p:spPr/>
        <p:txBody>
          <a:bodyPr/>
          <a:lstStyle/>
          <a:p>
            <a:fld id="{567DB251-18AC-41D5-959F-F289AB917537}" type="slidenum">
              <a:rPr lang="en-GB" smtClean="0"/>
              <a:t>19</a:t>
            </a:fld>
            <a:endParaRPr lang="en-GB"/>
          </a:p>
        </p:txBody>
      </p:sp>
    </p:spTree>
    <p:extLst>
      <p:ext uri="{BB962C8B-B14F-4D97-AF65-F5344CB8AC3E}">
        <p14:creationId xmlns:p14="http://schemas.microsoft.com/office/powerpoint/2010/main" val="22344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64039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Teachers notes – Extension activities</a:t>
            </a:r>
          </a:p>
          <a:p>
            <a:r>
              <a:rPr lang="en-GB" sz="1200" u="sng" kern="1200" dirty="0">
                <a:solidFill>
                  <a:schemeClr val="tx1"/>
                </a:solidFill>
                <a:effectLst/>
                <a:latin typeface="+mn-lt"/>
                <a:ea typeface="+mn-ea"/>
                <a:cs typeface="+mn-cs"/>
              </a:rPr>
              <a:t>Myth-busting campaign</a:t>
            </a:r>
          </a:p>
          <a:p>
            <a:r>
              <a:rPr lang="en-GB" sz="1200" kern="1200" dirty="0">
                <a:solidFill>
                  <a:schemeClr val="tx1"/>
                </a:solidFill>
                <a:effectLst/>
                <a:latin typeface="+mn-lt"/>
                <a:ea typeface="+mn-ea"/>
                <a:cs typeface="+mn-cs"/>
              </a:rPr>
              <a:t>Students design a myth-busting campaign to help young people access accurate information related to cannabis and alcohol use. This could include posters, a 60 second news bulletin or a script for a short advert.</a:t>
            </a:r>
          </a:p>
        </p:txBody>
      </p:sp>
      <p:sp>
        <p:nvSpPr>
          <p:cNvPr id="4" name="Slide Number Placeholder 3"/>
          <p:cNvSpPr>
            <a:spLocks noGrp="1"/>
          </p:cNvSpPr>
          <p:nvPr>
            <p:ph type="sldNum" sz="quarter" idx="10"/>
          </p:nvPr>
        </p:nvSpPr>
        <p:spPr/>
        <p:txBody>
          <a:bodyPr/>
          <a:lstStyle/>
          <a:p>
            <a:fld id="{567DB251-18AC-41D5-959F-F289AB917537}" type="slidenum">
              <a:rPr lang="en-GB" smtClean="0"/>
              <a:t>20</a:t>
            </a:fld>
            <a:endParaRPr lang="en-GB"/>
          </a:p>
        </p:txBody>
      </p:sp>
    </p:spTree>
    <p:extLst>
      <p:ext uri="{BB962C8B-B14F-4D97-AF65-F5344CB8AC3E}">
        <p14:creationId xmlns:p14="http://schemas.microsoft.com/office/powerpoint/2010/main" val="404812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387170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19/09/2023</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19/09/2023</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19/09/2023</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19/09/2023</a:t>
            </a:fld>
            <a:endParaRPr lang="en-GB"/>
          </a:p>
        </p:txBody>
      </p:sp>
      <p:sp>
        <p:nvSpPr>
          <p:cNvPr id="5" name="Footer Placeholder 4"/>
          <p:cNvSpPr>
            <a:spLocks noGrp="1"/>
          </p:cNvSpPr>
          <p:nvPr>
            <p:ph type="ftr" sz="quarter" idx="11"/>
          </p:nvPr>
        </p:nvSpPr>
        <p:spPr/>
        <p:txBody>
          <a:bodyPr/>
          <a:lstStyle/>
          <a:p>
            <a:r>
              <a:rPr lang="en-GB"/>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19/09/2023</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19/09/2023</a:t>
            </a:fld>
            <a:endParaRPr lang="en-GB"/>
          </a:p>
        </p:txBody>
      </p:sp>
      <p:sp>
        <p:nvSpPr>
          <p:cNvPr id="8" name="Footer Placeholder 7"/>
          <p:cNvSpPr>
            <a:spLocks noGrp="1"/>
          </p:cNvSpPr>
          <p:nvPr>
            <p:ph type="ftr" sz="quarter" idx="11"/>
          </p:nvPr>
        </p:nvSpPr>
        <p:spPr/>
        <p:txBody>
          <a:bodyPr/>
          <a:lstStyle/>
          <a:p>
            <a:r>
              <a:rPr lang="en-GB"/>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19/09/2023</a:t>
            </a:fld>
            <a:endParaRPr lang="en-GB"/>
          </a:p>
        </p:txBody>
      </p:sp>
      <p:sp>
        <p:nvSpPr>
          <p:cNvPr id="4" name="Footer Placeholder 3"/>
          <p:cNvSpPr>
            <a:spLocks noGrp="1"/>
          </p:cNvSpPr>
          <p:nvPr>
            <p:ph type="ftr" sz="quarter" idx="11"/>
          </p:nvPr>
        </p:nvSpPr>
        <p:spPr/>
        <p:txBody>
          <a:bodyPr/>
          <a:lstStyle/>
          <a:p>
            <a:r>
              <a:rPr lang="en-GB"/>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19/09/2023</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19/09/2023</a:t>
            </a:fld>
            <a:endParaRPr lang="en-GB"/>
          </a:p>
        </p:txBody>
      </p:sp>
      <p:sp>
        <p:nvSpPr>
          <p:cNvPr id="6" name="Footer Placeholder 5"/>
          <p:cNvSpPr>
            <a:spLocks noGrp="1"/>
          </p:cNvSpPr>
          <p:nvPr>
            <p:ph type="ftr" sz="quarter" idx="11"/>
          </p:nvPr>
        </p:nvSpPr>
        <p:spPr/>
        <p:txBody>
          <a:bodyPr/>
          <a:lstStyle/>
          <a:p>
            <a:r>
              <a:rPr lang="en-GB"/>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www.talktofrank.com/get-hel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569709" y="4586347"/>
            <a:ext cx="7601921" cy="2031325"/>
          </a:xfrm>
          <a:prstGeom prst="rect">
            <a:avLst/>
          </a:prstGeom>
          <a:noFill/>
        </p:spPr>
        <p:txBody>
          <a:bodyPr wrap="square" rtlCol="0">
            <a:spAutoFit/>
          </a:bodyPr>
          <a:lstStyle/>
          <a:p>
            <a:pPr algn="ctr"/>
            <a:r>
              <a:rPr lang="en-GB" sz="6600" dirty="0">
                <a:solidFill>
                  <a:schemeClr val="bg1"/>
                </a:solidFill>
                <a:latin typeface="League Spartan" panose="00000800000000000000" pitchFamily="50" charset="0"/>
                <a:ea typeface="Lato" panose="020F0502020204030203" pitchFamily="34" charset="0"/>
                <a:cs typeface="Lato" panose="020F0502020204030203" pitchFamily="34" charset="0"/>
              </a:rPr>
              <a:t>Year 9 Lesson 3: </a:t>
            </a:r>
            <a:br>
              <a:rPr lang="en-GB" sz="3200" dirty="0">
                <a:solidFill>
                  <a:schemeClr val="bg1"/>
                </a:solidFill>
                <a:latin typeface="League Spartan" panose="00000800000000000000" pitchFamily="50" charset="0"/>
                <a:ea typeface="Lato" panose="020F0502020204030203" pitchFamily="34" charset="0"/>
                <a:cs typeface="Lato" panose="020F0502020204030203" pitchFamily="34" charset="0"/>
              </a:rPr>
            </a:br>
            <a:r>
              <a:rPr lang="en-GB" sz="2800" dirty="0">
                <a:solidFill>
                  <a:schemeClr val="bg1"/>
                </a:solidFill>
                <a:latin typeface="Lato" panose="020F0502020204030203" pitchFamily="34" charset="0"/>
                <a:ea typeface="Lato" panose="020F0502020204030203" pitchFamily="34" charset="0"/>
                <a:cs typeface="Lato" panose="020F0502020204030203" pitchFamily="34" charset="0"/>
              </a:rPr>
              <a:t>Drugs and their effects: Alcohol and cannabis</a:t>
            </a:r>
            <a:endParaRPr lang="en-GB" sz="2800" dirty="0">
              <a:latin typeface="Lato" panose="020F0502020204030203" pitchFamily="34" charset="0"/>
              <a:ea typeface="Lato" panose="020F0502020204030203" pitchFamily="34" charset="0"/>
              <a:cs typeface="Lato" panose="020F0502020204030203" pitchFamily="34" charset="0"/>
            </a:endParaRPr>
          </a:p>
          <a:p>
            <a:pPr algn="ctr"/>
            <a:endParaRPr lang="en-GB" sz="3200" dirty="0">
              <a:solidFill>
                <a:schemeClr val="bg1">
                  <a:lumMod val="50000"/>
                </a:schemeClr>
              </a:solidFill>
              <a:latin typeface="Lucida Console" panose="020B0609040504020204" pitchFamily="49"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50937" y="2656349"/>
            <a:ext cx="8608396" cy="1508105"/>
          </a:xfrm>
          <a:prstGeom prst="rect">
            <a:avLst/>
          </a:prstGeom>
          <a:solidFill>
            <a:srgbClr val="95519E"/>
          </a:solidFill>
        </p:spPr>
        <p:txBody>
          <a:bodyPr wrap="square" rtlCol="0">
            <a:spAutoFit/>
          </a:bodyPr>
          <a:lstStyle/>
          <a:p>
            <a:pPr algn="ctr"/>
            <a:r>
              <a:rPr lang="en-GB" sz="4600"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4600" dirty="0">
                <a:solidFill>
                  <a:schemeClr val="bg1"/>
                </a:solidFill>
                <a:latin typeface="League Spartan" panose="00000800000000000000" pitchFamily="50" charset="0"/>
                <a:ea typeface="Lato" panose="020F0502020204030203" pitchFamily="34" charset="0"/>
                <a:cs typeface="Lato" panose="020F0502020204030203" pitchFamily="34" charset="0"/>
              </a:rPr>
              <a:t>Upper KS3</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4091CA5D-42D9-495E-9C75-1A7350C2E8F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4" name="Picture 13"/>
          <p:cNvPicPr>
            <a:picLocks noGrp="1" noChangeAspect="1"/>
          </p:cNvPicPr>
          <p:nvPr/>
        </p:nvPicPr>
        <p:blipFill rotWithShape="1">
          <a:blip r:embed="rId4" cstate="print">
            <a:extLst>
              <a:ext uri="{28A0092B-C50C-407E-A947-70E740481C1C}">
                <a14:useLocalDpi xmlns:a14="http://schemas.microsoft.com/office/drawing/2010/main" val="0"/>
              </a:ext>
            </a:extLst>
          </a:blip>
          <a:srcRect l="15467" t="18771" r="15467" b="18386"/>
          <a:stretch/>
        </p:blipFill>
        <p:spPr>
          <a:xfrm>
            <a:off x="3594775" y="470996"/>
            <a:ext cx="2314956" cy="2106360"/>
          </a:xfrm>
          <a:prstGeom prst="rect">
            <a:avLst/>
          </a:prstGeom>
        </p:spPr>
      </p:pic>
      <p:pic>
        <p:nvPicPr>
          <p:cNvPr id="16" name="Picture Placeholder 15">
            <a:hlinkClick r:id="rId5"/>
            <a:extLst>
              <a:ext uri="{FF2B5EF4-FFF2-40B4-BE49-F238E27FC236}">
                <a16:creationId xmlns:a16="http://schemas.microsoft.com/office/drawing/2014/main" id="{19E2D21E-26A9-4B1E-B5D6-2D30DB5CDDE1}"/>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148" r="1148"/>
          <a:stretch>
            <a:fillRect/>
          </a:stretch>
        </p:blipFill>
        <p:spPr>
          <a:xfrm>
            <a:off x="9459913" y="2778125"/>
            <a:ext cx="2162175" cy="3130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82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7EFCA133-5C5B-4FC6-A1F2-C124B46B6C0E}"/>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3049" y="2680270"/>
            <a:ext cx="10965901" cy="3031599"/>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spcBef>
                <a:spcPts val="1200"/>
              </a:spcBef>
              <a:spcAft>
                <a:spcPts val="1200"/>
              </a:spcAft>
              <a:buSzPct val="202000"/>
              <a:buBlip>
                <a:blip r:embed="rId3"/>
              </a:buBlip>
            </a:pPr>
            <a:r>
              <a:rPr lang="en-US" sz="2400" dirty="0">
                <a:latin typeface="Lato" panose="020B0604020202020204" charset="0"/>
                <a:ea typeface="Lato" panose="020B0604020202020204" charset="0"/>
                <a:cs typeface="Lato" panose="020B0604020202020204" charset="0"/>
              </a:rPr>
              <a:t>describe some of the health risks associated with occasional and problematic substance use</a:t>
            </a:r>
          </a:p>
          <a:p>
            <a:pPr marL="914400" lvl="1" indent="-457200">
              <a:spcBef>
                <a:spcPts val="1200"/>
              </a:spcBef>
              <a:spcAft>
                <a:spcPts val="1200"/>
              </a:spcAft>
              <a:buSzPct val="202000"/>
              <a:buBlip>
                <a:blip r:embed="rId3"/>
              </a:buBlip>
            </a:pPr>
            <a:r>
              <a:rPr lang="en-GB" sz="2400" dirty="0">
                <a:latin typeface="Lato" panose="020B0604020202020204" charset="0"/>
                <a:ea typeface="Lato" panose="020B0604020202020204" charset="0"/>
                <a:cs typeface="Lato" panose="020B0604020202020204" charset="0"/>
              </a:rPr>
              <a:t>recognise </a:t>
            </a:r>
            <a:r>
              <a:rPr lang="en-US" sz="2400" dirty="0">
                <a:latin typeface="Lato" panose="020B0604020202020204" charset="0"/>
                <a:ea typeface="Lato" panose="020B0604020202020204" charset="0"/>
                <a:cs typeface="Lato" panose="020B0604020202020204" charset="0"/>
              </a:rPr>
              <a:t>and challenge myths related to cannabis use and drinking alcohol </a:t>
            </a:r>
            <a:endParaRPr lang="en-GB" sz="24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sp>
        <p:nvSpPr>
          <p:cNvPr id="10" name="TextBox 9"/>
          <p:cNvSpPr txBox="1"/>
          <p:nvPr/>
        </p:nvSpPr>
        <p:spPr>
          <a:xfrm>
            <a:off x="2170883" y="593931"/>
            <a:ext cx="9585369" cy="954107"/>
          </a:xfrm>
          <a:prstGeom prst="rect">
            <a:avLst/>
          </a:prstGeom>
          <a:solidFill>
            <a:schemeClr val="bg1"/>
          </a:solidFill>
        </p:spPr>
        <p:txBody>
          <a:bodyPr wrap="square" rtlCol="0">
            <a:spAutoFit/>
          </a:bodyPr>
          <a:lstStyle/>
          <a:p>
            <a:pPr>
              <a:buSzPct val="202000"/>
            </a:pPr>
            <a:r>
              <a:rPr lang="en-GB" sz="2800" dirty="0">
                <a:latin typeface="League Spartan" panose="020B0604020202020204" charset="0"/>
              </a:rPr>
              <a:t>We are learning about </a:t>
            </a:r>
            <a:r>
              <a:rPr lang="en-GB" sz="2800" b="1" dirty="0">
                <a:latin typeface="League Spartan" panose="020B0604020202020204" charset="0"/>
                <a:ea typeface="Lato" panose="020B0604020202020204" charset="0"/>
                <a:cs typeface="Lato" panose="020B0604020202020204" charset="0"/>
              </a:rPr>
              <a:t>the short and long-term effects of alcohol and cannabis use on individuals</a:t>
            </a:r>
            <a:endParaRPr lang="en-GB" sz="2800" dirty="0">
              <a:latin typeface="League Spartan" panose="020B060402020202020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1059676" y="2386833"/>
            <a:ext cx="877333" cy="1001704"/>
          </a:xfrm>
          <a:prstGeom prst="rect">
            <a:avLst/>
          </a:prstGeom>
        </p:spPr>
      </p:pic>
      <p:sp>
        <p:nvSpPr>
          <p:cNvPr id="8" name="Footer Placeholder 3">
            <a:extLst>
              <a:ext uri="{FF2B5EF4-FFF2-40B4-BE49-F238E27FC236}">
                <a16:creationId xmlns:a16="http://schemas.microsoft.com/office/drawing/2014/main" id="{086EC833-6B05-40A4-9B1A-90613E0FE3C1}"/>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2523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Mind-map</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7" name="Footer Placeholder 3">
            <a:extLst>
              <a:ext uri="{FF2B5EF4-FFF2-40B4-BE49-F238E27FC236}">
                <a16:creationId xmlns:a16="http://schemas.microsoft.com/office/drawing/2014/main" id="{71759A1C-7F5C-4DE6-9928-18285E6906F7}"/>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5" name="Picture 4">
            <a:extLst>
              <a:ext uri="{FF2B5EF4-FFF2-40B4-BE49-F238E27FC236}">
                <a16:creationId xmlns:a16="http://schemas.microsoft.com/office/drawing/2014/main" id="{5FAB297A-B863-45E7-AED5-DF1F49D45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2746" y="1811715"/>
            <a:ext cx="3897434" cy="3976128"/>
          </a:xfrm>
          <a:prstGeom prst="rect">
            <a:avLst/>
          </a:prstGeom>
        </p:spPr>
      </p:pic>
      <p:sp>
        <p:nvSpPr>
          <p:cNvPr id="6" name="Speech Bubble: Rectangle with Corners Rounded 5">
            <a:extLst>
              <a:ext uri="{FF2B5EF4-FFF2-40B4-BE49-F238E27FC236}">
                <a16:creationId xmlns:a16="http://schemas.microsoft.com/office/drawing/2014/main" id="{8ABF3B0E-C273-4745-910D-57B55693C45A}"/>
              </a:ext>
            </a:extLst>
          </p:cNvPr>
          <p:cNvSpPr/>
          <p:nvPr/>
        </p:nvSpPr>
        <p:spPr>
          <a:xfrm>
            <a:off x="821311" y="2697641"/>
            <a:ext cx="5638800" cy="1583141"/>
          </a:xfrm>
          <a:prstGeom prst="wedgeRoundRectCallout">
            <a:avLst>
              <a:gd name="adj1" fmla="val -55202"/>
              <a:gd name="adj2" fmla="val 33190"/>
              <a:gd name="adj3" fmla="val 16667"/>
            </a:avLst>
          </a:prstGeom>
          <a:solidFill>
            <a:schemeClr val="bg1"/>
          </a:solidFill>
          <a:ln w="571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Lato" panose="020B0604020202020204" charset="0"/>
                <a:ea typeface="Lato" panose="020B0604020202020204" charset="0"/>
                <a:cs typeface="Lato" panose="020B0604020202020204" charset="0"/>
              </a:rPr>
              <a:t>What are the potential risks of using alcohol or other drugs?</a:t>
            </a:r>
          </a:p>
        </p:txBody>
      </p:sp>
      <p:sp>
        <p:nvSpPr>
          <p:cNvPr id="4" name="TextBox 3">
            <a:extLst>
              <a:ext uri="{FF2B5EF4-FFF2-40B4-BE49-F238E27FC236}">
                <a16:creationId xmlns:a16="http://schemas.microsoft.com/office/drawing/2014/main" id="{E55A7D33-03CE-42C0-B2BE-110BF08B8708}"/>
              </a:ext>
            </a:extLst>
          </p:cNvPr>
          <p:cNvSpPr txBox="1"/>
          <p:nvPr/>
        </p:nvSpPr>
        <p:spPr>
          <a:xfrm>
            <a:off x="457200" y="1334661"/>
            <a:ext cx="5485402" cy="95410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Create a mind-map responding to the question below:</a:t>
            </a:r>
          </a:p>
        </p:txBody>
      </p:sp>
      <p:sp>
        <p:nvSpPr>
          <p:cNvPr id="8" name="Rectangle: Rounded Corners 7">
            <a:extLst>
              <a:ext uri="{FF2B5EF4-FFF2-40B4-BE49-F238E27FC236}">
                <a16:creationId xmlns:a16="http://schemas.microsoft.com/office/drawing/2014/main" id="{6304BA4B-B0BE-4C9A-BB41-241A21C43891}"/>
              </a:ext>
            </a:extLst>
          </p:cNvPr>
          <p:cNvSpPr/>
          <p:nvPr/>
        </p:nvSpPr>
        <p:spPr>
          <a:xfrm>
            <a:off x="1818363" y="4672216"/>
            <a:ext cx="3459113" cy="1463366"/>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2800" b="1" kern="1200" dirty="0">
                <a:solidFill>
                  <a:schemeClr val="bg1"/>
                </a:solidFill>
                <a:effectLst/>
                <a:ea typeface="Times New Roman" panose="02020603050405020304" pitchFamily="18" charset="0"/>
                <a:cs typeface="Times New Roman" panose="02020603050405020304" pitchFamily="18" charset="0"/>
              </a:rPr>
              <a:t>Keep this safe!</a:t>
            </a:r>
            <a:br>
              <a:rPr lang="en-GB" sz="2000" b="1" kern="1200" dirty="0">
                <a:solidFill>
                  <a:schemeClr val="bg1"/>
                </a:solidFill>
                <a:effectLst/>
                <a:ea typeface="Times New Roman" panose="02020603050405020304" pitchFamily="18" charset="0"/>
                <a:cs typeface="Times New Roman" panose="02020603050405020304" pitchFamily="18" charset="0"/>
              </a:rPr>
            </a:br>
            <a:r>
              <a:rPr lang="en-GB" sz="2000" b="1" kern="1200" dirty="0">
                <a:solidFill>
                  <a:schemeClr val="bg1"/>
                </a:solidFill>
                <a:effectLst/>
                <a:ea typeface="Times New Roman" panose="02020603050405020304" pitchFamily="18" charset="0"/>
                <a:cs typeface="Times New Roman" panose="02020603050405020304" pitchFamily="18" charset="0"/>
              </a:rPr>
              <a:t>We will revisit your mind-map at the end of the lesson.</a:t>
            </a:r>
            <a:endParaRPr lang="en-GB"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663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2523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Mind-map</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7" name="Footer Placeholder 3">
            <a:extLst>
              <a:ext uri="{FF2B5EF4-FFF2-40B4-BE49-F238E27FC236}">
                <a16:creationId xmlns:a16="http://schemas.microsoft.com/office/drawing/2014/main" id="{71759A1C-7F5C-4DE6-9928-18285E6906F7}"/>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5" name="Picture 4">
            <a:extLst>
              <a:ext uri="{FF2B5EF4-FFF2-40B4-BE49-F238E27FC236}">
                <a16:creationId xmlns:a16="http://schemas.microsoft.com/office/drawing/2014/main" id="{5FAB297A-B863-45E7-AED5-DF1F49D45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5052" y="737037"/>
            <a:ext cx="3897434" cy="3976128"/>
          </a:xfrm>
          <a:prstGeom prst="rect">
            <a:avLst/>
          </a:prstGeom>
        </p:spPr>
      </p:pic>
      <p:sp>
        <p:nvSpPr>
          <p:cNvPr id="4" name="TextBox 3">
            <a:extLst>
              <a:ext uri="{FF2B5EF4-FFF2-40B4-BE49-F238E27FC236}">
                <a16:creationId xmlns:a16="http://schemas.microsoft.com/office/drawing/2014/main" id="{E55A7D33-03CE-42C0-B2BE-110BF08B8708}"/>
              </a:ext>
            </a:extLst>
          </p:cNvPr>
          <p:cNvSpPr txBox="1"/>
          <p:nvPr/>
        </p:nvSpPr>
        <p:spPr>
          <a:xfrm>
            <a:off x="457198" y="1099459"/>
            <a:ext cx="7358063" cy="4278094"/>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Can you put any of the risks into categories?</a:t>
            </a:r>
          </a:p>
          <a:p>
            <a:endParaRPr lang="en-GB" sz="2800" dirty="0">
              <a:latin typeface="Lato" panose="020B0604020202020204" charset="0"/>
              <a:ea typeface="Lato" panose="020B0604020202020204" charset="0"/>
              <a:cs typeface="Lato" panose="020B0604020202020204" charset="0"/>
            </a:endParaRPr>
          </a:p>
          <a:p>
            <a:pPr>
              <a:spcAft>
                <a:spcPts val="600"/>
              </a:spcAft>
            </a:pPr>
            <a:r>
              <a:rPr lang="en-GB" sz="2800" dirty="0">
                <a:latin typeface="Lato" panose="020B0604020202020204" charset="0"/>
                <a:ea typeface="Lato" panose="020B0604020202020204" charset="0"/>
                <a:cs typeface="Lato" panose="020B0604020202020204" charset="0"/>
              </a:rPr>
              <a:t>For example:</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Short- or long- term</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Physical, emotional, social, financial or legal</a:t>
            </a:r>
          </a:p>
          <a:p>
            <a:pPr marL="457200" indent="-457200">
              <a:spcAft>
                <a:spcPts val="600"/>
              </a:spcAft>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Risks to the person using drugs, to their family and friends or to the community</a:t>
            </a:r>
          </a:p>
          <a:p>
            <a:pPr marL="457200" indent="-457200">
              <a:buFont typeface="Arial" panose="020B0604020202020204" pitchFamily="34" charset="0"/>
              <a:buChar char="•"/>
            </a:pPr>
            <a:endParaRPr lang="en-GB" sz="2800" dirty="0">
              <a:latin typeface="Lato" panose="020B0604020202020204" charset="0"/>
              <a:ea typeface="Lato" panose="020B0604020202020204" charset="0"/>
              <a:cs typeface="Lato" panose="020B0604020202020204" charset="0"/>
            </a:endParaRPr>
          </a:p>
        </p:txBody>
      </p:sp>
      <p:sp>
        <p:nvSpPr>
          <p:cNvPr id="10" name="Rectangle: Rounded Corners 9">
            <a:extLst>
              <a:ext uri="{FF2B5EF4-FFF2-40B4-BE49-F238E27FC236}">
                <a16:creationId xmlns:a16="http://schemas.microsoft.com/office/drawing/2014/main" id="{2685CB70-7928-4D2C-A0A0-548D766F77F9}"/>
              </a:ext>
            </a:extLst>
          </p:cNvPr>
          <p:cNvSpPr/>
          <p:nvPr/>
        </p:nvSpPr>
        <p:spPr>
          <a:xfrm>
            <a:off x="285748" y="5287879"/>
            <a:ext cx="11405288" cy="803994"/>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latin typeface="Lato" panose="020B0604020202020204" charset="0"/>
                <a:ea typeface="Lato" panose="020B0604020202020204" charset="0"/>
                <a:cs typeface="Lato" panose="020B0604020202020204" charset="0"/>
              </a:rPr>
              <a:t>Are there any situations that might increase or decrease these risks? </a:t>
            </a:r>
          </a:p>
        </p:txBody>
      </p:sp>
    </p:spTree>
    <p:extLst>
      <p:ext uri="{BB962C8B-B14F-4D97-AF65-F5344CB8AC3E}">
        <p14:creationId xmlns:p14="http://schemas.microsoft.com/office/powerpoint/2010/main" val="279694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0FCE22-45F1-48EE-987B-EA22F4BB368F}"/>
              </a:ext>
            </a:extLst>
          </p:cNvPr>
          <p:cNvSpPr>
            <a:spLocks noGrp="1"/>
          </p:cNvSpPr>
          <p:nvPr>
            <p:ph type="sldNum" sz="quarter" idx="12"/>
          </p:nvPr>
        </p:nvSpPr>
        <p:spPr/>
        <p:txBody>
          <a:bodyPr/>
          <a:lstStyle/>
          <a:p>
            <a:fld id="{2D651D86-383D-45DB-A701-76B5BFCFE28F}" type="slidenum">
              <a:rPr lang="en-GB" smtClean="0"/>
              <a:pPr/>
              <a:t>14</a:t>
            </a:fld>
            <a:endParaRPr lang="en-GB" dirty="0"/>
          </a:p>
        </p:txBody>
      </p:sp>
      <p:sp>
        <p:nvSpPr>
          <p:cNvPr id="16" name="TextBox 15">
            <a:extLst>
              <a:ext uri="{FF2B5EF4-FFF2-40B4-BE49-F238E27FC236}">
                <a16:creationId xmlns:a16="http://schemas.microsoft.com/office/drawing/2014/main" id="{A262D5C9-C473-44EA-A643-BF498A61A9DD}"/>
              </a:ext>
            </a:extLst>
          </p:cNvPr>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Factors affecting decisions</a:t>
            </a:r>
          </a:p>
        </p:txBody>
      </p:sp>
      <p:sp>
        <p:nvSpPr>
          <p:cNvPr id="19" name="Rectangle 18">
            <a:extLst>
              <a:ext uri="{FF2B5EF4-FFF2-40B4-BE49-F238E27FC236}">
                <a16:creationId xmlns:a16="http://schemas.microsoft.com/office/drawing/2014/main" id="{53BA6F42-5817-46F8-B92D-89263B139FE1}"/>
              </a:ext>
            </a:extLst>
          </p:cNvPr>
          <p:cNvSpPr/>
          <p:nvPr/>
        </p:nvSpPr>
        <p:spPr>
          <a:xfrm>
            <a:off x="276201" y="1093006"/>
            <a:ext cx="11493235" cy="1384995"/>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As a group, imagine that a young person is deciding whether to drink alcohol or use other drugs in the scenario you have been given. </a:t>
            </a:r>
            <a:br>
              <a:rPr lang="en-GB" sz="2800" dirty="0">
                <a:latin typeface="Lato" panose="020B0604020202020204" charset="0"/>
                <a:ea typeface="Lato" panose="020B0604020202020204" charset="0"/>
                <a:cs typeface="Lato" panose="020B0604020202020204" charset="0"/>
              </a:rPr>
            </a:br>
            <a:r>
              <a:rPr lang="en-GB" sz="2800" dirty="0">
                <a:latin typeface="Lato" panose="020B0604020202020204" charset="0"/>
                <a:ea typeface="Lato" panose="020B0604020202020204" charset="0"/>
                <a:cs typeface="Lato" panose="020B0604020202020204" charset="0"/>
              </a:rPr>
              <a:t>On your paper, write responses to the following questions: </a:t>
            </a:r>
          </a:p>
        </p:txBody>
      </p:sp>
      <p:sp>
        <p:nvSpPr>
          <p:cNvPr id="14" name="Footer Placeholder 3">
            <a:extLst>
              <a:ext uri="{FF2B5EF4-FFF2-40B4-BE49-F238E27FC236}">
                <a16:creationId xmlns:a16="http://schemas.microsoft.com/office/drawing/2014/main" id="{E723CF43-2C8C-477D-BD16-11ED2B9682CA}"/>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25" name="Picture 24">
            <a:extLst>
              <a:ext uri="{FF2B5EF4-FFF2-40B4-BE49-F238E27FC236}">
                <a16:creationId xmlns:a16="http://schemas.microsoft.com/office/drawing/2014/main" id="{FBB03F07-14A8-4D22-866D-2C86EA000EEA}"/>
              </a:ext>
            </a:extLst>
          </p:cNvPr>
          <p:cNvPicPr>
            <a:picLocks noChangeAspect="1"/>
          </p:cNvPicPr>
          <p:nvPr/>
        </p:nvPicPr>
        <p:blipFill rotWithShape="1">
          <a:blip r:embed="rId3"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276201" y="5973503"/>
            <a:ext cx="598631" cy="659196"/>
          </a:xfrm>
          <a:prstGeom prst="rect">
            <a:avLst/>
          </a:prstGeom>
        </p:spPr>
      </p:pic>
      <p:sp>
        <p:nvSpPr>
          <p:cNvPr id="8" name="Rectangle: Rounded Corners 7">
            <a:extLst>
              <a:ext uri="{FF2B5EF4-FFF2-40B4-BE49-F238E27FC236}">
                <a16:creationId xmlns:a16="http://schemas.microsoft.com/office/drawing/2014/main" id="{A1FE55A6-6C31-4786-851A-9B17C85C3D63}"/>
              </a:ext>
            </a:extLst>
          </p:cNvPr>
          <p:cNvSpPr/>
          <p:nvPr/>
        </p:nvSpPr>
        <p:spPr>
          <a:xfrm>
            <a:off x="992914" y="2729552"/>
            <a:ext cx="3215422" cy="3035442"/>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latin typeface="Lato" panose="020B0604020202020204" charset="0"/>
                <a:ea typeface="Lato" panose="020B0604020202020204" charset="0"/>
                <a:cs typeface="Lato" panose="020B0604020202020204" charset="0"/>
              </a:rPr>
              <a:t>What effect (if any) might the situation have on whether the young person decides to drink alcohol or use other drugs?</a:t>
            </a:r>
          </a:p>
        </p:txBody>
      </p:sp>
      <p:sp>
        <p:nvSpPr>
          <p:cNvPr id="9" name="Rectangle: Rounded Corners 8">
            <a:extLst>
              <a:ext uri="{FF2B5EF4-FFF2-40B4-BE49-F238E27FC236}">
                <a16:creationId xmlns:a16="http://schemas.microsoft.com/office/drawing/2014/main" id="{4A58A1B9-2EA8-4417-9AFE-1B0391F9D7F6}"/>
              </a:ext>
            </a:extLst>
          </p:cNvPr>
          <p:cNvSpPr/>
          <p:nvPr/>
        </p:nvSpPr>
        <p:spPr>
          <a:xfrm>
            <a:off x="4483876" y="2729550"/>
            <a:ext cx="3215423" cy="3035443"/>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r>
              <a:rPr lang="en-GB" sz="2400" dirty="0">
                <a:solidFill>
                  <a:schemeClr val="tx1"/>
                </a:solidFill>
                <a:latin typeface="Lato" panose="020B0604020202020204" charset="0"/>
                <a:ea typeface="Lato" panose="020B0604020202020204" charset="0"/>
                <a:cs typeface="Lato" panose="020B0604020202020204" charset="0"/>
              </a:rPr>
              <a:t>How might the situation affect the risks the young person faces if they do choose to use a drink alcohol or use other drugs? </a:t>
            </a:r>
          </a:p>
        </p:txBody>
      </p:sp>
      <p:sp>
        <p:nvSpPr>
          <p:cNvPr id="10" name="Rectangle: Rounded Corners 9">
            <a:extLst>
              <a:ext uri="{FF2B5EF4-FFF2-40B4-BE49-F238E27FC236}">
                <a16:creationId xmlns:a16="http://schemas.microsoft.com/office/drawing/2014/main" id="{4BF6C7B4-13F2-4B08-A1BD-72EB36FF593E}"/>
              </a:ext>
            </a:extLst>
          </p:cNvPr>
          <p:cNvSpPr/>
          <p:nvPr/>
        </p:nvSpPr>
        <p:spPr>
          <a:xfrm>
            <a:off x="7974839" y="2729550"/>
            <a:ext cx="3215424" cy="3035443"/>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r>
              <a:rPr lang="en-GB" sz="2400" dirty="0">
                <a:solidFill>
                  <a:schemeClr val="tx1"/>
                </a:solidFill>
                <a:latin typeface="Lato" panose="020B0604020202020204" charset="0"/>
                <a:ea typeface="Lato" panose="020B0604020202020204" charset="0"/>
                <a:cs typeface="Lato" panose="020B0604020202020204" charset="0"/>
              </a:rPr>
              <a:t>How might the situation be made safer and/or where could the young person get support?</a:t>
            </a:r>
          </a:p>
        </p:txBody>
      </p:sp>
    </p:spTree>
    <p:extLst>
      <p:ext uri="{BB962C8B-B14F-4D97-AF65-F5344CB8AC3E}">
        <p14:creationId xmlns:p14="http://schemas.microsoft.com/office/powerpoint/2010/main" val="353859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2063"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Alcohol patterns</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15</a:t>
            </a:fld>
            <a:endParaRPr lang="en-GB" dirty="0"/>
          </a:p>
        </p:txBody>
      </p:sp>
      <p:sp>
        <p:nvSpPr>
          <p:cNvPr id="15" name="Footer Placeholder 3">
            <a:extLst>
              <a:ext uri="{FF2B5EF4-FFF2-40B4-BE49-F238E27FC236}">
                <a16:creationId xmlns:a16="http://schemas.microsoft.com/office/drawing/2014/main" id="{B64F4385-18F7-47BC-AFE8-DC7B8111F82D}"/>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14" name="Picture 13">
            <a:extLst>
              <a:ext uri="{FF2B5EF4-FFF2-40B4-BE49-F238E27FC236}">
                <a16:creationId xmlns:a16="http://schemas.microsoft.com/office/drawing/2014/main" id="{2CB83364-10E2-467F-99CE-4742F1E18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88686" y="5630860"/>
            <a:ext cx="423304" cy="994688"/>
          </a:xfrm>
          <a:prstGeom prst="rect">
            <a:avLst/>
          </a:prstGeom>
        </p:spPr>
      </p:pic>
      <p:sp>
        <p:nvSpPr>
          <p:cNvPr id="6" name="TextBox 5">
            <a:extLst>
              <a:ext uri="{FF2B5EF4-FFF2-40B4-BE49-F238E27FC236}">
                <a16:creationId xmlns:a16="http://schemas.microsoft.com/office/drawing/2014/main" id="{B9A9553E-BED0-415E-A3A8-0AAA535620FC}"/>
              </a:ext>
            </a:extLst>
          </p:cNvPr>
          <p:cNvSpPr txBox="1"/>
          <p:nvPr/>
        </p:nvSpPr>
        <p:spPr>
          <a:xfrm>
            <a:off x="346376" y="1152053"/>
            <a:ext cx="11490423" cy="3108543"/>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The Chief Medical Officer releases guidance on how to manage risk in relation to alcohol. We are going to consider what this advice might look like </a:t>
            </a:r>
            <a:r>
              <a:rPr lang="en-GB" sz="2800" i="1" dirty="0">
                <a:latin typeface="Lato" panose="020B0604020202020204" charset="0"/>
                <a:ea typeface="Lato" panose="020B0604020202020204" charset="0"/>
                <a:cs typeface="Lato" panose="020B0604020202020204" charset="0"/>
              </a:rPr>
              <a:t>for an adult over the age of 18 </a:t>
            </a:r>
            <a:r>
              <a:rPr lang="en-GB" sz="2800" dirty="0">
                <a:latin typeface="Lato" panose="020B0604020202020204" charset="0"/>
                <a:ea typeface="Lato" panose="020B0604020202020204" charset="0"/>
                <a:cs typeface="Lato" panose="020B0604020202020204" charset="0"/>
              </a:rPr>
              <a:t>over the course of a week, if they chose to drink alcohol. </a:t>
            </a:r>
          </a:p>
          <a:p>
            <a:r>
              <a:rPr lang="en-GB" sz="2800" b="1" dirty="0">
                <a:latin typeface="Lato" panose="020B0604020202020204" charset="0"/>
                <a:ea typeface="Lato" panose="020B0604020202020204" charset="0"/>
                <a:cs typeface="Lato" panose="020B0604020202020204" charset="0"/>
              </a:rPr>
              <a:t>The Chief Medical Officer advises that an alcohol-free childhood is the healthiest choice.</a:t>
            </a:r>
          </a:p>
          <a:p>
            <a:pPr marL="457200" indent="-457200">
              <a:buFont typeface="Arial" panose="020B0604020202020204" pitchFamily="34" charset="0"/>
              <a:buChar char="•"/>
            </a:pPr>
            <a:endParaRPr lang="en-GB" sz="2800" dirty="0">
              <a:latin typeface="Lato" panose="020B0604020202020204" charset="0"/>
              <a:ea typeface="Lato" panose="020B0604020202020204" charset="0"/>
              <a:cs typeface="Lato" panose="020B0604020202020204" charset="0"/>
            </a:endParaRPr>
          </a:p>
        </p:txBody>
      </p:sp>
      <p:pic>
        <p:nvPicPr>
          <p:cNvPr id="4" name="Picture 3">
            <a:extLst>
              <a:ext uri="{FF2B5EF4-FFF2-40B4-BE49-F238E27FC236}">
                <a16:creationId xmlns:a16="http://schemas.microsoft.com/office/drawing/2014/main" id="{E0D5598E-2F9D-4318-8CBE-75C5EDB1C843}"/>
              </a:ext>
            </a:extLst>
          </p:cNvPr>
          <p:cNvPicPr>
            <a:picLocks noChangeAspect="1"/>
          </p:cNvPicPr>
          <p:nvPr/>
        </p:nvPicPr>
        <p:blipFill rotWithShape="1">
          <a:blip r:embed="rId4">
            <a:extLst>
              <a:ext uri="{28A0092B-C50C-407E-A947-70E740481C1C}">
                <a14:useLocalDpi xmlns:a14="http://schemas.microsoft.com/office/drawing/2010/main" val="0"/>
              </a:ext>
            </a:extLst>
          </a:blip>
          <a:srcRect l="90441" t="52737" r="-2045" b="22984"/>
          <a:stretch/>
        </p:blipFill>
        <p:spPr>
          <a:xfrm rot="836349">
            <a:off x="11045038" y="4807615"/>
            <a:ext cx="990284" cy="1796662"/>
          </a:xfrm>
          <a:prstGeom prst="rect">
            <a:avLst/>
          </a:prstGeom>
        </p:spPr>
      </p:pic>
      <p:pic>
        <p:nvPicPr>
          <p:cNvPr id="10" name="Picture 9">
            <a:extLst>
              <a:ext uri="{FF2B5EF4-FFF2-40B4-BE49-F238E27FC236}">
                <a16:creationId xmlns:a16="http://schemas.microsoft.com/office/drawing/2014/main" id="{8F3E3EFD-B3F7-4DEA-B506-62BEC0F0C955}"/>
              </a:ext>
            </a:extLst>
          </p:cNvPr>
          <p:cNvPicPr>
            <a:picLocks noChangeAspect="1"/>
          </p:cNvPicPr>
          <p:nvPr/>
        </p:nvPicPr>
        <p:blipFill rotWithShape="1">
          <a:blip r:embed="rId4">
            <a:extLst>
              <a:ext uri="{28A0092B-C50C-407E-A947-70E740481C1C}">
                <a14:useLocalDpi xmlns:a14="http://schemas.microsoft.com/office/drawing/2010/main" val="0"/>
              </a:ext>
            </a:extLst>
          </a:blip>
          <a:srcRect l="78167" t="27757" r="14214" b="52489"/>
          <a:stretch/>
        </p:blipFill>
        <p:spPr>
          <a:xfrm rot="272879">
            <a:off x="10617856" y="3740537"/>
            <a:ext cx="738982" cy="1661347"/>
          </a:xfrm>
          <a:prstGeom prst="rect">
            <a:avLst/>
          </a:prstGeom>
        </p:spPr>
      </p:pic>
      <p:sp>
        <p:nvSpPr>
          <p:cNvPr id="11" name="Rectangle: Rounded Corners 10">
            <a:extLst>
              <a:ext uri="{FF2B5EF4-FFF2-40B4-BE49-F238E27FC236}">
                <a16:creationId xmlns:a16="http://schemas.microsoft.com/office/drawing/2014/main" id="{DD35CAB8-4E21-44F0-A157-0E1BFCCD2F4A}"/>
              </a:ext>
            </a:extLst>
          </p:cNvPr>
          <p:cNvSpPr/>
          <p:nvPr/>
        </p:nvSpPr>
        <p:spPr>
          <a:xfrm>
            <a:off x="1422121" y="4085699"/>
            <a:ext cx="9027588" cy="2042505"/>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latin typeface="Lato" panose="020B0604020202020204" charset="0"/>
                <a:ea typeface="Lato" panose="020B0604020202020204" charset="0"/>
                <a:cs typeface="Lato" panose="020B0604020202020204" charset="0"/>
              </a:rPr>
              <a:t>Read the guidance on your sheet, then draw or write the number of alcoholic drinks that an adult who chooses to drink alcohol could drink whilst keeping the risks relatively low. </a:t>
            </a:r>
          </a:p>
          <a:p>
            <a:endParaRPr lang="en-GB" sz="2400" dirty="0">
              <a:solidFill>
                <a:schemeClr val="tx1"/>
              </a:solidFill>
              <a:latin typeface="Lato" panose="020B0604020202020204" charset="0"/>
              <a:ea typeface="Lato" panose="020B0604020202020204" charset="0"/>
              <a:cs typeface="Lato" panose="020B0604020202020204" charset="0"/>
            </a:endParaRPr>
          </a:p>
          <a:p>
            <a:r>
              <a:rPr lang="en-GB" sz="2400" i="1" dirty="0">
                <a:solidFill>
                  <a:schemeClr val="tx1"/>
                </a:solidFill>
                <a:latin typeface="Lato" panose="020B0604020202020204" charset="0"/>
                <a:ea typeface="Lato" panose="020B0604020202020204" charset="0"/>
                <a:cs typeface="Lato" panose="020B0604020202020204" charset="0"/>
              </a:rPr>
              <a:t>Note: this guidance is intended as a maximum and not a target.</a:t>
            </a:r>
          </a:p>
        </p:txBody>
      </p:sp>
    </p:spTree>
    <p:extLst>
      <p:ext uri="{BB962C8B-B14F-4D97-AF65-F5344CB8AC3E}">
        <p14:creationId xmlns:p14="http://schemas.microsoft.com/office/powerpoint/2010/main" val="36108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1950" y="6467110"/>
            <a:ext cx="644611" cy="365125"/>
          </a:xfrm>
          <a:prstGeom prst="rect">
            <a:avLst/>
          </a:prstGeom>
        </p:spPr>
        <p:txBody>
          <a:bodyPr/>
          <a:lstStyle/>
          <a:p>
            <a:fld id="{2D651D86-383D-45DB-A701-76B5BFCFE28F}" type="slidenum">
              <a:rPr lang="en-GB" smtClean="0"/>
              <a:t>16</a:t>
            </a:fld>
            <a:endParaRPr lang="en-GB" dirty="0"/>
          </a:p>
        </p:txBody>
      </p:sp>
      <p:sp>
        <p:nvSpPr>
          <p:cNvPr id="25" name="Footer Placeholder 1">
            <a:extLst>
              <a:ext uri="{FF2B5EF4-FFF2-40B4-BE49-F238E27FC236}">
                <a16:creationId xmlns:a16="http://schemas.microsoft.com/office/drawing/2014/main" id="{28A5233F-AD4C-45C1-9FA2-2B1081723C15}"/>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34" name="TextBox 33">
            <a:extLst>
              <a:ext uri="{FF2B5EF4-FFF2-40B4-BE49-F238E27FC236}">
                <a16:creationId xmlns:a16="http://schemas.microsoft.com/office/drawing/2014/main" id="{70918FFA-5B28-4D96-B15A-5262158266E9}"/>
              </a:ext>
            </a:extLst>
          </p:cNvPr>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Myth-busting</a:t>
            </a:r>
          </a:p>
        </p:txBody>
      </p:sp>
      <p:pic>
        <p:nvPicPr>
          <p:cNvPr id="35" name="Picture 34">
            <a:extLst>
              <a:ext uri="{FF2B5EF4-FFF2-40B4-BE49-F238E27FC236}">
                <a16:creationId xmlns:a16="http://schemas.microsoft.com/office/drawing/2014/main" id="{A8290957-A3C8-4625-B849-910CB4FAA8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488686" y="5630860"/>
            <a:ext cx="423304" cy="994688"/>
          </a:xfrm>
          <a:prstGeom prst="rect">
            <a:avLst/>
          </a:prstGeom>
        </p:spPr>
      </p:pic>
      <p:pic>
        <p:nvPicPr>
          <p:cNvPr id="36" name="Picture 35">
            <a:extLst>
              <a:ext uri="{FF2B5EF4-FFF2-40B4-BE49-F238E27FC236}">
                <a16:creationId xmlns:a16="http://schemas.microsoft.com/office/drawing/2014/main" id="{88C69308-835F-46E1-B446-1EA74D7864C9}"/>
              </a:ext>
            </a:extLst>
          </p:cNvPr>
          <p:cNvPicPr>
            <a:picLocks noChangeAspect="1"/>
          </p:cNvPicPr>
          <p:nvPr/>
        </p:nvPicPr>
        <p:blipFill rotWithShape="1">
          <a:blip r:embed="rId4" cstate="print">
            <a:duotone>
              <a:prstClr val="black"/>
              <a:srgbClr val="95519E">
                <a:tint val="45000"/>
                <a:satMod val="400000"/>
              </a:srgbClr>
            </a:duotone>
            <a:extLst>
              <a:ext uri="{28A0092B-C50C-407E-A947-70E740481C1C}">
                <a14:useLocalDpi xmlns:a14="http://schemas.microsoft.com/office/drawing/2010/main" val="0"/>
              </a:ext>
            </a:extLst>
          </a:blip>
          <a:srcRect l="59958" b="29919"/>
          <a:stretch/>
        </p:blipFill>
        <p:spPr>
          <a:xfrm>
            <a:off x="1361664" y="5730981"/>
            <a:ext cx="810306" cy="892287"/>
          </a:xfrm>
          <a:prstGeom prst="rect">
            <a:avLst/>
          </a:prstGeom>
        </p:spPr>
      </p:pic>
      <p:pic>
        <p:nvPicPr>
          <p:cNvPr id="4" name="Picture 3">
            <a:extLst>
              <a:ext uri="{FF2B5EF4-FFF2-40B4-BE49-F238E27FC236}">
                <a16:creationId xmlns:a16="http://schemas.microsoft.com/office/drawing/2014/main" id="{D826948E-8598-431A-8223-A798D1D301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6867" y="3773208"/>
            <a:ext cx="4253070" cy="2668137"/>
          </a:xfrm>
          <a:prstGeom prst="rect">
            <a:avLst/>
          </a:prstGeom>
        </p:spPr>
      </p:pic>
      <p:sp>
        <p:nvSpPr>
          <p:cNvPr id="9" name="Rectangle: Rounded Corners 8">
            <a:extLst>
              <a:ext uri="{FF2B5EF4-FFF2-40B4-BE49-F238E27FC236}">
                <a16:creationId xmlns:a16="http://schemas.microsoft.com/office/drawing/2014/main" id="{93C4AF1D-0983-4285-BC83-F822187DBD9D}"/>
              </a:ext>
            </a:extLst>
          </p:cNvPr>
          <p:cNvSpPr/>
          <p:nvPr/>
        </p:nvSpPr>
        <p:spPr>
          <a:xfrm>
            <a:off x="372062" y="1384483"/>
            <a:ext cx="11239887" cy="175564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400" dirty="0">
                <a:solidFill>
                  <a:schemeClr val="tx1"/>
                </a:solidFill>
                <a:latin typeface="Lato" panose="020B0604020202020204" charset="0"/>
                <a:ea typeface="Lato" panose="020B0604020202020204" charset="0"/>
                <a:cs typeface="Lato" panose="020B0604020202020204" charset="0"/>
              </a:rPr>
              <a:t>Read through your sheet or the next slide and indicate which statements you think are a myth, and which are a fact. </a:t>
            </a:r>
          </a:p>
          <a:p>
            <a:endParaRPr lang="en-GB" sz="2400" i="1" dirty="0">
              <a:solidFill>
                <a:schemeClr val="tx1"/>
              </a:solidFill>
              <a:latin typeface="Lato" panose="020B0604020202020204" charset="0"/>
              <a:ea typeface="Lato" panose="020B0604020202020204" charset="0"/>
              <a:cs typeface="Lato" panose="020B0604020202020204" charset="0"/>
            </a:endParaRPr>
          </a:p>
          <a:p>
            <a:r>
              <a:rPr lang="en-GB" sz="2400" i="1" dirty="0">
                <a:solidFill>
                  <a:schemeClr val="tx1"/>
                </a:solidFill>
                <a:latin typeface="Lato" panose="020B0604020202020204" charset="0"/>
                <a:ea typeface="Lato" panose="020B0604020202020204" charset="0"/>
                <a:cs typeface="Lato" panose="020B0604020202020204" charset="0"/>
              </a:rPr>
              <a:t>Wait to complete the explanation until after we’ve run through the answers!</a:t>
            </a:r>
          </a:p>
        </p:txBody>
      </p:sp>
      <p:sp>
        <p:nvSpPr>
          <p:cNvPr id="10" name="TextBox 9">
            <a:extLst>
              <a:ext uri="{FF2B5EF4-FFF2-40B4-BE49-F238E27FC236}">
                <a16:creationId xmlns:a16="http://schemas.microsoft.com/office/drawing/2014/main" id="{59BBC2EF-494B-4F15-BFA4-7D29A2EDEF6F}"/>
              </a:ext>
            </a:extLst>
          </p:cNvPr>
          <p:cNvSpPr txBox="1"/>
          <p:nvPr/>
        </p:nvSpPr>
        <p:spPr>
          <a:xfrm>
            <a:off x="372062" y="3424673"/>
            <a:ext cx="6683831" cy="2246769"/>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Now we’ve addressed which are facts and which are myths, can you add any detail or explain why each of these statements are a myth or a fact? </a:t>
            </a:r>
          </a:p>
          <a:p>
            <a:pPr marL="457200" indent="-457200">
              <a:buFont typeface="Arial" panose="020B0604020202020204" pitchFamily="34" charset="0"/>
              <a:buChar char="•"/>
            </a:pPr>
            <a:endParaRPr lang="en-GB" sz="2800" dirty="0">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40241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258651C6-2995-4A55-B48F-0850C0659DA2}"/>
              </a:ext>
            </a:extLst>
          </p:cNvPr>
          <p:cNvSpPr/>
          <p:nvPr/>
        </p:nvSpPr>
        <p:spPr>
          <a:xfrm>
            <a:off x="317053" y="1925985"/>
            <a:ext cx="5659926" cy="1285856"/>
          </a:xfrm>
          <a:prstGeom prst="roundRect">
            <a:avLst/>
          </a:prstGeom>
          <a:solidFill>
            <a:schemeClr val="accent6">
              <a:lumMod val="20000"/>
              <a:lumOff val="80000"/>
            </a:schemeClr>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can cause harm</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0" name="Rectangle: Rounded Corners 9">
            <a:extLst>
              <a:ext uri="{FF2B5EF4-FFF2-40B4-BE49-F238E27FC236}">
                <a16:creationId xmlns:a16="http://schemas.microsoft.com/office/drawing/2014/main" id="{2850F5CF-32BE-457E-899B-7CAA9B881138}"/>
              </a:ext>
            </a:extLst>
          </p:cNvPr>
          <p:cNvSpPr/>
          <p:nvPr/>
        </p:nvSpPr>
        <p:spPr>
          <a:xfrm>
            <a:off x="317053" y="1927797"/>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can cause harm</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24" name="Rectangle: Rounded Corners 23">
            <a:extLst>
              <a:ext uri="{FF2B5EF4-FFF2-40B4-BE49-F238E27FC236}">
                <a16:creationId xmlns:a16="http://schemas.microsoft.com/office/drawing/2014/main" id="{5339749F-5269-4033-990A-79DECAAA9AB4}"/>
              </a:ext>
            </a:extLst>
          </p:cNvPr>
          <p:cNvSpPr/>
          <p:nvPr/>
        </p:nvSpPr>
        <p:spPr>
          <a:xfrm>
            <a:off x="6215021" y="4875776"/>
            <a:ext cx="5659926" cy="1285856"/>
          </a:xfrm>
          <a:prstGeom prst="roundRect">
            <a:avLst/>
          </a:prstGeom>
          <a:solidFill>
            <a:srgbClr val="FF9999"/>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is safer than alcohol or tobacco</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23" name="Rectangle: Rounded Corners 22">
            <a:extLst>
              <a:ext uri="{FF2B5EF4-FFF2-40B4-BE49-F238E27FC236}">
                <a16:creationId xmlns:a16="http://schemas.microsoft.com/office/drawing/2014/main" id="{1B1426C1-7D06-4096-9DCE-213D7B7F8CD2}"/>
              </a:ext>
            </a:extLst>
          </p:cNvPr>
          <p:cNvSpPr/>
          <p:nvPr/>
        </p:nvSpPr>
        <p:spPr>
          <a:xfrm>
            <a:off x="6215021" y="3412663"/>
            <a:ext cx="5659926" cy="1285856"/>
          </a:xfrm>
          <a:prstGeom prst="roundRect">
            <a:avLst/>
          </a:prstGeom>
          <a:solidFill>
            <a:schemeClr val="accent6">
              <a:lumMod val="20000"/>
              <a:lumOff val="80000"/>
            </a:schemeClr>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Driving following cannabis use increases the likelihood of car accidents</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22" name="Rectangle: Rounded Corners 21">
            <a:extLst>
              <a:ext uri="{FF2B5EF4-FFF2-40B4-BE49-F238E27FC236}">
                <a16:creationId xmlns:a16="http://schemas.microsoft.com/office/drawing/2014/main" id="{B35DFF4F-F103-4394-8FDA-F2F5C4CAE042}"/>
              </a:ext>
            </a:extLst>
          </p:cNvPr>
          <p:cNvSpPr/>
          <p:nvPr/>
        </p:nvSpPr>
        <p:spPr>
          <a:xfrm>
            <a:off x="6215021" y="1912334"/>
            <a:ext cx="5659926" cy="1285856"/>
          </a:xfrm>
          <a:prstGeom prst="roundRect">
            <a:avLst/>
          </a:prstGeom>
          <a:solidFill>
            <a:schemeClr val="accent6">
              <a:lumMod val="20000"/>
              <a:lumOff val="80000"/>
            </a:schemeClr>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a:solidFill>
                  <a:schemeClr val="tx1"/>
                </a:solidFill>
              </a:rPr>
              <a:t>Cannabis is a Class B drug</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21" name="Rectangle: Rounded Corners 20">
            <a:extLst>
              <a:ext uri="{FF2B5EF4-FFF2-40B4-BE49-F238E27FC236}">
                <a16:creationId xmlns:a16="http://schemas.microsoft.com/office/drawing/2014/main" id="{73E1DF11-95A9-446D-AFE5-E6480AED2949}"/>
              </a:ext>
            </a:extLst>
          </p:cNvPr>
          <p:cNvSpPr/>
          <p:nvPr/>
        </p:nvSpPr>
        <p:spPr>
          <a:xfrm>
            <a:off x="6215021" y="464683"/>
            <a:ext cx="5659926" cy="1285856"/>
          </a:xfrm>
          <a:prstGeom prst="roundRect">
            <a:avLst/>
          </a:prstGeom>
          <a:solidFill>
            <a:srgbClr val="FF9999"/>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a:solidFill>
                  <a:schemeClr val="tx1"/>
                </a:solidFill>
              </a:rPr>
              <a:t>Most people are using cannabis</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20" name="Rectangle: Rounded Corners 19">
            <a:extLst>
              <a:ext uri="{FF2B5EF4-FFF2-40B4-BE49-F238E27FC236}">
                <a16:creationId xmlns:a16="http://schemas.microsoft.com/office/drawing/2014/main" id="{F00A2055-0B1A-4326-8537-467030AE2CE6}"/>
              </a:ext>
            </a:extLst>
          </p:cNvPr>
          <p:cNvSpPr/>
          <p:nvPr/>
        </p:nvSpPr>
        <p:spPr>
          <a:xfrm>
            <a:off x="317053" y="4883027"/>
            <a:ext cx="5659926" cy="1285856"/>
          </a:xfrm>
          <a:prstGeom prst="roundRect">
            <a:avLst/>
          </a:prstGeom>
          <a:solidFill>
            <a:srgbClr val="FF9999"/>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is from a plant so it is safe and natural</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9" name="Rectangle: Rounded Corners 18">
            <a:extLst>
              <a:ext uri="{FF2B5EF4-FFF2-40B4-BE49-F238E27FC236}">
                <a16:creationId xmlns:a16="http://schemas.microsoft.com/office/drawing/2014/main" id="{06793531-D547-4B0B-B332-6741ADC59475}"/>
              </a:ext>
            </a:extLst>
          </p:cNvPr>
          <p:cNvSpPr/>
          <p:nvPr/>
        </p:nvSpPr>
        <p:spPr>
          <a:xfrm>
            <a:off x="317053" y="3405412"/>
            <a:ext cx="5659926" cy="1285856"/>
          </a:xfrm>
          <a:prstGeom prst="roundRect">
            <a:avLst/>
          </a:prstGeom>
          <a:solidFill>
            <a:srgbClr val="FF9999"/>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is used medicinally so it must be safe</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7" name="Rectangle: Rounded Corners 16">
            <a:extLst>
              <a:ext uri="{FF2B5EF4-FFF2-40B4-BE49-F238E27FC236}">
                <a16:creationId xmlns:a16="http://schemas.microsoft.com/office/drawing/2014/main" id="{4B314A1C-64F9-4F83-9023-0E135E3AF410}"/>
              </a:ext>
            </a:extLst>
          </p:cNvPr>
          <p:cNvSpPr/>
          <p:nvPr/>
        </p:nvSpPr>
        <p:spPr>
          <a:xfrm>
            <a:off x="317053" y="451994"/>
            <a:ext cx="5659926" cy="1285856"/>
          </a:xfrm>
          <a:prstGeom prst="roundRect">
            <a:avLst/>
          </a:prstGeom>
          <a:solidFill>
            <a:srgbClr val="FF9999"/>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A person cannot get in trouble for growing cannabis at home</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2" name="Footer Placeholder 1">
            <a:extLst>
              <a:ext uri="{FF2B5EF4-FFF2-40B4-BE49-F238E27FC236}">
                <a16:creationId xmlns:a16="http://schemas.microsoft.com/office/drawing/2014/main" id="{0776AE7C-0DAF-4BD3-BAEB-9E774FE9BEF9}"/>
              </a:ext>
            </a:extLst>
          </p:cNvPr>
          <p:cNvSpPr>
            <a:spLocks noGrp="1"/>
          </p:cNvSpPr>
          <p:nvPr>
            <p:ph type="ftr" sz="quarter" idx="11"/>
          </p:nvPr>
        </p:nvSpPr>
        <p:spPr/>
        <p:txBody>
          <a:bodyPr/>
          <a:lstStyle/>
          <a:p>
            <a:r>
              <a:rPr lang="en-GB" dirty="0"/>
              <a:t>© PSHE Association 2020   </a:t>
            </a:r>
          </a:p>
        </p:txBody>
      </p:sp>
      <p:sp>
        <p:nvSpPr>
          <p:cNvPr id="3" name="Slide Number Placeholder 2">
            <a:extLst>
              <a:ext uri="{FF2B5EF4-FFF2-40B4-BE49-F238E27FC236}">
                <a16:creationId xmlns:a16="http://schemas.microsoft.com/office/drawing/2014/main" id="{07CCFD3A-8827-46ED-A583-4A44F7FEC4B3}"/>
              </a:ext>
            </a:extLst>
          </p:cNvPr>
          <p:cNvSpPr>
            <a:spLocks noGrp="1"/>
          </p:cNvSpPr>
          <p:nvPr>
            <p:ph type="sldNum" sz="quarter" idx="12"/>
          </p:nvPr>
        </p:nvSpPr>
        <p:spPr/>
        <p:txBody>
          <a:bodyPr/>
          <a:lstStyle/>
          <a:p>
            <a:fld id="{2D651D86-383D-45DB-A701-76B5BFCFE28F}" type="slidenum">
              <a:rPr lang="en-GB" smtClean="0"/>
              <a:pPr/>
              <a:t>17</a:t>
            </a:fld>
            <a:endParaRPr lang="en-GB" dirty="0"/>
          </a:p>
        </p:txBody>
      </p:sp>
      <p:sp>
        <p:nvSpPr>
          <p:cNvPr id="4" name="Rectangle: Rounded Corners 3">
            <a:extLst>
              <a:ext uri="{FF2B5EF4-FFF2-40B4-BE49-F238E27FC236}">
                <a16:creationId xmlns:a16="http://schemas.microsoft.com/office/drawing/2014/main" id="{6033D75E-BD01-4525-B96D-C888DAD06993}"/>
              </a:ext>
            </a:extLst>
          </p:cNvPr>
          <p:cNvSpPr/>
          <p:nvPr/>
        </p:nvSpPr>
        <p:spPr>
          <a:xfrm>
            <a:off x="317053" y="450182"/>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A person cannot get in trouble for growing cannabis at home</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1" name="Rectangle: Rounded Corners 10">
            <a:extLst>
              <a:ext uri="{FF2B5EF4-FFF2-40B4-BE49-F238E27FC236}">
                <a16:creationId xmlns:a16="http://schemas.microsoft.com/office/drawing/2014/main" id="{EED581BD-48A1-43FE-80AF-5742FEB7DD74}"/>
              </a:ext>
            </a:extLst>
          </p:cNvPr>
          <p:cNvSpPr/>
          <p:nvPr/>
        </p:nvSpPr>
        <p:spPr>
          <a:xfrm>
            <a:off x="317053" y="3405412"/>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is used medicinally so it must be safe</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2" name="Rectangle: Rounded Corners 11">
            <a:extLst>
              <a:ext uri="{FF2B5EF4-FFF2-40B4-BE49-F238E27FC236}">
                <a16:creationId xmlns:a16="http://schemas.microsoft.com/office/drawing/2014/main" id="{EA7FAE6F-664E-45A7-9B56-A6F26791BF7A}"/>
              </a:ext>
            </a:extLst>
          </p:cNvPr>
          <p:cNvSpPr/>
          <p:nvPr/>
        </p:nvSpPr>
        <p:spPr>
          <a:xfrm>
            <a:off x="317053" y="4883027"/>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is from a plant so it is safe and natural</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3" name="Rectangle: Rounded Corners 12">
            <a:extLst>
              <a:ext uri="{FF2B5EF4-FFF2-40B4-BE49-F238E27FC236}">
                <a16:creationId xmlns:a16="http://schemas.microsoft.com/office/drawing/2014/main" id="{0738A597-4C89-49CC-83CE-5AC13D9A0B46}"/>
              </a:ext>
            </a:extLst>
          </p:cNvPr>
          <p:cNvSpPr/>
          <p:nvPr/>
        </p:nvSpPr>
        <p:spPr>
          <a:xfrm>
            <a:off x="6215021" y="450182"/>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Most people are using cannabis</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4" name="Rectangle: Rounded Corners 13">
            <a:extLst>
              <a:ext uri="{FF2B5EF4-FFF2-40B4-BE49-F238E27FC236}">
                <a16:creationId xmlns:a16="http://schemas.microsoft.com/office/drawing/2014/main" id="{CF951386-8E15-47C3-8491-7CD1E405EEBC}"/>
              </a:ext>
            </a:extLst>
          </p:cNvPr>
          <p:cNvSpPr/>
          <p:nvPr/>
        </p:nvSpPr>
        <p:spPr>
          <a:xfrm>
            <a:off x="6215021" y="1927797"/>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a:solidFill>
                  <a:schemeClr val="tx1"/>
                </a:solidFill>
              </a:rPr>
              <a:t>Cannabis is a Class B drug</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5" name="Rectangle: Rounded Corners 14">
            <a:extLst>
              <a:ext uri="{FF2B5EF4-FFF2-40B4-BE49-F238E27FC236}">
                <a16:creationId xmlns:a16="http://schemas.microsoft.com/office/drawing/2014/main" id="{DB0ECABA-11BC-4E89-AD49-EA6972D84400}"/>
              </a:ext>
            </a:extLst>
          </p:cNvPr>
          <p:cNvSpPr/>
          <p:nvPr/>
        </p:nvSpPr>
        <p:spPr>
          <a:xfrm>
            <a:off x="6215021" y="3405412"/>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a:solidFill>
                  <a:schemeClr val="tx1"/>
                </a:solidFill>
              </a:rPr>
              <a:t>Driving following cannabis use increases the likelihood of car accidents</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16" name="Rectangle: Rounded Corners 15">
            <a:extLst>
              <a:ext uri="{FF2B5EF4-FFF2-40B4-BE49-F238E27FC236}">
                <a16:creationId xmlns:a16="http://schemas.microsoft.com/office/drawing/2014/main" id="{DACCF46E-1537-47AC-999F-1FD02CE38500}"/>
              </a:ext>
            </a:extLst>
          </p:cNvPr>
          <p:cNvSpPr/>
          <p:nvPr/>
        </p:nvSpPr>
        <p:spPr>
          <a:xfrm>
            <a:off x="6215021" y="4883027"/>
            <a:ext cx="5659926" cy="1285856"/>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dirty="0">
                <a:solidFill>
                  <a:schemeClr val="tx1"/>
                </a:solidFill>
              </a:rPr>
              <a:t>Cannabis is safer than alcohol or tobacco</a:t>
            </a:r>
            <a:endParaRPr lang="en-GB" sz="2600" dirty="0">
              <a:solidFill>
                <a:schemeClr val="tx1"/>
              </a:solidFill>
              <a:latin typeface="Lato" panose="020B0604020202020204" charset="0"/>
              <a:ea typeface="Lato" panose="020B0604020202020204" charset="0"/>
              <a:cs typeface="Lato" panose="020B0604020202020204" charset="0"/>
            </a:endParaRPr>
          </a:p>
        </p:txBody>
      </p:sp>
      <p:sp>
        <p:nvSpPr>
          <p:cNvPr id="26" name="Rectangle: Rounded Corners 25">
            <a:extLst>
              <a:ext uri="{FF2B5EF4-FFF2-40B4-BE49-F238E27FC236}">
                <a16:creationId xmlns:a16="http://schemas.microsoft.com/office/drawing/2014/main" id="{A859ECFA-3BC5-4886-BFAE-0D3410A6E94C}"/>
              </a:ext>
            </a:extLst>
          </p:cNvPr>
          <p:cNvSpPr/>
          <p:nvPr/>
        </p:nvSpPr>
        <p:spPr>
          <a:xfrm>
            <a:off x="295564" y="-4787735"/>
            <a:ext cx="5659926" cy="4238446"/>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b="1" dirty="0">
                <a:solidFill>
                  <a:schemeClr val="bg1"/>
                </a:solidFill>
              </a:rPr>
              <a:t>Myth</a:t>
            </a:r>
          </a:p>
          <a:p>
            <a:r>
              <a:rPr lang="en-GB" sz="2400" dirty="0"/>
              <a:t>In 2016, only 8% of young people between 11 and 15 stated that they had used cannabis at least once in the last year (so 92% had not). </a:t>
            </a:r>
          </a:p>
          <a:p>
            <a:endParaRPr lang="en-GB" sz="2400" dirty="0"/>
          </a:p>
          <a:p>
            <a:r>
              <a:rPr lang="en-GB" sz="2400" dirty="0"/>
              <a:t>This is a distinct decline from previous years and demonstrates that most young people do not use cannabis.</a:t>
            </a:r>
            <a:endParaRPr lang="en-GB" sz="2400" b="1" dirty="0">
              <a:solidFill>
                <a:schemeClr val="bg1"/>
              </a:solidFill>
              <a:latin typeface="Lato" panose="020B0604020202020204" charset="0"/>
              <a:ea typeface="Lato" panose="020B0604020202020204" charset="0"/>
              <a:cs typeface="Lato" panose="020B0604020202020204" charset="0"/>
            </a:endParaRPr>
          </a:p>
        </p:txBody>
      </p:sp>
      <p:sp>
        <p:nvSpPr>
          <p:cNvPr id="27" name="Rectangle: Rounded Corners 26">
            <a:extLst>
              <a:ext uri="{FF2B5EF4-FFF2-40B4-BE49-F238E27FC236}">
                <a16:creationId xmlns:a16="http://schemas.microsoft.com/office/drawing/2014/main" id="{A3A70CCE-86E4-4148-85B0-1D6AFB6F0A3D}"/>
              </a:ext>
            </a:extLst>
          </p:cNvPr>
          <p:cNvSpPr/>
          <p:nvPr/>
        </p:nvSpPr>
        <p:spPr>
          <a:xfrm>
            <a:off x="6215021" y="-6461185"/>
            <a:ext cx="5659926" cy="5936010"/>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b="1" dirty="0">
                <a:solidFill>
                  <a:schemeClr val="bg1"/>
                </a:solidFill>
              </a:rPr>
              <a:t>Fact</a:t>
            </a:r>
          </a:p>
          <a:p>
            <a:r>
              <a:rPr lang="en-GB" sz="2400" dirty="0"/>
              <a:t>Smoking cannabis can cause breathing difficulties, and increases the risk of lung cancer, even if tobacco is not used.</a:t>
            </a:r>
          </a:p>
          <a:p>
            <a:endParaRPr lang="en-GB" sz="2400" dirty="0"/>
          </a:p>
          <a:p>
            <a:r>
              <a:rPr lang="en-GB" sz="2400" dirty="0"/>
              <a:t>Cannabis can harm mental health including reducing motivation, impairing memory and cognitive function, as well as causing paranoia and anxiety. </a:t>
            </a:r>
          </a:p>
          <a:p>
            <a:endParaRPr lang="en-GB" sz="2400" dirty="0"/>
          </a:p>
          <a:p>
            <a:r>
              <a:rPr lang="en-GB" sz="2400" dirty="0"/>
              <a:t>Using cannabis can also harm relationships and affect a person’s studies/work.</a:t>
            </a:r>
            <a:endParaRPr lang="en-GB" sz="2400" b="1" dirty="0">
              <a:solidFill>
                <a:schemeClr val="bg1"/>
              </a:solidFill>
              <a:latin typeface="Lato" panose="020B0604020202020204" charset="0"/>
              <a:ea typeface="Lato" panose="020B0604020202020204" charset="0"/>
              <a:cs typeface="Lato" panose="020B0604020202020204" charset="0"/>
            </a:endParaRPr>
          </a:p>
        </p:txBody>
      </p:sp>
      <p:sp>
        <p:nvSpPr>
          <p:cNvPr id="25" name="Rectangle: Rounded Corners 24">
            <a:extLst>
              <a:ext uri="{FF2B5EF4-FFF2-40B4-BE49-F238E27FC236}">
                <a16:creationId xmlns:a16="http://schemas.microsoft.com/office/drawing/2014/main" id="{900B5AFE-BE49-4428-BF0A-2F0AABC85117}"/>
              </a:ext>
            </a:extLst>
          </p:cNvPr>
          <p:cNvSpPr/>
          <p:nvPr/>
        </p:nvSpPr>
        <p:spPr>
          <a:xfrm>
            <a:off x="6193532" y="-4486641"/>
            <a:ext cx="5659926" cy="3937352"/>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600" b="1" dirty="0">
                <a:solidFill>
                  <a:schemeClr val="bg1"/>
                </a:solidFill>
              </a:rPr>
              <a:t>Myth</a:t>
            </a:r>
          </a:p>
          <a:p>
            <a:r>
              <a:rPr lang="en-GB" sz="2400" dirty="0"/>
              <a:t>Prosecution for possession, supply or intent to supply cannabis follows the same process if the plants are being grown at home as if a person either possessed, supplied, or intended to supply prepared cannabis that they had purchased.</a:t>
            </a:r>
            <a:endParaRPr lang="en-GB" sz="2400" b="1" dirty="0">
              <a:solidFill>
                <a:schemeClr val="bg1"/>
              </a:solidFill>
              <a:latin typeface="Lato" panose="020B0604020202020204" charset="0"/>
              <a:ea typeface="Lato" panose="020B0604020202020204" charset="0"/>
              <a:cs typeface="Lato" panose="020B0604020202020204" charset="0"/>
            </a:endParaRPr>
          </a:p>
        </p:txBody>
      </p:sp>
      <p:sp>
        <p:nvSpPr>
          <p:cNvPr id="29" name="Rectangle: Rounded Corners 28">
            <a:extLst>
              <a:ext uri="{FF2B5EF4-FFF2-40B4-BE49-F238E27FC236}">
                <a16:creationId xmlns:a16="http://schemas.microsoft.com/office/drawing/2014/main" id="{C9053336-4A96-40F2-B6B6-A323809283F3}"/>
              </a:ext>
            </a:extLst>
          </p:cNvPr>
          <p:cNvSpPr/>
          <p:nvPr/>
        </p:nvSpPr>
        <p:spPr>
          <a:xfrm>
            <a:off x="6267172" y="-5331954"/>
            <a:ext cx="5659926" cy="4785582"/>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t>Myth</a:t>
            </a:r>
          </a:p>
          <a:p>
            <a:r>
              <a:rPr lang="en-GB" sz="2400" dirty="0"/>
              <a:t>Not everything that occurs naturally is inherently safe. </a:t>
            </a:r>
          </a:p>
          <a:p>
            <a:endParaRPr lang="en-GB" sz="2400" dirty="0"/>
          </a:p>
          <a:p>
            <a:r>
              <a:rPr lang="en-GB" sz="2400" dirty="0"/>
              <a:t>Different strains of cannabis have varying levels of the compounds CBD and THC. It’s hard to tell what the balance between these compounds will be and therefore difficult to judge how harmful a particular batch of cannabis will be.</a:t>
            </a:r>
            <a:endParaRPr lang="en-GB" sz="2400" b="1" dirty="0">
              <a:solidFill>
                <a:schemeClr val="bg1"/>
              </a:solidFill>
              <a:latin typeface="Lato" panose="020B0604020202020204" charset="0"/>
              <a:ea typeface="Lato" panose="020B0604020202020204" charset="0"/>
              <a:cs typeface="Lato" panose="020B0604020202020204" charset="0"/>
            </a:endParaRPr>
          </a:p>
        </p:txBody>
      </p:sp>
      <p:sp>
        <p:nvSpPr>
          <p:cNvPr id="28" name="Rectangle: Rounded Corners 27">
            <a:extLst>
              <a:ext uri="{FF2B5EF4-FFF2-40B4-BE49-F238E27FC236}">
                <a16:creationId xmlns:a16="http://schemas.microsoft.com/office/drawing/2014/main" id="{777ECDCB-53CB-4856-80AA-0C2021F2D173}"/>
              </a:ext>
            </a:extLst>
          </p:cNvPr>
          <p:cNvSpPr/>
          <p:nvPr/>
        </p:nvSpPr>
        <p:spPr>
          <a:xfrm>
            <a:off x="6215021" y="-4486641"/>
            <a:ext cx="5659926" cy="3937352"/>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t>Myth</a:t>
            </a:r>
          </a:p>
          <a:p>
            <a:r>
              <a:rPr lang="en-GB" sz="2400" dirty="0"/>
              <a:t>Medicines based on cannabis are now prescribed in very rare cases by a small number of specialists in the UK. </a:t>
            </a:r>
          </a:p>
          <a:p>
            <a:endParaRPr lang="en-GB" sz="2400" dirty="0"/>
          </a:p>
          <a:p>
            <a:r>
              <a:rPr lang="en-GB" sz="2400" dirty="0"/>
              <a:t>Medical cannabis has lower levels of the compound THC that gives users the ‘high’ associated with cannabis use. </a:t>
            </a:r>
            <a:endParaRPr lang="en-GB" sz="2400" b="1" dirty="0">
              <a:solidFill>
                <a:schemeClr val="bg1"/>
              </a:solidFill>
              <a:latin typeface="Lato" panose="020B0604020202020204" charset="0"/>
              <a:ea typeface="Lato" panose="020B0604020202020204" charset="0"/>
              <a:cs typeface="Lato" panose="020B0604020202020204" charset="0"/>
            </a:endParaRPr>
          </a:p>
        </p:txBody>
      </p:sp>
      <p:sp>
        <p:nvSpPr>
          <p:cNvPr id="30" name="Rectangle: Rounded Corners 29">
            <a:extLst>
              <a:ext uri="{FF2B5EF4-FFF2-40B4-BE49-F238E27FC236}">
                <a16:creationId xmlns:a16="http://schemas.microsoft.com/office/drawing/2014/main" id="{98EAB784-0E7D-4EFF-B2C1-24F056F97EF1}"/>
              </a:ext>
            </a:extLst>
          </p:cNvPr>
          <p:cNvSpPr/>
          <p:nvPr/>
        </p:nvSpPr>
        <p:spPr>
          <a:xfrm>
            <a:off x="351085" y="-6461185"/>
            <a:ext cx="5659926" cy="5936010"/>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schemeClr val="bg1"/>
                </a:solidFill>
              </a:rPr>
              <a:t>Fact</a:t>
            </a:r>
          </a:p>
          <a:p>
            <a:r>
              <a:rPr lang="en-GB" sz="2400" dirty="0"/>
              <a:t>Cannabis is a Class B drug. Previously it had been downgraded to Class C, however it was reclassified to Class B again in 2009. </a:t>
            </a:r>
          </a:p>
          <a:p>
            <a:endParaRPr lang="en-GB" sz="2400" dirty="0"/>
          </a:p>
          <a:p>
            <a:r>
              <a:rPr lang="en-GB" sz="2400" dirty="0"/>
              <a:t>This means that penalties include a prison sentence of up to 5 years for possession and up to 14 years for intent to supply or supply. </a:t>
            </a:r>
          </a:p>
          <a:p>
            <a:endParaRPr lang="en-GB" sz="2400" dirty="0"/>
          </a:p>
          <a:p>
            <a:r>
              <a:rPr lang="en-GB" sz="2400" dirty="0"/>
              <a:t>In both cases there can also be an unlimited fine.</a:t>
            </a:r>
            <a:endParaRPr lang="en-GB" sz="2400" b="1" dirty="0">
              <a:solidFill>
                <a:schemeClr val="bg1"/>
              </a:solidFill>
              <a:latin typeface="Lato" panose="020B0604020202020204" charset="0"/>
              <a:ea typeface="Lato" panose="020B0604020202020204" charset="0"/>
              <a:cs typeface="Lato" panose="020B0604020202020204" charset="0"/>
            </a:endParaRPr>
          </a:p>
        </p:txBody>
      </p:sp>
      <p:sp>
        <p:nvSpPr>
          <p:cNvPr id="32" name="Rectangle: Rounded Corners 31">
            <a:extLst>
              <a:ext uri="{FF2B5EF4-FFF2-40B4-BE49-F238E27FC236}">
                <a16:creationId xmlns:a16="http://schemas.microsoft.com/office/drawing/2014/main" id="{68E3D78A-CC2C-4443-B4F6-175A1D6650CC}"/>
              </a:ext>
            </a:extLst>
          </p:cNvPr>
          <p:cNvSpPr/>
          <p:nvPr/>
        </p:nvSpPr>
        <p:spPr>
          <a:xfrm>
            <a:off x="325999" y="-5975397"/>
            <a:ext cx="5659926" cy="5450222"/>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t>Myth</a:t>
            </a:r>
          </a:p>
          <a:p>
            <a:r>
              <a:rPr lang="en-GB" sz="2400" dirty="0"/>
              <a:t>Cannabis has different long-term effects to alcohol, so it is often dangerous in different ways. </a:t>
            </a:r>
          </a:p>
          <a:p>
            <a:endParaRPr lang="en-GB" sz="2400" dirty="0"/>
          </a:p>
          <a:p>
            <a:r>
              <a:rPr lang="en-GB" sz="2400" dirty="0"/>
              <a:t>With varying THC levels in cannabis and higher levels in newer strains, it is impossible to compare the effects of all strains of cannabis to alcohol. </a:t>
            </a:r>
          </a:p>
          <a:p>
            <a:endParaRPr lang="en-GB" sz="2400" dirty="0"/>
          </a:p>
          <a:p>
            <a:r>
              <a:rPr lang="en-GB" sz="2400" dirty="0"/>
              <a:t>It is especially unsafe to mix alcohol and cannabis. </a:t>
            </a:r>
            <a:endParaRPr lang="en-GB" sz="2400" b="1" dirty="0">
              <a:solidFill>
                <a:schemeClr val="bg1"/>
              </a:solidFill>
              <a:latin typeface="Lato" panose="020B0604020202020204" charset="0"/>
              <a:ea typeface="Lato" panose="020B0604020202020204" charset="0"/>
              <a:cs typeface="Lato" panose="020B0604020202020204" charset="0"/>
            </a:endParaRPr>
          </a:p>
        </p:txBody>
      </p:sp>
      <p:sp>
        <p:nvSpPr>
          <p:cNvPr id="31" name="Rectangle: Rounded Corners 30">
            <a:extLst>
              <a:ext uri="{FF2B5EF4-FFF2-40B4-BE49-F238E27FC236}">
                <a16:creationId xmlns:a16="http://schemas.microsoft.com/office/drawing/2014/main" id="{09DE4D03-3D3E-4025-8E5A-5C577755D095}"/>
              </a:ext>
            </a:extLst>
          </p:cNvPr>
          <p:cNvSpPr/>
          <p:nvPr/>
        </p:nvSpPr>
        <p:spPr>
          <a:xfrm>
            <a:off x="338542" y="-5176605"/>
            <a:ext cx="5659926" cy="4651430"/>
          </a:xfrm>
          <a:prstGeom prst="roundRect">
            <a:avLst/>
          </a:prstGeom>
          <a:solidFill>
            <a:srgbClr val="95519E"/>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2400" b="1" dirty="0">
                <a:solidFill>
                  <a:schemeClr val="bg1"/>
                </a:solidFill>
              </a:rPr>
              <a:t>Fact</a:t>
            </a:r>
          </a:p>
          <a:p>
            <a:r>
              <a:rPr lang="en-GB" sz="2400" dirty="0"/>
              <a:t>If a person has used cannabis they are at an increased risk of having an accident if they drive. </a:t>
            </a:r>
          </a:p>
          <a:p>
            <a:endParaRPr lang="en-GB" sz="2400" dirty="0"/>
          </a:p>
          <a:p>
            <a:r>
              <a:rPr lang="en-GB" sz="2400" dirty="0"/>
              <a:t>This is because cannabis decreases attention, reduces the speed of information processing and slows response times-all of which are essential for driving safely.</a:t>
            </a:r>
            <a:endParaRPr lang="en-GB" sz="2400" b="1" dirty="0">
              <a:solidFill>
                <a:schemeClr val="bg1"/>
              </a:solidFill>
              <a:latin typeface="Lato" panose="020B0604020202020204" charset="0"/>
              <a:ea typeface="Lato" panose="020B0604020202020204" charset="0"/>
              <a:cs typeface="Lato" panose="020B0604020202020204" charset="0"/>
            </a:endParaRPr>
          </a:p>
        </p:txBody>
      </p:sp>
    </p:spTree>
    <p:extLst>
      <p:ext uri="{BB962C8B-B14F-4D97-AF65-F5344CB8AC3E}">
        <p14:creationId xmlns:p14="http://schemas.microsoft.com/office/powerpoint/2010/main" val="87237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42" presetClass="path" presetSubtype="0" accel="50000" decel="50000" fill="hold" grpId="1" nodeType="withEffect">
                                  <p:stCondLst>
                                    <p:cond delay="0"/>
                                  </p:stCondLst>
                                  <p:childTnLst>
                                    <p:animMotion origin="layout" path="M -4.16667E-6 -3.7037E-7 L -0.00078 0.86019 " pathEditMode="relative" rAng="0" ptsTypes="AA">
                                      <p:cBhvr>
                                        <p:cTn id="8" dur="2000" fill="hold"/>
                                        <p:tgtEl>
                                          <p:spTgt spid="25"/>
                                        </p:tgtEl>
                                        <p:attrNameLst>
                                          <p:attrName>ppt_x</p:attrName>
                                          <p:attrName>ppt_y</p:attrName>
                                        </p:attrNameLst>
                                      </p:cBhvr>
                                      <p:rCtr x="-39" y="43009"/>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42" presetClass="path" presetSubtype="0" accel="50000" decel="50000" fill="hold" grpId="1" nodeType="withEffect">
                                  <p:stCondLst>
                                    <p:cond delay="0"/>
                                  </p:stCondLst>
                                  <p:childTnLst>
                                    <p:animMotion origin="layout" path="M 3.125E-6 -7.40741E-7 L 0.00625 1.00579 " pathEditMode="relative" rAng="0" ptsTypes="AA">
                                      <p:cBhvr>
                                        <p:cTn id="18" dur="2000" fill="hold"/>
                                        <p:tgtEl>
                                          <p:spTgt spid="27"/>
                                        </p:tgtEl>
                                        <p:attrNameLst>
                                          <p:attrName>ppt_x</p:attrName>
                                          <p:attrName>ppt_y</p:attrName>
                                        </p:attrNameLst>
                                      </p:cBhvr>
                                      <p:rCtr x="313" y="5030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42" presetClass="path" presetSubtype="0" accel="50000" decel="50000" fill="hold" grpId="1" nodeType="withEffect">
                                  <p:stCondLst>
                                    <p:cond delay="0"/>
                                  </p:stCondLst>
                                  <p:childTnLst>
                                    <p:animMotion origin="layout" path="M 3.125E-6 -3.7037E-7 L 0.00612 0.83357 " pathEditMode="relative" rAng="0" ptsTypes="AA">
                                      <p:cBhvr>
                                        <p:cTn id="28" dur="2000" fill="hold"/>
                                        <p:tgtEl>
                                          <p:spTgt spid="28"/>
                                        </p:tgtEl>
                                        <p:attrNameLst>
                                          <p:attrName>ppt_x</p:attrName>
                                          <p:attrName>ppt_y</p:attrName>
                                        </p:attrNameLst>
                                      </p:cBhvr>
                                      <p:rCtr x="299" y="41667"/>
                                    </p:animMotion>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42" presetClass="path" presetSubtype="0" accel="50000" decel="50000" fill="hold" grpId="1" nodeType="withEffect">
                                  <p:stCondLst>
                                    <p:cond delay="0"/>
                                  </p:stCondLst>
                                  <p:childTnLst>
                                    <p:animMotion origin="layout" path="M -3.75E-6 2.22222E-6 L 0.00013 0.93541 " pathEditMode="relative" rAng="0" ptsTypes="AA">
                                      <p:cBhvr>
                                        <p:cTn id="38" dur="2000" fill="hold"/>
                                        <p:tgtEl>
                                          <p:spTgt spid="29"/>
                                        </p:tgtEl>
                                        <p:attrNameLst>
                                          <p:attrName>ppt_x</p:attrName>
                                          <p:attrName>ppt_y</p:attrName>
                                        </p:attrNameLst>
                                      </p:cBhvr>
                                      <p:rCtr x="0" y="46759"/>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42" presetClass="path" presetSubtype="0" accel="50000" decel="50000" fill="hold" grpId="1" nodeType="withEffect">
                                  <p:stCondLst>
                                    <p:cond delay="0"/>
                                  </p:stCondLst>
                                  <p:childTnLst>
                                    <p:animMotion origin="layout" path="M 0 3.7037E-7 L 0.00612 0.88958 " pathEditMode="relative" rAng="0" ptsTypes="AA">
                                      <p:cBhvr>
                                        <p:cTn id="48" dur="2000" fill="hold"/>
                                        <p:tgtEl>
                                          <p:spTgt spid="26"/>
                                        </p:tgtEl>
                                        <p:attrNameLst>
                                          <p:attrName>ppt_x</p:attrName>
                                          <p:attrName>ppt_y</p:attrName>
                                        </p:attrNameLst>
                                      </p:cBhvr>
                                      <p:rCtr x="299" y="44468"/>
                                    </p:animMotion>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2" nodeType="clickEffect">
                                  <p:stCondLst>
                                    <p:cond delay="0"/>
                                  </p:stCondLst>
                                  <p:childTnLst>
                                    <p:set>
                                      <p:cBhvr>
                                        <p:cTn id="52" dur="1" fill="hold">
                                          <p:stCondLst>
                                            <p:cond delay="0"/>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42" presetClass="path" presetSubtype="0" accel="50000" decel="50000" fill="hold" grpId="1" nodeType="withEffect">
                                  <p:stCondLst>
                                    <p:cond delay="0"/>
                                  </p:stCondLst>
                                  <p:childTnLst>
                                    <p:animMotion origin="layout" path="M 2.70833E-6 -7.40741E-7 L -0.00078 1.01273 " pathEditMode="relative" rAng="0" ptsTypes="AA">
                                      <p:cBhvr>
                                        <p:cTn id="58" dur="2000" fill="hold"/>
                                        <p:tgtEl>
                                          <p:spTgt spid="30"/>
                                        </p:tgtEl>
                                        <p:attrNameLst>
                                          <p:attrName>ppt_x</p:attrName>
                                          <p:attrName>ppt_y</p:attrName>
                                        </p:attrNameLst>
                                      </p:cBhvr>
                                      <p:rCtr x="-39" y="50648"/>
                                    </p:animMotion>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3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hidden"/>
                                      </p:to>
                                    </p:set>
                                  </p:childTnLst>
                                </p:cTn>
                              </p:par>
                              <p:par>
                                <p:cTn id="67" presetID="42" presetClass="path" presetSubtype="0" accel="50000" decel="50000" fill="hold" grpId="0" nodeType="withEffect">
                                  <p:stCondLst>
                                    <p:cond delay="0"/>
                                  </p:stCondLst>
                                  <p:childTnLst>
                                    <p:animMotion origin="layout" path="M 4.16667E-6 7.40741E-7 L 0.00234 0.8875 " pathEditMode="relative" rAng="0" ptsTypes="AA">
                                      <p:cBhvr>
                                        <p:cTn id="68" dur="2000" fill="hold"/>
                                        <p:tgtEl>
                                          <p:spTgt spid="31"/>
                                        </p:tgtEl>
                                        <p:attrNameLst>
                                          <p:attrName>ppt_x</p:attrName>
                                          <p:attrName>ppt_y</p:attrName>
                                        </p:attrNameLst>
                                      </p:cBhvr>
                                      <p:rCtr x="117" y="44375"/>
                                    </p:animMotion>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par>
                                <p:cTn id="77" presetID="42" presetClass="path" presetSubtype="0" accel="50000" decel="50000" fill="hold" grpId="0" nodeType="withEffect">
                                  <p:stCondLst>
                                    <p:cond delay="0"/>
                                  </p:stCondLst>
                                  <p:childTnLst>
                                    <p:animMotion origin="layout" path="M -4.16667E-6 2.59259E-6 L 0.00118 0.94375 " pathEditMode="relative" rAng="0" ptsTypes="AA">
                                      <p:cBhvr>
                                        <p:cTn id="78" dur="2000" fill="hold"/>
                                        <p:tgtEl>
                                          <p:spTgt spid="32"/>
                                        </p:tgtEl>
                                        <p:attrNameLst>
                                          <p:attrName>ppt_x</p:attrName>
                                          <p:attrName>ppt_y</p:attrName>
                                        </p:attrNameLst>
                                      </p:cBhvr>
                                      <p:rCtr x="52" y="47199"/>
                                    </p:animMotion>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1" grpId="0" animBg="1"/>
      <p:bldP spid="12" grpId="0" animBg="1"/>
      <p:bldP spid="13" grpId="0" animBg="1"/>
      <p:bldP spid="14" grpId="0" animBg="1"/>
      <p:bldP spid="15" grpId="0" animBg="1"/>
      <p:bldP spid="16" grpId="0" animBg="1"/>
      <p:bldP spid="26" grpId="1" animBg="1"/>
      <p:bldP spid="26" grpId="2" animBg="1"/>
      <p:bldP spid="27" grpId="1" animBg="1"/>
      <p:bldP spid="27" grpId="2" animBg="1"/>
      <p:bldP spid="25" grpId="1" animBg="1"/>
      <p:bldP spid="25" grpId="2" animBg="1"/>
      <p:bldP spid="29" grpId="1" animBg="1"/>
      <p:bldP spid="29" grpId="2" animBg="1"/>
      <p:bldP spid="28" grpId="1" animBg="1"/>
      <p:bldP spid="28" grpId="2" animBg="1"/>
      <p:bldP spid="30" grpId="1" animBg="1"/>
      <p:bldP spid="30" grpId="2" animBg="1"/>
      <p:bldP spid="32" grpId="0" animBg="1"/>
      <p:bldP spid="32" grpId="1" animBg="1"/>
      <p:bldP spid="31" grpId="0" animBg="1"/>
      <p:bldP spid="3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2655" y="41760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sp>
        <p:nvSpPr>
          <p:cNvPr id="8" name="Footer Placeholder 3">
            <a:extLst>
              <a:ext uri="{FF2B5EF4-FFF2-40B4-BE49-F238E27FC236}">
                <a16:creationId xmlns:a16="http://schemas.microsoft.com/office/drawing/2014/main" id="{C10EE09C-87A9-4418-BCA7-6910C0BA89E4}"/>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5" name="Picture 4">
            <a:extLst>
              <a:ext uri="{FF2B5EF4-FFF2-40B4-BE49-F238E27FC236}">
                <a16:creationId xmlns:a16="http://schemas.microsoft.com/office/drawing/2014/main" id="{BD1CBD01-6F89-4C3F-9654-BF14F7F6C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767" y="1533248"/>
            <a:ext cx="4634413" cy="4727987"/>
          </a:xfrm>
          <a:prstGeom prst="rect">
            <a:avLst/>
          </a:prstGeom>
        </p:spPr>
      </p:pic>
      <p:sp>
        <p:nvSpPr>
          <p:cNvPr id="9" name="Rectangle: Rounded Corners 8">
            <a:extLst>
              <a:ext uri="{FF2B5EF4-FFF2-40B4-BE49-F238E27FC236}">
                <a16:creationId xmlns:a16="http://schemas.microsoft.com/office/drawing/2014/main" id="{A12D8A21-8EC7-47C3-A3BE-1B232A0D9C5D}"/>
              </a:ext>
            </a:extLst>
          </p:cNvPr>
          <p:cNvSpPr/>
          <p:nvPr/>
        </p:nvSpPr>
        <p:spPr>
          <a:xfrm>
            <a:off x="852236" y="1556415"/>
            <a:ext cx="4957510" cy="3745170"/>
          </a:xfrm>
          <a:prstGeom prst="roundRect">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3200" dirty="0">
                <a:solidFill>
                  <a:schemeClr val="tx1"/>
                </a:solidFill>
                <a:latin typeface="Lato" panose="020B0604020202020204" charset="0"/>
                <a:ea typeface="Lato" panose="020B0604020202020204" charset="0"/>
                <a:cs typeface="Lato" panose="020B0604020202020204" charset="0"/>
              </a:rPr>
              <a:t>Using a different coloured pen, can you add any new learning to your mind-map from the start of the lessons?</a:t>
            </a:r>
          </a:p>
        </p:txBody>
      </p:sp>
    </p:spTree>
    <p:extLst>
      <p:ext uri="{BB962C8B-B14F-4D97-AF65-F5344CB8AC3E}">
        <p14:creationId xmlns:p14="http://schemas.microsoft.com/office/powerpoint/2010/main" val="269817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697" y="5240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p>
        </p:txBody>
      </p:sp>
      <p:sp>
        <p:nvSpPr>
          <p:cNvPr id="8" name="TextBox 7"/>
          <p:cNvSpPr txBox="1"/>
          <p:nvPr/>
        </p:nvSpPr>
        <p:spPr>
          <a:xfrm>
            <a:off x="568697" y="1876406"/>
            <a:ext cx="9393450" cy="3987566"/>
          </a:xfrm>
          <a:prstGeom prst="rect">
            <a:avLst/>
          </a:prstGeom>
          <a:noFill/>
        </p:spPr>
        <p:txBody>
          <a:bodyPr wrap="square" rtlCol="0">
            <a:spAutoFit/>
          </a:bodyPr>
          <a:lstStyle/>
          <a:p>
            <a:pPr lvl="0"/>
            <a:r>
              <a:rPr lang="en-GB" sz="2800" dirty="0">
                <a:latin typeface="Lato" panose="020B0604020202020204" charset="0"/>
                <a:ea typeface="Lato" panose="020B0604020202020204" charset="0"/>
                <a:cs typeface="Lato" panose="020B0604020202020204" charset="0"/>
              </a:rPr>
              <a:t>Speak to a tutor, head of year or other trusted member of staff in the school</a:t>
            </a:r>
          </a:p>
          <a:p>
            <a:pPr lvl="0"/>
            <a:endParaRPr lang="en-GB" sz="2800" dirty="0">
              <a:latin typeface="Lato" panose="020B0604020202020204" charset="0"/>
              <a:ea typeface="Lato" panose="020B0604020202020204" charset="0"/>
              <a:cs typeface="Lato" panose="020B0604020202020204" charset="0"/>
            </a:endParaRPr>
          </a:p>
          <a:p>
            <a:pPr lvl="0"/>
            <a:r>
              <a:rPr lang="en-GB" sz="2800" dirty="0">
                <a:latin typeface="Lato" panose="020B0604020202020204" charset="0"/>
                <a:ea typeface="Lato" panose="020B0604020202020204" charset="0"/>
                <a:cs typeface="Lato" panose="020B0604020202020204" charset="0"/>
              </a:rPr>
              <a:t>Contact Childline </a:t>
            </a:r>
            <a:r>
              <a:rPr lang="en-GB" sz="2800" u="sng" dirty="0">
                <a:latin typeface="Lato" panose="020B0604020202020204" charset="0"/>
                <a:ea typeface="Lato" panose="020B0604020202020204" charset="0"/>
                <a:cs typeface="Lato" panose="020B0604020202020204" charset="0"/>
                <a:hlinkClick r:id="rId3"/>
              </a:rPr>
              <a:t>www.childline.org.uk</a:t>
            </a:r>
            <a:r>
              <a:rPr lang="en-GB" sz="2800" dirty="0">
                <a:latin typeface="Lato" panose="020B0604020202020204" charset="0"/>
                <a:ea typeface="Lato" panose="020B0604020202020204" charset="0"/>
                <a:cs typeface="Lato" panose="020B0604020202020204" charset="0"/>
              </a:rPr>
              <a:t> 0800 1111</a:t>
            </a:r>
          </a:p>
          <a:p>
            <a:pPr lvl="0"/>
            <a:endParaRPr lang="en-GB" sz="2800" dirty="0">
              <a:latin typeface="Lato" panose="020B0604020202020204" charset="0"/>
              <a:ea typeface="Lato" panose="020B0604020202020204" charset="0"/>
              <a:cs typeface="Lato" panose="020B0604020202020204" charset="0"/>
            </a:endParaRPr>
          </a:p>
          <a:p>
            <a:pPr lvl="0"/>
            <a:r>
              <a:rPr lang="en-GB" sz="2800" dirty="0">
                <a:latin typeface="Lato" panose="020B0604020202020204" charset="0"/>
                <a:ea typeface="Lato" panose="020B0604020202020204" charset="0"/>
                <a:cs typeface="Lato" panose="020B0604020202020204" charset="0"/>
              </a:rPr>
              <a:t>Further information is available via FRANK</a:t>
            </a:r>
          </a:p>
          <a:p>
            <a:pPr lvl="0"/>
            <a:r>
              <a:rPr lang="en-GB" sz="2800" dirty="0">
                <a:latin typeface="Lato" panose="020B0604020202020204" charset="0"/>
                <a:ea typeface="Lato" panose="020B0604020202020204" charset="0"/>
                <a:cs typeface="Lato" panose="020B0604020202020204" charset="0"/>
                <a:hlinkClick r:id="rId4"/>
              </a:rPr>
              <a:t>www.talktofrank.com/get-help</a:t>
            </a:r>
            <a:r>
              <a:rPr lang="en-GB" sz="2800" dirty="0">
                <a:latin typeface="Lato" panose="020B0604020202020204" charset="0"/>
                <a:ea typeface="Lato" panose="020B0604020202020204" charset="0"/>
                <a:cs typeface="Lato" panose="020B0604020202020204" charset="0"/>
              </a:rPr>
              <a:t> </a:t>
            </a:r>
          </a:p>
          <a:p>
            <a:pPr lvl="0"/>
            <a:endParaRPr lang="en-GB" sz="2800" dirty="0">
              <a:latin typeface="Lato" panose="020B0604020202020204" charset="0"/>
              <a:ea typeface="Lato" panose="020B0604020202020204" charset="0"/>
              <a:cs typeface="Lato" panose="020B0604020202020204" charset="0"/>
            </a:endParaRPr>
          </a:p>
          <a:p>
            <a:pPr>
              <a:lnSpc>
                <a:spcPct val="115000"/>
              </a:lnSpc>
            </a:pPr>
            <a:endParaRPr lang="en-GB" sz="2800"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19</a:t>
            </a:fld>
            <a:endParaRPr lang="en-GB"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5707" y="4427616"/>
            <a:ext cx="2898105" cy="2001503"/>
          </a:xfrm>
          <a:prstGeom prst="rect">
            <a:avLst/>
          </a:prstGeom>
        </p:spPr>
      </p:pic>
      <p:sp>
        <p:nvSpPr>
          <p:cNvPr id="7" name="Footer Placeholder 3">
            <a:extLst>
              <a:ext uri="{FF2B5EF4-FFF2-40B4-BE49-F238E27FC236}">
                <a16:creationId xmlns:a16="http://schemas.microsoft.com/office/drawing/2014/main" id="{56BADC1B-2E44-4FA6-85CF-FDE15DCA6837}"/>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304632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515456"/>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635158"/>
            <a:ext cx="11246384" cy="4893647"/>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marL="514350" indent="-514350">
              <a:lnSpc>
                <a:spcPct val="150000"/>
              </a:lnSpc>
              <a:buAutoNum type="romanLcParenBoth"/>
            </a:pP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EC7CA217-AEDF-4A46-9BDC-C6F7F50DF338}"/>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8" name="Picture 7"/>
          <p:cNvPicPr>
            <a:picLocks noGrp="1" noChangeAspect="1"/>
          </p:cNvPicPr>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803729" y="5486400"/>
            <a:ext cx="1388271" cy="1263177"/>
          </a:xfrm>
          <a:prstGeom prst="rect">
            <a:avLst/>
          </a:prstGeom>
        </p:spPr>
      </p:pic>
    </p:spTree>
    <p:extLst>
      <p:ext uri="{BB962C8B-B14F-4D97-AF65-F5344CB8AC3E}">
        <p14:creationId xmlns:p14="http://schemas.microsoft.com/office/powerpoint/2010/main" val="3388793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120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503693" y="926604"/>
            <a:ext cx="6480719" cy="6340197"/>
          </a:xfrm>
          <a:prstGeom prst="rect">
            <a:avLst/>
          </a:prstGeom>
          <a:noFill/>
        </p:spPr>
        <p:txBody>
          <a:bodyPr wrap="square" rtlCol="0">
            <a:spAutoFit/>
          </a:bodyPr>
          <a:lstStyle/>
          <a:p>
            <a:pPr>
              <a:lnSpc>
                <a:spcPct val="115000"/>
              </a:lnSpc>
            </a:pPr>
            <a:endParaRPr lang="en-GB" sz="2800" dirty="0">
              <a:latin typeface="Lato" panose="020B0604020202020204" charset="0"/>
              <a:ea typeface="Lato" panose="020B0604020202020204" charset="0"/>
              <a:cs typeface="Lato" panose="020B0604020202020204" charset="0"/>
            </a:endParaRPr>
          </a:p>
          <a:p>
            <a:pPr>
              <a:lnSpc>
                <a:spcPct val="115000"/>
              </a:lnSpc>
            </a:pPr>
            <a:r>
              <a:rPr lang="en-GB" sz="2800" dirty="0">
                <a:latin typeface="Lato" panose="020B0604020202020204" charset="0"/>
                <a:ea typeface="Lato" panose="020B0604020202020204" charset="0"/>
                <a:cs typeface="Lato" panose="020B0604020202020204" charset="0"/>
              </a:rPr>
              <a:t>Design a myth-busting campaign to help young people access accurate information related to cannabis and alcohol use.</a:t>
            </a:r>
          </a:p>
          <a:p>
            <a:pPr>
              <a:lnSpc>
                <a:spcPct val="115000"/>
              </a:lnSpc>
            </a:pPr>
            <a:endParaRPr lang="en-GB" sz="2800" dirty="0">
              <a:latin typeface="Lato" panose="020B0604020202020204" charset="0"/>
              <a:ea typeface="Lato" panose="020B0604020202020204" charset="0"/>
              <a:cs typeface="Lato" panose="020B0604020202020204" charset="0"/>
            </a:endParaRPr>
          </a:p>
          <a:p>
            <a:pPr>
              <a:lnSpc>
                <a:spcPct val="115000"/>
              </a:lnSpc>
            </a:pPr>
            <a:r>
              <a:rPr lang="en-GB" sz="2800" dirty="0">
                <a:latin typeface="Lato" panose="020B0604020202020204" charset="0"/>
                <a:ea typeface="Lato" panose="020B0604020202020204" charset="0"/>
                <a:cs typeface="Lato" panose="020B0604020202020204" charset="0"/>
              </a:rPr>
              <a:t>This could include:</a:t>
            </a:r>
          </a:p>
          <a:p>
            <a:pPr marL="457200" indent="-457200">
              <a:lnSpc>
                <a:spcPct val="115000"/>
              </a:lnSpc>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posters</a:t>
            </a:r>
          </a:p>
          <a:p>
            <a:pPr marL="457200" indent="-457200">
              <a:lnSpc>
                <a:spcPct val="115000"/>
              </a:lnSpc>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a 60 second news bulletin</a:t>
            </a:r>
          </a:p>
          <a:p>
            <a:pPr marL="457200" indent="-457200">
              <a:lnSpc>
                <a:spcPct val="115000"/>
              </a:lnSpc>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a short script for an advert</a:t>
            </a:r>
            <a:endParaRPr lang="en-US" sz="2800" dirty="0">
              <a:latin typeface="Lato" panose="020B0604020202020204" charset="0"/>
              <a:ea typeface="Lato" panose="020B0604020202020204" charset="0"/>
              <a:cs typeface="Lato" panose="020B0604020202020204" charset="0"/>
            </a:endParaRPr>
          </a:p>
          <a:p>
            <a:endParaRPr lang="en-US" sz="2800" dirty="0">
              <a:solidFill>
                <a:schemeClr val="bg1">
                  <a:lumMod val="50000"/>
                </a:schemeClr>
              </a:solidFill>
              <a:latin typeface="Lato" panose="020B0604020202020204" charset="0"/>
              <a:ea typeface="Lato" panose="020B0604020202020204" charset="0"/>
              <a:cs typeface="Lato" panose="020B0604020202020204" charset="0"/>
            </a:endParaRPr>
          </a:p>
          <a:p>
            <a:endParaRPr lang="en-US" sz="2800" dirty="0">
              <a:solidFill>
                <a:schemeClr val="bg1">
                  <a:lumMod val="50000"/>
                </a:schemeClr>
              </a:solidFill>
              <a:latin typeface="Lato" panose="020B0604020202020204" charset="0"/>
              <a:ea typeface="Lato" panose="020B0604020202020204" charset="0"/>
              <a:cs typeface="Lato" panose="020B0604020202020204" charset="0"/>
            </a:endParaRPr>
          </a:p>
          <a:p>
            <a:endParaRPr lang="en-US" sz="2800"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20</a:t>
            </a:fld>
            <a:endParaRPr lang="en-GB" dirty="0"/>
          </a:p>
        </p:txBody>
      </p:sp>
      <p:sp>
        <p:nvSpPr>
          <p:cNvPr id="6" name="Footer Placeholder 3">
            <a:extLst>
              <a:ext uri="{FF2B5EF4-FFF2-40B4-BE49-F238E27FC236}">
                <a16:creationId xmlns:a16="http://schemas.microsoft.com/office/drawing/2014/main" id="{CBAFF04C-421C-4848-9025-7877B5C2319A}"/>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grpSp>
        <p:nvGrpSpPr>
          <p:cNvPr id="8" name="Group 7">
            <a:extLst>
              <a:ext uri="{FF2B5EF4-FFF2-40B4-BE49-F238E27FC236}">
                <a16:creationId xmlns:a16="http://schemas.microsoft.com/office/drawing/2014/main" id="{4B4DF4D9-863C-40C6-8912-A31064E7CA4F}"/>
              </a:ext>
            </a:extLst>
          </p:cNvPr>
          <p:cNvGrpSpPr/>
          <p:nvPr/>
        </p:nvGrpSpPr>
        <p:grpSpPr>
          <a:xfrm>
            <a:off x="7397500" y="1939959"/>
            <a:ext cx="4060209" cy="3438197"/>
            <a:chOff x="6679441" y="2688609"/>
            <a:chExt cx="4060209" cy="3438197"/>
          </a:xfrm>
        </p:grpSpPr>
        <p:pic>
          <p:nvPicPr>
            <p:cNvPr id="5" name="Picture 4">
              <a:extLst>
                <a:ext uri="{FF2B5EF4-FFF2-40B4-BE49-F238E27FC236}">
                  <a16:creationId xmlns:a16="http://schemas.microsoft.com/office/drawing/2014/main" id="{C5C022B6-4DE3-476D-B45C-9A18002FAA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20"/>
            <a:stretch/>
          </p:blipFill>
          <p:spPr>
            <a:xfrm>
              <a:off x="6679441" y="2688609"/>
              <a:ext cx="4060209" cy="3438197"/>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5430F584-7413-4DAF-925C-7CCBC236C80C}"/>
                </a:ext>
              </a:extLst>
            </p:cNvPr>
            <p:cNvSpPr txBox="1"/>
            <p:nvPr/>
          </p:nvSpPr>
          <p:spPr>
            <a:xfrm>
              <a:off x="7718761" y="5358124"/>
              <a:ext cx="1981568" cy="523220"/>
            </a:xfrm>
            <a:prstGeom prst="rect">
              <a:avLst/>
            </a:prstGeom>
            <a:noFill/>
          </p:spPr>
          <p:txBody>
            <a:bodyPr wrap="none" rtlCol="0">
              <a:spAutoFit/>
            </a:bodyPr>
            <a:lstStyle/>
            <a:p>
              <a:r>
                <a:rPr lang="en-GB" sz="2800" dirty="0">
                  <a:solidFill>
                    <a:schemeClr val="bg1"/>
                  </a:solidFill>
                  <a:latin typeface="Arial Rounded MT Bold" panose="020F0704030504030204" pitchFamily="34" charset="0"/>
                  <a:ea typeface="Lato" panose="020B0604020202020204" charset="0"/>
                  <a:cs typeface="Lato" panose="020B0604020202020204" charset="0"/>
                </a:rPr>
                <a:t>fact check</a:t>
              </a:r>
            </a:p>
          </p:txBody>
        </p:sp>
      </p:grpSp>
    </p:spTree>
    <p:extLst>
      <p:ext uri="{BB962C8B-B14F-4D97-AF65-F5344CB8AC3E}">
        <p14:creationId xmlns:p14="http://schemas.microsoft.com/office/powerpoint/2010/main" val="113063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AFA0FFED-3665-4F74-AA68-CB4F2D4E0CB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8" name="Picture 17"/>
          <p:cNvPicPr>
            <a:picLocks noGrp="1" noChangeAspect="1"/>
          </p:cNvPicPr>
          <p:nvPr/>
        </p:nvPicPr>
        <p:blipFill rotWithShape="1">
          <a:blip r:embed="rId6" cstate="print">
            <a:extLst>
              <a:ext uri="{28A0092B-C50C-407E-A947-70E740481C1C}">
                <a14:useLocalDpi xmlns:a14="http://schemas.microsoft.com/office/drawing/2010/main" val="0"/>
              </a:ext>
            </a:extLst>
          </a:blip>
          <a:srcRect l="15467" t="18771" r="15467" b="18386"/>
          <a:stretch/>
        </p:blipFill>
        <p:spPr>
          <a:xfrm>
            <a:off x="10704374" y="5535389"/>
            <a:ext cx="1388271" cy="1263177"/>
          </a:xfrm>
          <a:prstGeom prst="rect">
            <a:avLst/>
          </a:prstGeom>
        </p:spPr>
      </p:pic>
    </p:spTree>
    <p:extLst>
      <p:ext uri="{BB962C8B-B14F-4D97-AF65-F5344CB8AC3E}">
        <p14:creationId xmlns:p14="http://schemas.microsoft.com/office/powerpoint/2010/main" val="24284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1" name="Footer Placeholder 1">
            <a:extLst>
              <a:ext uri="{FF2B5EF4-FFF2-40B4-BE49-F238E27FC236}">
                <a16:creationId xmlns:a16="http://schemas.microsoft.com/office/drawing/2014/main" id="{B77B7665-0FD2-46A4-A829-ED008CDEC57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p:cNvSpPr txBox="1"/>
          <p:nvPr/>
        </p:nvSpPr>
        <p:spPr>
          <a:xfrm>
            <a:off x="758773" y="1827434"/>
            <a:ext cx="10617657" cy="3539430"/>
          </a:xfrm>
          <a:prstGeom prst="rect">
            <a:avLst/>
          </a:prstGeom>
          <a:noFill/>
        </p:spPr>
        <p:txBody>
          <a:bodyPr wrap="square" rtlCol="0">
            <a:spAutoFit/>
          </a:bodyPr>
          <a:lstStyle/>
          <a:p>
            <a:r>
              <a:rPr lang="en-GB" sz="2800" dirty="0">
                <a:solidFill>
                  <a:schemeClr val="bg1"/>
                </a:solidFill>
                <a:latin typeface="Lato" panose="020B0604020202020204" charset="0"/>
                <a:ea typeface="Lato" panose="020B0604020202020204" charset="0"/>
                <a:cs typeface="Lato" panose="020B0604020202020204" charset="0"/>
              </a:rPr>
              <a:t>This is the third of four lessons for Year 9, focusing on the risks and consequences of drug use. This lesson explores the effects of different patterns of alcohol use, in addition to the health risks associated with alcohol and cannabis use.</a:t>
            </a:r>
          </a:p>
          <a:p>
            <a:endParaRPr lang="en-GB" sz="2800" dirty="0">
              <a:solidFill>
                <a:schemeClr val="bg1"/>
              </a:solidFill>
              <a:latin typeface="Lato" panose="020B0604020202020204" charset="0"/>
              <a:ea typeface="Lato" panose="020B0604020202020204" charset="0"/>
              <a:cs typeface="Lato" panose="020B0604020202020204" charset="0"/>
            </a:endParaRPr>
          </a:p>
          <a:p>
            <a:r>
              <a:rPr lang="en-GB" sz="2800" dirty="0">
                <a:solidFill>
                  <a:schemeClr val="bg1"/>
                </a:solidFill>
                <a:latin typeface="Lato" panose="020B0604020202020204" charset="0"/>
                <a:ea typeface="Lato" panose="020B0604020202020204" charset="0"/>
                <a:cs typeface="Lato" panose="020B0604020202020204" charset="0"/>
              </a:rPr>
              <a:t>Neither this, nor any of the other lessons, is designed to be taught in isolation, but should always form part of a planned, developmental PSHE education programme.</a:t>
            </a:r>
          </a:p>
        </p:txBody>
      </p:sp>
      <p:pic>
        <p:nvPicPr>
          <p:cNvPr id="8" name="Picture 7"/>
          <p:cNvPicPr>
            <a:picLocks noGrp="1" noChangeAspect="1"/>
          </p:cNvPicPr>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746933" y="5494975"/>
            <a:ext cx="1388271" cy="1263177"/>
          </a:xfrm>
          <a:prstGeom prst="rect">
            <a:avLst/>
          </a:prstGeom>
        </p:spPr>
      </p:pic>
    </p:spTree>
    <p:extLst>
      <p:ext uri="{BB962C8B-B14F-4D97-AF65-F5344CB8AC3E}">
        <p14:creationId xmlns:p14="http://schemas.microsoft.com/office/powerpoint/2010/main" val="48557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20" y="1152369"/>
            <a:ext cx="7285980"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9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421147" y="2028582"/>
            <a:ext cx="6936326" cy="2677656"/>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 </a:t>
            </a:r>
            <a:r>
              <a:rPr lang="en-GB" sz="2400" dirty="0">
                <a:solidFill>
                  <a:schemeClr val="bg1"/>
                </a:solidFill>
                <a:latin typeface="Lato" panose="020B0604020202020204" charset="0"/>
                <a:ea typeface="Lato" panose="020B0604020202020204" charset="0"/>
                <a:cs typeface="Lato" panose="020B0604020202020204" charset="0"/>
              </a:rPr>
              <a:t>This includes direction to further guidance regarding police stop and search powers, should this discussion arise during the lesson.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84820" y="4706238"/>
            <a:ext cx="7630468"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 </a:t>
            </a:r>
            <a:r>
              <a:rPr lang="en-GB" sz="2400" dirty="0">
                <a:solidFill>
                  <a:schemeClr val="bg1"/>
                </a:solidFill>
                <a:latin typeface="Lato" panose="020B0604020202020204" charset="0"/>
                <a:ea typeface="Lato" panose="020B0604020202020204" charset="0"/>
                <a:cs typeface="Lato" panose="020B0604020202020204" charset="0"/>
              </a:rPr>
              <a:t>including advice regarding how to talk to young people about alcohol.</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18"/>
          <p:cNvPicPr>
            <a:picLocks noGrp="1" noChangeAspect="1"/>
          </p:cNvPicPr>
          <p:nvPr/>
        </p:nvPicPr>
        <p:blipFill rotWithShape="1">
          <a:blip r:embed="rId3" cstate="print">
            <a:extLst>
              <a:ext uri="{28A0092B-C50C-407E-A947-70E740481C1C}">
                <a14:useLocalDpi xmlns:a14="http://schemas.microsoft.com/office/drawing/2010/main" val="0"/>
              </a:ext>
            </a:extLst>
          </a:blip>
          <a:srcRect l="15467" t="18771" r="15467" b="18386"/>
          <a:stretch/>
        </p:blipFill>
        <p:spPr>
          <a:xfrm>
            <a:off x="10733385" y="5494975"/>
            <a:ext cx="1388271" cy="1263177"/>
          </a:xfrm>
          <a:prstGeom prst="rect">
            <a:avLst/>
          </a:prstGeom>
        </p:spPr>
      </p:pic>
      <p:pic>
        <p:nvPicPr>
          <p:cNvPr id="21" name="Picture 20">
            <a:extLst>
              <a:ext uri="{FF2B5EF4-FFF2-40B4-BE49-F238E27FC236}">
                <a16:creationId xmlns:a16="http://schemas.microsoft.com/office/drawing/2014/main" id="{A16208C2-5C15-430C-A5B5-B3ED900973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7572" y="1504846"/>
            <a:ext cx="2816817" cy="1991364"/>
          </a:xfrm>
          <a:prstGeom prst="rect">
            <a:avLst/>
          </a:prstGeom>
        </p:spPr>
      </p:pic>
      <p:pic>
        <p:nvPicPr>
          <p:cNvPr id="23" name="Picture 22">
            <a:hlinkClick r:id="rId5"/>
            <a:extLst>
              <a:ext uri="{FF2B5EF4-FFF2-40B4-BE49-F238E27FC236}">
                <a16:creationId xmlns:a16="http://schemas.microsoft.com/office/drawing/2014/main" id="{9378BFA1-E03F-4EE5-8096-0788328E14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3800" y="2686439"/>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a:extLst>
              <a:ext uri="{FF2B5EF4-FFF2-40B4-BE49-F238E27FC236}">
                <a16:creationId xmlns:a16="http://schemas.microsoft.com/office/drawing/2014/main" id="{669E187D-D2C7-4979-B182-658BD62E7D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2549" y="3967093"/>
            <a:ext cx="1522664" cy="2153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336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309574400"/>
              </p:ext>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513085" y="2800357"/>
            <a:ext cx="9010925" cy="3447098"/>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eague Spartan" panose="00000800000000000000" pitchFamily="50" charset="0"/>
              </a:rPr>
              <a:t>Students will be able to:</a:t>
            </a:r>
          </a:p>
          <a:p>
            <a:pPr lvl="3"/>
            <a:endParaRPr lang="en-GB" b="1" dirty="0">
              <a:latin typeface="Lato" panose="020B0604020202020204" charset="0"/>
              <a:ea typeface="Lato" panose="020B0604020202020204" charset="0"/>
              <a:cs typeface="Lato" panose="020B0604020202020204" charset="0"/>
            </a:endParaRPr>
          </a:p>
          <a:p>
            <a:pPr marL="914400" lvl="1" indent="-457200">
              <a:spcAft>
                <a:spcPts val="1200"/>
              </a:spcAft>
              <a:buSzPct val="202000"/>
              <a:buBlip>
                <a:blip r:embed="rId3"/>
              </a:buBlip>
            </a:pPr>
            <a:r>
              <a:rPr lang="en-US" dirty="0">
                <a:latin typeface="Lato" panose="020B0604020202020204" charset="0"/>
                <a:ea typeface="Lato" panose="020B0604020202020204" charset="0"/>
                <a:cs typeface="Lato" panose="020B0604020202020204" charset="0"/>
              </a:rPr>
              <a:t>describe some of the health risks associated with occasional and problematic substance use</a:t>
            </a:r>
          </a:p>
          <a:p>
            <a:pPr marL="914400" lvl="1" indent="-457200">
              <a:spcAft>
                <a:spcPts val="1200"/>
              </a:spcAft>
              <a:buSzPct val="202000"/>
              <a:buBlip>
                <a:blip r:embed="rId3"/>
              </a:buBlip>
            </a:pPr>
            <a:r>
              <a:rPr lang="en-GB" dirty="0">
                <a:latin typeface="Lato" panose="020B0604020202020204" charset="0"/>
                <a:ea typeface="Lato" panose="020B0604020202020204" charset="0"/>
                <a:cs typeface="Lato" panose="020B0604020202020204" charset="0"/>
              </a:rPr>
              <a:t>recognise </a:t>
            </a:r>
            <a:r>
              <a:rPr lang="en-US" dirty="0">
                <a:latin typeface="Lato" panose="020B0604020202020204" charset="0"/>
                <a:ea typeface="Lato" panose="020B0604020202020204" charset="0"/>
                <a:cs typeface="Lato" panose="020B0604020202020204" charset="0"/>
              </a:rPr>
              <a:t>and challenge myths related to cannabis use and drinking alcohol </a:t>
            </a:r>
          </a:p>
          <a:p>
            <a:pPr lvl="1">
              <a:lnSpc>
                <a:spcPct val="150000"/>
              </a:lnSpc>
              <a:buSzPct val="202000"/>
            </a:pPr>
            <a:endParaRPr lang="en-GB" dirty="0">
              <a:latin typeface="Lato" panose="020B0604020202020204" charset="0"/>
              <a:ea typeface="Lato" panose="020B0604020202020204" charset="0"/>
              <a:cs typeface="Lato" panose="020B0604020202020204" charset="0"/>
            </a:endParaRPr>
          </a:p>
        </p:txBody>
      </p:sp>
      <p:sp>
        <p:nvSpPr>
          <p:cNvPr id="16" name="TextBox 15"/>
          <p:cNvSpPr txBox="1"/>
          <p:nvPr/>
        </p:nvSpPr>
        <p:spPr>
          <a:xfrm>
            <a:off x="513085" y="538199"/>
            <a:ext cx="9010925" cy="1969770"/>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dirty="0">
                <a:latin typeface="League Spartan" panose="020B0604020202020204" charset="0"/>
              </a:rPr>
              <a:t>To learn about </a:t>
            </a:r>
            <a:r>
              <a:rPr lang="en-GB" b="1" dirty="0">
                <a:latin typeface="League Spartan" panose="020B0604020202020204" charset="0"/>
                <a:ea typeface="Lato" panose="020B0604020202020204" charset="0"/>
                <a:cs typeface="Lato" panose="020B0604020202020204" charset="0"/>
              </a:rPr>
              <a:t>the short and long-term effects of alcohol and cannabis use on individuals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87044" y="2800357"/>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A63B0EC3-D7D8-4342-9241-15ADE792EBBA}"/>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9" name="Picture 18"/>
          <p:cNvPicPr>
            <a:picLocks noGrp="1" noChangeAspect="1"/>
          </p:cNvPicPr>
          <p:nvPr/>
        </p:nvPicPr>
        <p:blipFill rotWithShape="1">
          <a:blip r:embed="rId6" cstate="print">
            <a:extLst>
              <a:ext uri="{28A0092B-C50C-407E-A947-70E740481C1C}">
                <a14:useLocalDpi xmlns:a14="http://schemas.microsoft.com/office/drawing/2010/main" val="0"/>
              </a:ext>
            </a:extLst>
          </a:blip>
          <a:srcRect l="15467" t="18771" r="15467" b="18386"/>
          <a:stretch/>
        </p:blipFill>
        <p:spPr>
          <a:xfrm>
            <a:off x="10718357" y="5536346"/>
            <a:ext cx="1388271" cy="1263177"/>
          </a:xfrm>
          <a:prstGeom prst="rect">
            <a:avLst/>
          </a:prstGeom>
        </p:spPr>
      </p:pic>
    </p:spTree>
    <p:extLst>
      <p:ext uri="{BB962C8B-B14F-4D97-AF65-F5344CB8AC3E}">
        <p14:creationId xmlns:p14="http://schemas.microsoft.com/office/powerpoint/2010/main" val="12446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388762" y="417350"/>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442174"/>
            <a:ext cx="5494464" cy="3093154"/>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559881"/>
            <a:ext cx="887768" cy="887768"/>
          </a:xfrm>
          <a:prstGeom prst="rect">
            <a:avLst/>
          </a:prstGeom>
        </p:spPr>
      </p:pic>
      <p:sp>
        <p:nvSpPr>
          <p:cNvPr id="21" name="TextBox 20"/>
          <p:cNvSpPr txBox="1"/>
          <p:nvPr/>
        </p:nvSpPr>
        <p:spPr>
          <a:xfrm>
            <a:off x="6061357" y="1501136"/>
            <a:ext cx="5690757" cy="3095335"/>
          </a:xfrm>
          <a:prstGeom prst="rect">
            <a:avLst/>
          </a:prstGeom>
          <a:solidFill>
            <a:schemeClr val="bg1"/>
          </a:solidFill>
        </p:spPr>
        <p:txBody>
          <a:bodyPr wrap="square" rtlCol="0">
            <a:spAutoFit/>
          </a:bodyPr>
          <a:lstStyle/>
          <a:p>
            <a:pPr lvl="3">
              <a:lnSpc>
                <a:spcPct val="150000"/>
              </a:lnSpc>
            </a:pPr>
            <a:r>
              <a:rPr lang="en-GB" sz="2600" b="1" dirty="0">
                <a:latin typeface="League Spartan" panose="00000800000000000000" pitchFamily="50" charset="0"/>
              </a:rPr>
              <a:t>Resources required</a:t>
            </a:r>
          </a:p>
          <a:p>
            <a:pPr lvl="3">
              <a:lnSpc>
                <a:spcPct val="150000"/>
              </a:lnSpc>
            </a:pPr>
            <a:endParaRPr lang="en-GB" sz="800" b="1" dirty="0">
              <a:latin typeface="Gill Sans MT" panose="020B0502020104020203" pitchFamily="34" charset="0"/>
            </a:endParaRPr>
          </a:p>
          <a:p>
            <a:pPr marL="457200" indent="-457200">
              <a:lnSpc>
                <a:spcPct val="150000"/>
              </a:lnSpc>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Box or envelope for anonymous questions</a:t>
            </a:r>
          </a:p>
          <a:p>
            <a:pPr marL="457200" indent="-457200">
              <a:lnSpc>
                <a:spcPct val="150000"/>
              </a:lnSpc>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Flip char paper and markers</a:t>
            </a:r>
          </a:p>
          <a:p>
            <a:pPr marL="457200" indent="-457200">
              <a:lnSpc>
                <a:spcPct val="150000"/>
              </a:lnSpc>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1/1a: </a:t>
            </a:r>
            <a:r>
              <a:rPr lang="en-GB" sz="1700" i="1" dirty="0">
                <a:latin typeface="Lato" panose="020B0604020202020204" charset="0"/>
                <a:ea typeface="Lato" panose="020B0604020202020204" charset="0"/>
                <a:cs typeface="Lato" panose="020B0604020202020204" charset="0"/>
              </a:rPr>
              <a:t>Alcohol patterns </a:t>
            </a:r>
            <a:r>
              <a:rPr lang="en-GB" sz="1700" dirty="0">
                <a:latin typeface="Lato" panose="020B0604020202020204" charset="0"/>
                <a:ea typeface="Lato" panose="020B0604020202020204" charset="0"/>
                <a:cs typeface="Lato" panose="020B0604020202020204" charset="0"/>
              </a:rPr>
              <a:t>[1 per group of 3-4]</a:t>
            </a:r>
          </a:p>
          <a:p>
            <a:pPr marL="457200" indent="-457200">
              <a:lnSpc>
                <a:spcPct val="150000"/>
              </a:lnSpc>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2: </a:t>
            </a:r>
            <a:r>
              <a:rPr lang="en-GB" sz="1700" i="1" dirty="0">
                <a:latin typeface="Lato" panose="020B0604020202020204" charset="0"/>
                <a:ea typeface="Lato" panose="020B0604020202020204" charset="0"/>
                <a:cs typeface="Lato" panose="020B0604020202020204" charset="0"/>
              </a:rPr>
              <a:t>Myth-busting </a:t>
            </a:r>
            <a:r>
              <a:rPr lang="en-GB" sz="1700" dirty="0">
                <a:latin typeface="Lato" panose="020B0604020202020204" charset="0"/>
                <a:ea typeface="Lato" panose="020B0604020202020204" charset="0"/>
                <a:cs typeface="Lato" panose="020B0604020202020204" charset="0"/>
              </a:rPr>
              <a:t>[1 per pair]</a:t>
            </a:r>
          </a:p>
          <a:p>
            <a:pPr marL="457200" indent="-457200">
              <a:lnSpc>
                <a:spcPct val="150000"/>
              </a:lnSpc>
              <a:spcAft>
                <a:spcPts val="600"/>
              </a:spcAft>
              <a:buSzPct val="202000"/>
              <a:buBlip>
                <a:blip r:embed="rId4"/>
              </a:buBlip>
            </a:pPr>
            <a:r>
              <a:rPr lang="en-GB" sz="1700" dirty="0">
                <a:latin typeface="Lato" panose="020B0604020202020204" charset="0"/>
                <a:ea typeface="Lato" panose="020B0604020202020204" charset="0"/>
                <a:cs typeface="Lato" panose="020B0604020202020204" charset="0"/>
              </a:rPr>
              <a:t>Resource 2a: </a:t>
            </a:r>
            <a:r>
              <a:rPr lang="en-GB" sz="1700" i="1" dirty="0">
                <a:latin typeface="Lato" panose="020B0604020202020204" charset="0"/>
                <a:ea typeface="Lato" panose="020B0604020202020204" charset="0"/>
                <a:cs typeface="Lato" panose="020B0604020202020204" charset="0"/>
              </a:rPr>
              <a:t>Myth-busting answers </a:t>
            </a:r>
            <a:r>
              <a:rPr lang="en-GB" sz="1700" dirty="0">
                <a:latin typeface="Lato" panose="020B0604020202020204" charset="0"/>
                <a:ea typeface="Lato" panose="020B0604020202020204" charset="0"/>
                <a:cs typeface="Lato" panose="020B0604020202020204" charset="0"/>
              </a:rPr>
              <a:t>[1 per class]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501136"/>
            <a:ext cx="928626" cy="829618"/>
          </a:xfrm>
          <a:prstGeom prst="rect">
            <a:avLst/>
          </a:prstGeom>
        </p:spPr>
      </p:pic>
      <p:sp>
        <p:nvSpPr>
          <p:cNvPr id="23" name="TextBox 22"/>
          <p:cNvSpPr txBox="1"/>
          <p:nvPr/>
        </p:nvSpPr>
        <p:spPr>
          <a:xfrm>
            <a:off x="365767" y="4712223"/>
            <a:ext cx="5517459" cy="1800493"/>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61357" y="4776241"/>
            <a:ext cx="5673435" cy="1723549"/>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20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256703" y="5153110"/>
            <a:ext cx="1094363" cy="710172"/>
          </a:xfrm>
          <a:prstGeom prst="rect">
            <a:avLst/>
          </a:prstGeom>
        </p:spPr>
      </p:pic>
      <p:sp>
        <p:nvSpPr>
          <p:cNvPr id="20" name="Footer Placeholder 1">
            <a:extLst>
              <a:ext uri="{FF2B5EF4-FFF2-40B4-BE49-F238E27FC236}">
                <a16:creationId xmlns:a16="http://schemas.microsoft.com/office/drawing/2014/main" id="{18F76FBD-0B7A-4310-A7EB-629E1450F78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Tree>
    <p:extLst>
      <p:ext uri="{BB962C8B-B14F-4D97-AF65-F5344CB8AC3E}">
        <p14:creationId xmlns:p14="http://schemas.microsoft.com/office/powerpoint/2010/main" val="96333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45477" y="35573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2979221538"/>
              </p:ext>
            </p:extLst>
          </p:nvPr>
        </p:nvGraphicFramePr>
        <p:xfrm>
          <a:off x="190005" y="1276638"/>
          <a:ext cx="11811989" cy="5108904"/>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4041274174"/>
                    </a:ext>
                  </a:extLst>
                </a:gridCol>
                <a:gridCol w="6785811">
                  <a:extLst>
                    <a:ext uri="{9D8B030D-6E8A-4147-A177-3AD203B41FA5}">
                      <a16:colId xmlns:a16="http://schemas.microsoft.com/office/drawing/2014/main" val="2234187062"/>
                    </a:ext>
                  </a:extLst>
                </a:gridCol>
                <a:gridCol w="1714995">
                  <a:extLst>
                    <a:ext uri="{9D8B030D-6E8A-4147-A177-3AD203B41FA5}">
                      <a16:colId xmlns:a16="http://schemas.microsoft.com/office/drawing/2014/main" val="3063766827"/>
                    </a:ext>
                  </a:extLst>
                </a:gridCol>
              </a:tblGrid>
              <a:tr h="562158">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602935">
                <a:tc>
                  <a:txBody>
                    <a:bodyPr/>
                    <a:lstStyle/>
                    <a:p>
                      <a:pPr marL="342900" indent="-342900">
                        <a:buAutoNum type="arabicPeriod"/>
                      </a:pPr>
                      <a:r>
                        <a:rPr lang="en-GB" sz="1800" dirty="0">
                          <a:latin typeface="League Spartan" panose="00000800000000000000" pitchFamily="50" charset="0"/>
                        </a:rPr>
                        <a:t>Introduction</a:t>
                      </a:r>
                    </a:p>
                  </a:txBody>
                  <a:tcPr anchor="ctr">
                    <a:solidFill>
                      <a:schemeClr val="bg1">
                        <a:lumMod val="95000"/>
                      </a:schemeClr>
                    </a:solidFill>
                  </a:tcPr>
                </a:tc>
                <a:tc>
                  <a:txBody>
                    <a:bodyPr/>
                    <a:lstStyle/>
                    <a:p>
                      <a:pPr>
                        <a:lnSpc>
                          <a:spcPct val="100000"/>
                        </a:lnSpc>
                        <a:spcAft>
                          <a:spcPts val="600"/>
                        </a:spcAft>
                      </a:pPr>
                      <a:r>
                        <a:rPr lang="en-GB" sz="1800" kern="1200" dirty="0">
                          <a:solidFill>
                            <a:schemeClr val="tx1"/>
                          </a:solidFill>
                          <a:effectLst/>
                          <a:latin typeface="+mn-lt"/>
                          <a:ea typeface="+mn-ea"/>
                          <a:cs typeface="+mn-cs"/>
                        </a:rPr>
                        <a:t>Introduce students to the learning objective and outcomes, and revisit ground rules</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474858058"/>
                  </a:ext>
                </a:extLst>
              </a:tr>
              <a:tr h="592471">
                <a:tc>
                  <a:txBody>
                    <a:bodyPr/>
                    <a:lstStyle/>
                    <a:p>
                      <a:r>
                        <a:rPr lang="en-GB" sz="1800" dirty="0">
                          <a:latin typeface="League Spartan" panose="00000800000000000000" pitchFamily="50" charset="0"/>
                        </a:rPr>
                        <a:t>2. Baseline assessment</a:t>
                      </a:r>
                    </a:p>
                  </a:txBody>
                  <a:tcPr anchor="ctr">
                    <a:solidFill>
                      <a:schemeClr val="bg1">
                        <a:lumMod val="95000"/>
                      </a:schemeClr>
                    </a:solidFill>
                  </a:tcPr>
                </a:tc>
                <a:tc>
                  <a:txBody>
                    <a:bodyPr/>
                    <a:lstStyle/>
                    <a:p>
                      <a:pPr>
                        <a:lnSpc>
                          <a:spcPct val="100000"/>
                        </a:lnSpc>
                        <a:spcAft>
                          <a:spcPts val="600"/>
                        </a:spcAft>
                      </a:pPr>
                      <a:r>
                        <a:rPr lang="en-GB" sz="1800" kern="1200" dirty="0">
                          <a:solidFill>
                            <a:schemeClr val="tx1"/>
                          </a:solidFill>
                          <a:effectLst/>
                          <a:latin typeface="+mn-lt"/>
                          <a:ea typeface="+mn-ea"/>
                          <a:cs typeface="+mn-cs"/>
                        </a:rPr>
                        <a:t>Students create a mind map on the risks associated with the use of alcohol and other drugs</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2346566372"/>
                  </a:ext>
                </a:extLst>
              </a:tr>
              <a:tr h="801331">
                <a:tc>
                  <a:txBody>
                    <a:bodyPr/>
                    <a:lstStyle/>
                    <a:p>
                      <a:r>
                        <a:rPr lang="en-GB" sz="1800" dirty="0">
                          <a:latin typeface="League Spartan" panose="00000800000000000000" pitchFamily="50" charset="0"/>
                        </a:rPr>
                        <a:t>3. Factors affecting decisions</a:t>
                      </a:r>
                    </a:p>
                  </a:txBody>
                  <a:tcPr anchor="ctr">
                    <a:solidFill>
                      <a:schemeClr val="bg1">
                        <a:lumMod val="95000"/>
                      </a:schemeClr>
                    </a:solidFill>
                  </a:tcPr>
                </a:tc>
                <a:tc>
                  <a:txBody>
                    <a:bodyPr/>
                    <a:lstStyle/>
                    <a:p>
                      <a:pPr>
                        <a:lnSpc>
                          <a:spcPct val="100000"/>
                        </a:lnSpc>
                        <a:spcAft>
                          <a:spcPts val="600"/>
                        </a:spcAft>
                      </a:pPr>
                      <a:r>
                        <a:rPr lang="en-GB" sz="1800" kern="1200" dirty="0">
                          <a:solidFill>
                            <a:schemeClr val="tx1"/>
                          </a:solidFill>
                          <a:effectLst/>
                          <a:latin typeface="+mn-lt"/>
                          <a:ea typeface="+mn-ea"/>
                          <a:cs typeface="+mn-cs"/>
                        </a:rPr>
                        <a:t>Students evaluate how a person’s environment can affect their choice to drink alcohol or use other drugs</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15 MINS</a:t>
                      </a:r>
                    </a:p>
                  </a:txBody>
                  <a:tcPr anchor="ctr">
                    <a:solidFill>
                      <a:schemeClr val="bg1"/>
                    </a:solidFill>
                  </a:tcPr>
                </a:tc>
                <a:extLst>
                  <a:ext uri="{0D108BD9-81ED-4DB2-BD59-A6C34878D82A}">
                    <a16:rowId xmlns:a16="http://schemas.microsoft.com/office/drawing/2014/main" val="62548691"/>
                  </a:ext>
                </a:extLst>
              </a:tr>
              <a:tr h="564044">
                <a:tc>
                  <a:txBody>
                    <a:bodyPr/>
                    <a:lstStyle/>
                    <a:p>
                      <a:r>
                        <a:rPr lang="en-GB" sz="1800" dirty="0">
                          <a:latin typeface="League Spartan" panose="00000800000000000000" pitchFamily="50" charset="0"/>
                        </a:rPr>
                        <a:t>4. Alcohol patterns</a:t>
                      </a:r>
                    </a:p>
                  </a:txBody>
                  <a:tcPr anchor="ctr">
                    <a:solidFill>
                      <a:schemeClr val="bg1">
                        <a:lumMod val="95000"/>
                      </a:schemeClr>
                    </a:solidFill>
                  </a:tcPr>
                </a:tc>
                <a:tc>
                  <a:txBody>
                    <a:bodyPr/>
                    <a:lstStyle/>
                    <a:p>
                      <a:pPr>
                        <a:lnSpc>
                          <a:spcPct val="100000"/>
                        </a:lnSpc>
                        <a:spcAft>
                          <a:spcPts val="600"/>
                        </a:spcAft>
                      </a:pPr>
                      <a:r>
                        <a:rPr lang="en-GB" sz="1800" kern="1200" dirty="0">
                          <a:solidFill>
                            <a:schemeClr val="tx1"/>
                          </a:solidFill>
                          <a:effectLst/>
                          <a:latin typeface="+mn-lt"/>
                          <a:ea typeface="+mn-ea"/>
                          <a:cs typeface="+mn-cs"/>
                        </a:rPr>
                        <a:t>Students explore alcohol drinking patterns and analyse levels of risk</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1658251162"/>
                  </a:ext>
                </a:extLst>
              </a:tr>
              <a:tr h="611553">
                <a:tc>
                  <a:txBody>
                    <a:bodyPr/>
                    <a:lstStyle/>
                    <a:p>
                      <a:r>
                        <a:rPr lang="en-GB" sz="1800" dirty="0">
                          <a:latin typeface="League Spartan" panose="00000800000000000000" pitchFamily="50" charset="0"/>
                        </a:rPr>
                        <a:t>5. Myth-busting</a:t>
                      </a:r>
                    </a:p>
                  </a:txBody>
                  <a:tcPr anchor="ctr">
                    <a:solidFill>
                      <a:schemeClr val="bg1">
                        <a:lumMod val="95000"/>
                      </a:schemeClr>
                    </a:solidFill>
                  </a:tcPr>
                </a:tc>
                <a:tc>
                  <a:txBody>
                    <a:bodyPr/>
                    <a:lstStyle/>
                    <a:p>
                      <a:pPr>
                        <a:lnSpc>
                          <a:spcPct val="100000"/>
                        </a:lnSpc>
                        <a:spcAft>
                          <a:spcPts val="600"/>
                        </a:spcAft>
                      </a:pPr>
                      <a:r>
                        <a:rPr lang="en-GB" sz="1800" kern="1200" dirty="0">
                          <a:solidFill>
                            <a:schemeClr val="tx1"/>
                          </a:solidFill>
                          <a:effectLst/>
                          <a:latin typeface="+mn-lt"/>
                          <a:ea typeface="+mn-ea"/>
                          <a:cs typeface="+mn-cs"/>
                        </a:rPr>
                        <a:t>Students identify and correct myths in relation to cannabis</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780862879"/>
                  </a:ext>
                </a:extLst>
              </a:tr>
              <a:tr h="644829">
                <a:tc>
                  <a:txBody>
                    <a:bodyPr/>
                    <a:lstStyle/>
                    <a:p>
                      <a:r>
                        <a:rPr lang="en-GB" sz="1800" dirty="0">
                          <a:latin typeface="League Spartan" panose="00000800000000000000" pitchFamily="50" charset="0"/>
                        </a:rPr>
                        <a:t>6. Endpoint assessment</a:t>
                      </a:r>
                    </a:p>
                  </a:txBody>
                  <a:tcPr anchor="ctr">
                    <a:solidFill>
                      <a:schemeClr val="bg1">
                        <a:lumMod val="95000"/>
                      </a:schemeClr>
                    </a:solidFill>
                  </a:tcPr>
                </a:tc>
                <a:tc>
                  <a:txBody>
                    <a:bodyPr/>
                    <a:lstStyle/>
                    <a:p>
                      <a:pPr>
                        <a:lnSpc>
                          <a:spcPct val="100000"/>
                        </a:lnSpc>
                        <a:spcAft>
                          <a:spcPts val="600"/>
                        </a:spcAft>
                      </a:pPr>
                      <a:r>
                        <a:rPr lang="en-GB" sz="1800" kern="1200" dirty="0">
                          <a:solidFill>
                            <a:schemeClr val="tx1"/>
                          </a:solidFill>
                          <a:effectLst/>
                          <a:latin typeface="+mn-lt"/>
                          <a:ea typeface="+mn-ea"/>
                          <a:cs typeface="+mn-cs"/>
                        </a:rPr>
                        <a:t>Students revisit their mind map, adding new learning to demonstrate progress</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3154866245"/>
                  </a:ext>
                </a:extLst>
              </a:tr>
              <a:tr h="644829">
                <a:tc>
                  <a:txBody>
                    <a:bodyPr/>
                    <a:lstStyle/>
                    <a:p>
                      <a:r>
                        <a:rPr lang="en-GB" sz="1800" dirty="0">
                          <a:latin typeface="League Spartan" panose="00000800000000000000" pitchFamily="50" charset="0"/>
                        </a:rPr>
                        <a:t>7. Signposting</a:t>
                      </a:r>
                    </a:p>
                  </a:txBody>
                  <a:tcPr anchor="ctr">
                    <a:solidFill>
                      <a:schemeClr val="bg1">
                        <a:lumMod val="95000"/>
                      </a:schemeClr>
                    </a:solidFill>
                  </a:tcPr>
                </a:tc>
                <a:tc>
                  <a:txBody>
                    <a:bodyPr/>
                    <a:lstStyle/>
                    <a:p>
                      <a:pPr>
                        <a:lnSpc>
                          <a:spcPct val="100000"/>
                        </a:lnSpc>
                        <a:spcAft>
                          <a:spcPts val="600"/>
                        </a:spcAft>
                      </a:pPr>
                      <a:r>
                        <a:rPr lang="en-GB" sz="1800" kern="1200" dirty="0">
                          <a:solidFill>
                            <a:schemeClr val="tx1"/>
                          </a:solidFill>
                          <a:effectLst/>
                          <a:latin typeface="+mn-lt"/>
                          <a:ea typeface="+mn-ea"/>
                          <a:cs typeface="+mn-cs"/>
                        </a:rPr>
                        <a:t>Remind students how to access further advice, guidance and support related to drugs issues</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3834258887"/>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62C255B8-713B-45BA-8F94-29C7A52B57E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Tree>
    <p:extLst>
      <p:ext uri="{BB962C8B-B14F-4D97-AF65-F5344CB8AC3E}">
        <p14:creationId xmlns:p14="http://schemas.microsoft.com/office/powerpoint/2010/main" val="2153725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35ECDE-EA2F-45BE-A7EF-6E08801D4B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0478">
            <a:off x="5909833" y="903973"/>
            <a:ext cx="2573740" cy="2573740"/>
          </a:xfrm>
          <a:prstGeom prst="rect">
            <a:avLst/>
          </a:prstGeom>
        </p:spPr>
      </p:pic>
      <p:sp>
        <p:nvSpPr>
          <p:cNvPr id="17" name="TextBox 16"/>
          <p:cNvSpPr txBox="1"/>
          <p:nvPr/>
        </p:nvSpPr>
        <p:spPr>
          <a:xfrm>
            <a:off x="1048276" y="4083186"/>
            <a:ext cx="10086624"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5519E"/>
                </a:solidFill>
                <a:effectLst/>
                <a:uLnTx/>
                <a:uFillTx/>
                <a:latin typeface="League Spartan" panose="00000800000000000000" pitchFamily="50" charset="0"/>
              </a:rPr>
              <a:t>Lesson 3</a:t>
            </a:r>
            <a:r>
              <a:rPr lang="en-GB" sz="4800" b="1" dirty="0">
                <a:solidFill>
                  <a:srgbClr val="95519E"/>
                </a:solidFill>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latin typeface="League Spartan" panose="00000800000000000000" pitchFamily="50" charset="0"/>
              </a:rPr>
              <a:t>Drugs and effects: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dirty="0">
                <a:latin typeface="League Spartan" panose="00000800000000000000" pitchFamily="50" charset="0"/>
              </a:rPr>
              <a:t>Alcohol and cannabis</a:t>
            </a: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4" name="Picture 3">
            <a:extLst>
              <a:ext uri="{FF2B5EF4-FFF2-40B4-BE49-F238E27FC236}">
                <a16:creationId xmlns:a16="http://schemas.microsoft.com/office/drawing/2014/main" id="{04A0FAB7-D5F1-4FDC-889A-93DD2E26DA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7323">
            <a:off x="4699661" y="728967"/>
            <a:ext cx="1407273" cy="2814546"/>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Props1.xml><?xml version="1.0" encoding="utf-8"?>
<ds:datastoreItem xmlns:ds="http://schemas.openxmlformats.org/officeDocument/2006/customXml" ds:itemID="{9A4647E7-3A40-4CD4-B8F0-AA7E1D3EC6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F02E1B-EED8-4020-9902-91C75FCFB66C}">
  <ds:schemaRefs>
    <ds:schemaRef ds:uri="http://schemas.microsoft.com/sharepoint/v3/contenttype/forms"/>
  </ds:schemaRefs>
</ds:datastoreItem>
</file>

<file path=customXml/itemProps3.xml><?xml version="1.0" encoding="utf-8"?>
<ds:datastoreItem xmlns:ds="http://schemas.openxmlformats.org/officeDocument/2006/customXml" ds:itemID="{107F2568-42C9-44E8-808E-F1489C679ED0}">
  <ds:schemaRefs>
    <ds:schemaRef ds:uri="http://schemas.microsoft.com/office/2006/documentManagement/types"/>
    <ds:schemaRef ds:uri="http://schemas.openxmlformats.org/package/2006/metadata/core-properties"/>
    <ds:schemaRef ds:uri="http://purl.org/dc/elements/1.1/"/>
    <ds:schemaRef ds:uri="9b8f0eab-74d5-4d8d-87b8-270f2228a97d"/>
    <ds:schemaRef ds:uri="http://purl.org/dc/terms/"/>
    <ds:schemaRef ds:uri="http://schemas.microsoft.com/office/2006/metadata/properties"/>
    <ds:schemaRef ds:uri="http://schemas.microsoft.com/office/infopath/2007/PartnerControls"/>
    <ds:schemaRef ds:uri="http://purl.org/dc/dcmitype/"/>
    <ds:schemaRef ds:uri="b442af94-27ec-4c12-9041-09447141ac5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3843</Words>
  <Application>Microsoft Office PowerPoint</Application>
  <PresentationFormat>Widescreen</PresentationFormat>
  <Paragraphs>359</Paragraphs>
  <Slides>20</Slides>
  <Notes>20</Notes>
  <HiddenSlides>8</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League Spartan</vt:lpstr>
      <vt:lpstr>Arial Rounded MT Bold</vt:lpstr>
      <vt:lpstr>Times New Roman</vt:lpstr>
      <vt:lpstr>Calibri Light</vt:lpstr>
      <vt:lpstr>Lato</vt:lpstr>
      <vt:lpstr>Open Sans Light</vt:lpstr>
      <vt:lpstr>Lucida Console</vt:lpstr>
      <vt:lpstr>Arial</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Katie Holland</cp:lastModifiedBy>
  <cp:revision>464</cp:revision>
  <dcterms:created xsi:type="dcterms:W3CDTF">2018-11-29T11:01:12Z</dcterms:created>
  <dcterms:modified xsi:type="dcterms:W3CDTF">2023-09-19T16:35:55Z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