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 id="2147483660" r:id="rId5"/>
    <p:sldMasterId id="2147483674" r:id="rId6"/>
    <p:sldMasterId id="2147483716" r:id="rId7"/>
    <p:sldMasterId id="2147483730" r:id="rId8"/>
  </p:sldMasterIdLst>
  <p:notesMasterIdLst>
    <p:notesMasterId r:id="rId26"/>
  </p:notesMasterIdLst>
  <p:sldIdLst>
    <p:sldId id="257" r:id="rId9"/>
    <p:sldId id="278" r:id="rId10"/>
    <p:sldId id="280" r:id="rId11"/>
    <p:sldId id="289" r:id="rId12"/>
    <p:sldId id="259" r:id="rId13"/>
    <p:sldId id="282" r:id="rId14"/>
    <p:sldId id="270" r:id="rId15"/>
    <p:sldId id="283" r:id="rId16"/>
    <p:sldId id="264" r:id="rId17"/>
    <p:sldId id="286" r:id="rId18"/>
    <p:sldId id="287" r:id="rId19"/>
    <p:sldId id="290" r:id="rId20"/>
    <p:sldId id="292" r:id="rId21"/>
    <p:sldId id="294" r:id="rId22"/>
    <p:sldId id="295" r:id="rId23"/>
    <p:sldId id="291" r:id="rId24"/>
    <p:sldId id="304"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Gill Sans MT" panose="020B0502020104020203" pitchFamily="34"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League Spartan" panose="020B0604020202020204" charset="0"/>
      <p:bold r:id="rId41"/>
    </p:embeddedFont>
    <p:embeddedFont>
      <p:font typeface="Open Sans Extrabold" panose="020B0906030804020204" pitchFamily="34" charset="0"/>
      <p:bold r:id="rId42"/>
      <p:boldItalic r:id="rId43"/>
    </p:embeddedFont>
    <p:embeddedFont>
      <p:font typeface="Open Sans Light" panose="020B0306030504020204" pitchFamily="34" charset="0"/>
      <p:regular r:id="rId44"/>
      <p: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148E51E6-16BC-4460-8FEC-8A9E6CDB5E1A}">
          <p14:sldIdLst>
            <p14:sldId id="257"/>
            <p14:sldId id="278"/>
            <p14:sldId id="280"/>
            <p14:sldId id="289"/>
            <p14:sldId id="259"/>
            <p14:sldId id="282"/>
            <p14:sldId id="270"/>
          </p14:sldIdLst>
        </p14:section>
        <p14:section name="Pupil facing slides" id="{6426DDC9-3476-4499-A402-C5047D3C9974}">
          <p14:sldIdLst>
            <p14:sldId id="283"/>
            <p14:sldId id="264"/>
            <p14:sldId id="286"/>
            <p14:sldId id="287"/>
            <p14:sldId id="290"/>
            <p14:sldId id="292"/>
            <p14:sldId id="294"/>
            <p14:sldId id="295"/>
            <p14:sldId id="291"/>
            <p14:sldId id="30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cmAuthor id="2" name="Karen" initials="KS" lastIdx="14" clrIdx="1"/>
  <p:cmAuthor id="3" name="Jenny Barksfield" initials="JB" lastIdx="8" clrIdx="2"/>
  <p:cmAuthor id="4" name="Jenny Fox" initials="JF" lastIdx="6" clrIdx="3"/>
  <p:cmAuthor id="5" name="Anne Bell" initials="AB" lastIdx="2" clrIdx="4">
    <p:extLst>
      <p:ext uri="{19B8F6BF-5375-455C-9EA6-DF929625EA0E}">
        <p15:presenceInfo xmlns:p15="http://schemas.microsoft.com/office/powerpoint/2012/main" userId="Anne B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95519E"/>
    <a:srgbClr val="74767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629" autoAdjust="0"/>
  </p:normalViewPr>
  <p:slideViewPr>
    <p:cSldViewPr snapToGrid="0">
      <p:cViewPr varScale="1">
        <p:scale>
          <a:sx n="42" d="100"/>
          <a:sy n="42" d="100"/>
        </p:scale>
        <p:origin x="1604" y="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3.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font" Target="fonts/font3.fntdata"/><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06/09/2023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vectors/circle-hands-teamwork-community-31234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illustrations/question-reality-truth-fact-295096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ixabay.com/vectors/post-it-sticky-note-note-memo-15026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ixabay.com/illustrations/question-mark-question-response-9628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vectors/crowd-demonstration-flag-man-march-129499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https://pixabay.com/vectors/circle-hands-teamwork-community-312343/</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246535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Complete the baseline activity before sharing lesson outcomes.</a:t>
            </a:r>
          </a:p>
          <a:p>
            <a:r>
              <a:rPr lang="en-GB" dirty="0">
                <a:hlinkClick r:id="rId3"/>
              </a:rPr>
              <a:t>https://pixabay.com/illustrations/question-reality-truth-fact-2950967/</a:t>
            </a:r>
            <a:endParaRPr lang="en-GB" dirty="0"/>
          </a:p>
          <a:p>
            <a:r>
              <a:rPr lang="en-GB" b="1" dirty="0"/>
              <a:t>Teacher</a:t>
            </a:r>
            <a:r>
              <a:rPr lang="en-GB" b="1" baseline="0" dirty="0"/>
              <a:t> Notes – True or False – 10 </a:t>
            </a:r>
            <a:r>
              <a:rPr lang="en-GB" b="1" baseline="0" dirty="0" err="1"/>
              <a:t>mins</a:t>
            </a:r>
            <a:endParaRPr lang="en-GB" b="1" baseline="0" dirty="0"/>
          </a:p>
          <a:p>
            <a:r>
              <a:rPr lang="en-GB" sz="1200" kern="1200" dirty="0">
                <a:solidFill>
                  <a:schemeClr val="tx1"/>
                </a:solidFill>
                <a:effectLst/>
                <a:latin typeface="+mn-lt"/>
                <a:ea typeface="+mn-ea"/>
                <a:cs typeface="+mn-cs"/>
              </a:rPr>
              <a:t>Students complete the </a:t>
            </a:r>
            <a:r>
              <a:rPr lang="en-GB" sz="1200" i="1" kern="1200" dirty="0">
                <a:solidFill>
                  <a:schemeClr val="tx1"/>
                </a:solidFill>
                <a:effectLst/>
                <a:latin typeface="+mn-lt"/>
                <a:ea typeface="+mn-ea"/>
                <a:cs typeface="+mn-cs"/>
              </a:rPr>
              <a:t>True or false</a:t>
            </a:r>
            <a:r>
              <a:rPr lang="en-GB" sz="1200" kern="1200" dirty="0">
                <a:solidFill>
                  <a:schemeClr val="tx1"/>
                </a:solidFill>
                <a:effectLst/>
                <a:latin typeface="+mn-lt"/>
                <a:ea typeface="+mn-ea"/>
                <a:cs typeface="+mn-cs"/>
              </a:rPr>
              <a:t> handout (Resource 1). As this is a baseline assessment, it is important that students attempt this on their own before collaborating and discussing with others. Do not provide hints before this activity is completed – students can leave aspects blank if they don’t understand - so as to provide a true understanding of the knowledge, understanding, attitudes and values students have on this topic.</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Circulate while students complete this activity to gain an understanding of their starting points.</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08061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Definitions – 5 mins</a:t>
            </a:r>
          </a:p>
          <a:p>
            <a:r>
              <a:rPr lang="en-GB" sz="1200" kern="1200" dirty="0">
                <a:solidFill>
                  <a:schemeClr val="tx1"/>
                </a:solidFill>
                <a:effectLst/>
                <a:latin typeface="+mn-lt"/>
                <a:ea typeface="+mn-ea"/>
                <a:cs typeface="+mn-cs"/>
              </a:rPr>
              <a:t>Once students have finished, ask the class what they understand by the terms ‘extremism’, ‘violent extremism’ and ‘radicalisation’. Possible definitions:</a:t>
            </a:r>
          </a:p>
          <a:p>
            <a:r>
              <a:rPr lang="en-GB" sz="1200" b="1" kern="1200" dirty="0">
                <a:solidFill>
                  <a:schemeClr val="tx1"/>
                </a:solidFill>
                <a:effectLst/>
                <a:latin typeface="+mn-lt"/>
                <a:ea typeface="+mn-ea"/>
                <a:cs typeface="+mn-cs"/>
              </a:rPr>
              <a:t>Extremism:</a:t>
            </a:r>
            <a:r>
              <a:rPr lang="en-GB" sz="1200" kern="1200" dirty="0">
                <a:solidFill>
                  <a:schemeClr val="tx1"/>
                </a:solidFill>
                <a:effectLst/>
                <a:latin typeface="+mn-lt"/>
                <a:ea typeface="+mn-ea"/>
                <a:cs typeface="+mn-cs"/>
              </a:rPr>
              <a:t> holding extreme political, social or religious views. </a:t>
            </a:r>
          </a:p>
          <a:p>
            <a:r>
              <a:rPr lang="en-GB" sz="1200" b="1" kern="1200" dirty="0">
                <a:solidFill>
                  <a:schemeClr val="tx1"/>
                </a:solidFill>
                <a:effectLst/>
                <a:latin typeface="+mn-lt"/>
                <a:ea typeface="+mn-ea"/>
                <a:cs typeface="+mn-cs"/>
              </a:rPr>
              <a:t>Violent extremism:</a:t>
            </a:r>
            <a:r>
              <a:rPr lang="en-GB" sz="1200" kern="1200" dirty="0">
                <a:solidFill>
                  <a:schemeClr val="tx1"/>
                </a:solidFill>
                <a:effectLst/>
                <a:latin typeface="+mn-lt"/>
                <a:ea typeface="+mn-ea"/>
                <a:cs typeface="+mn-cs"/>
              </a:rPr>
              <a:t> acts of violence that are justified by, or associated with, an extreme religious, social or political ideology.</a:t>
            </a:r>
          </a:p>
          <a:p>
            <a:r>
              <a:rPr lang="en-GB" sz="1200" b="1" kern="1200" dirty="0">
                <a:solidFill>
                  <a:schemeClr val="tx1"/>
                </a:solidFill>
                <a:effectLst/>
                <a:latin typeface="+mn-lt"/>
                <a:ea typeface="+mn-ea"/>
                <a:cs typeface="+mn-cs"/>
              </a:rPr>
              <a:t>Radicalisation: </a:t>
            </a:r>
            <a:r>
              <a:rPr lang="en-GB" sz="1200" kern="1200" dirty="0">
                <a:solidFill>
                  <a:schemeClr val="tx1"/>
                </a:solidFill>
                <a:effectLst/>
                <a:latin typeface="+mn-lt"/>
                <a:ea typeface="+mn-ea"/>
                <a:cs typeface="+mn-cs"/>
              </a:rPr>
              <a:t>a</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process causing someone to support radical political, social or religious beliefs, often leading to association with terrorist organisations.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the true/false statements to develop understanding of the key terms and concepts, prioritising key ideas and addressing misconceptions in light of the baseline responses. Teacher notes are provided to aid discussions.</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23448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 </a:t>
            </a:r>
            <a:r>
              <a:rPr lang="en-US" b="1" i="1" dirty="0"/>
              <a:t>Learning objectives and outcomes</a:t>
            </a:r>
            <a:endParaRPr lang="en-US" b="1" dirty="0"/>
          </a:p>
          <a:p>
            <a:r>
              <a:rPr kumimoji="0" lang="en-GB" sz="1200" b="0" i="0" u="none" strike="noStrike" kern="1200" cap="none" spc="0" normalizeH="0" baseline="0" noProof="0" dirty="0">
                <a:ln>
                  <a:noFill/>
                </a:ln>
                <a:solidFill>
                  <a:prstClr val="black"/>
                </a:solidFill>
                <a:effectLst/>
                <a:uLnTx/>
                <a:uFillTx/>
                <a:latin typeface="+mn-lt"/>
                <a:ea typeface="+mn-ea"/>
                <a:cs typeface="+mn-cs"/>
              </a:rPr>
              <a:t>Introduce the learning objectives and outcomes, </a:t>
            </a:r>
            <a:r>
              <a:rPr kumimoji="0" lang="en-GB" sz="1200" b="0" i="0" u="none" strike="noStrike" kern="1200" cap="none" spc="0" normalizeH="0" baseline="0" noProof="0" dirty="0">
                <a:ln>
                  <a:noFill/>
                </a:ln>
                <a:solidFill>
                  <a:schemeClr val="tx1"/>
                </a:solidFill>
                <a:effectLst/>
                <a:uLnTx/>
                <a:uFillTx/>
                <a:latin typeface="+mn-lt"/>
                <a:ea typeface="+mn-ea"/>
                <a:cs typeface="+mn-cs"/>
              </a:rPr>
              <a:t>explain that today’s lesson is about mental health and how to recognise and challenge myths and misconceptions.</a:t>
            </a:r>
            <a:endParaRPr lang="en-GB"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2342759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Extremism or protest? 15 </a:t>
            </a:r>
            <a:r>
              <a:rPr lang="en-GB" b="1" baseline="0" dirty="0" err="1"/>
              <a:t>mins</a:t>
            </a:r>
            <a:endParaRPr lang="en-GB" b="1" baseline="0" dirty="0"/>
          </a:p>
          <a:p>
            <a:r>
              <a:rPr lang="en-GB" sz="1200" kern="1200" dirty="0">
                <a:solidFill>
                  <a:schemeClr val="tx1"/>
                </a:solidFill>
                <a:effectLst/>
                <a:latin typeface="+mn-lt"/>
                <a:ea typeface="+mn-ea"/>
                <a:cs typeface="+mn-cs"/>
              </a:rPr>
              <a:t>Students read the scenarios in </a:t>
            </a:r>
            <a:r>
              <a:rPr lang="en-GB" sz="1200" i="1" kern="1200" dirty="0">
                <a:solidFill>
                  <a:schemeClr val="tx1"/>
                </a:solidFill>
                <a:effectLst/>
                <a:latin typeface="+mn-lt"/>
                <a:ea typeface="+mn-ea"/>
                <a:cs typeface="+mn-cs"/>
              </a:rPr>
              <a:t>Resource 2: Extremism or protest scenarios</a:t>
            </a:r>
            <a:r>
              <a:rPr lang="en-GB" sz="1200" kern="1200" dirty="0">
                <a:solidFill>
                  <a:schemeClr val="tx1"/>
                </a:solidFill>
                <a:effectLst/>
                <a:latin typeface="+mn-lt"/>
                <a:ea typeface="+mn-ea"/>
                <a:cs typeface="+mn-cs"/>
              </a:rPr>
              <a:t> and decide which are examples of legitimate protest, which are forms of protest which break the law, and which are examples of violent extremism.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Next, allocate a scenario to each table group and ask them to come up with advice a friend of each character wanting to help in each situation might give.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Guidance to support feedback on this activity is available at </a:t>
            </a:r>
            <a:r>
              <a:rPr lang="en-GB" sz="1200" i="1" kern="1200" dirty="0">
                <a:solidFill>
                  <a:schemeClr val="tx1"/>
                </a:solidFill>
                <a:effectLst/>
                <a:latin typeface="+mn-lt"/>
                <a:ea typeface="+mn-ea"/>
                <a:cs typeface="+mn-cs"/>
              </a:rPr>
              <a:t>Resource 2a: Extremism or protest scenarios teacher notes</a:t>
            </a:r>
            <a:r>
              <a:rPr lang="en-GB"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91824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a:t>
            </a:r>
            <a:r>
              <a:rPr kumimoji="0" lang="en-GB" sz="1200" b="1" i="0" u="none" strike="noStrike" kern="1200" cap="none" spc="0" normalizeH="0" baseline="0" noProof="0" dirty="0" err="1">
                <a:ln>
                  <a:noFill/>
                </a:ln>
                <a:solidFill>
                  <a:prstClr val="black"/>
                </a:solidFill>
                <a:effectLst/>
                <a:uLnTx/>
                <a:uFillTx/>
                <a:latin typeface="+mn-lt"/>
                <a:ea typeface="+mn-ea"/>
                <a:cs typeface="+mn-cs"/>
              </a:rPr>
              <a:t>Vox</a:t>
            </a:r>
            <a:r>
              <a:rPr kumimoji="0" lang="en-GB" sz="1200" b="1" i="0" u="none" strike="noStrike" kern="1200" cap="none" spc="0" normalizeH="0" baseline="0" noProof="0" dirty="0">
                <a:ln>
                  <a:noFill/>
                </a:ln>
                <a:solidFill>
                  <a:prstClr val="black"/>
                </a:solidFill>
                <a:effectLst/>
                <a:uLnTx/>
                <a:uFillTx/>
                <a:latin typeface="+mn-lt"/>
                <a:ea typeface="+mn-ea"/>
                <a:cs typeface="+mn-cs"/>
              </a:rPr>
              <a:t> pop – 15 </a:t>
            </a:r>
            <a:r>
              <a:rPr kumimoji="0" lang="en-GB" sz="1200" b="1" i="0" u="none" strike="noStrike" kern="1200" cap="none" spc="0" normalizeH="0" baseline="0" noProof="0" dirty="0" err="1">
                <a:ln>
                  <a:noFill/>
                </a:ln>
                <a:solidFill>
                  <a:prstClr val="black"/>
                </a:solidFill>
                <a:effectLst/>
                <a:uLnTx/>
                <a:uFillTx/>
                <a:latin typeface="+mn-lt"/>
                <a:ea typeface="+mn-ea"/>
                <a:cs typeface="+mn-cs"/>
              </a:rPr>
              <a:t>mins</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Ask students to read </a:t>
            </a:r>
            <a:r>
              <a:rPr lang="en-GB" sz="1200" i="1" kern="1200" dirty="0">
                <a:solidFill>
                  <a:schemeClr val="tx1"/>
                </a:solidFill>
                <a:effectLst/>
                <a:latin typeface="+mn-lt"/>
                <a:ea typeface="+mn-ea"/>
                <a:cs typeface="+mn-cs"/>
              </a:rPr>
              <a:t>Resource 3: How can we reduce alienation and extremism in our communities?</a:t>
            </a:r>
            <a:r>
              <a:rPr lang="en-GB" sz="1200" kern="1200" dirty="0">
                <a:solidFill>
                  <a:schemeClr val="tx1"/>
                </a:solidFill>
                <a:effectLst/>
                <a:latin typeface="+mn-lt"/>
                <a:ea typeface="+mn-ea"/>
                <a:cs typeface="+mn-cs"/>
              </a:rPr>
              <a:t>. Ask them to share with a partner which actions they think are realistic and would have a positive impact to reduce extremism in the community. Share feedback as a class.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Next, ask the class to create a list of things that could reduce the likelihood of people getting involved in extremist action or support people to turn away from extremism. For example, students might note that a lack of understanding of faith could be reduced by RE lessons in schools that teach people to be tolerant and open-minded about different faiths, and more informed about their own religions’ teachings.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students to reflect on how many of their ideas they could do themselves – for example, could they help people feel included, ensure they report online discrimination etc.</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245694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https://pixabay.com/vectors/post-it-sticky-note-note-memo-150262/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Suggestion post-its plenary – 5 </a:t>
            </a:r>
            <a:r>
              <a:rPr kumimoji="0" lang="en-GB" sz="1200" b="1" i="0" u="none" strike="noStrike" kern="1200" cap="none" spc="0" normalizeH="0" baseline="0" noProof="0" dirty="0" err="1">
                <a:ln>
                  <a:noFill/>
                </a:ln>
                <a:solidFill>
                  <a:prstClr val="black"/>
                </a:solidFill>
                <a:effectLst/>
                <a:uLnTx/>
                <a:uFillTx/>
                <a:latin typeface="+mn-lt"/>
                <a:ea typeface="+mn-ea"/>
                <a:cs typeface="+mn-cs"/>
              </a:rPr>
              <a:t>mins</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Students write a suggestion of how they (or someone like them) could act to reduce the risks from extremism in their communities on a post-it note. This should be collated on the class whiteboard.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the suggestions and ask what students have learned about their role in helping their community in today’s lesson. This can be noted down to support teacher evaluation and assessment.</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730257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dirty="0"/>
          </a:p>
        </p:txBody>
      </p:sp>
    </p:spTree>
    <p:extLst>
      <p:ext uri="{BB962C8B-B14F-4D97-AF65-F5344CB8AC3E}">
        <p14:creationId xmlns:p14="http://schemas.microsoft.com/office/powerpoint/2010/main" val="203405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https://pixabay.com/illustrations/question-mark-question-response-96288/</a:t>
            </a:r>
            <a:endParaRPr lang="en-GB" dirty="0"/>
          </a:p>
          <a:p>
            <a:r>
              <a:rPr lang="en-US" b="1" i="0" dirty="0"/>
              <a:t>Teacher Notes</a:t>
            </a:r>
          </a:p>
          <a:p>
            <a:r>
              <a:rPr lang="en-US" i="0" dirty="0"/>
              <a:t>These activities can be used to extend the learning</a:t>
            </a:r>
            <a:r>
              <a:rPr lang="en-US" i="0" baseline="0" dirty="0"/>
              <a:t>, either in lessons or as home learning.</a:t>
            </a:r>
          </a:p>
        </p:txBody>
      </p:sp>
      <p:sp>
        <p:nvSpPr>
          <p:cNvPr id="4" name="Slide Number Placeholder 3"/>
          <p:cNvSpPr>
            <a:spLocks noGrp="1"/>
          </p:cNvSpPr>
          <p:nvPr>
            <p:ph type="sldNum" sz="quarter" idx="10"/>
          </p:nvPr>
        </p:nvSpPr>
        <p:spPr/>
        <p:txBody>
          <a:bodyPr/>
          <a:lstStyle/>
          <a:p>
            <a:fld id="{567DB251-18AC-41D5-959F-F289AB917537}" type="slidenum">
              <a:rPr lang="en-GB" smtClean="0"/>
              <a:t>17</a:t>
            </a:fld>
            <a:endParaRPr lang="en-GB" dirty="0"/>
          </a:p>
        </p:txBody>
      </p:sp>
    </p:spTree>
    <p:extLst>
      <p:ext uri="{BB962C8B-B14F-4D97-AF65-F5344CB8AC3E}">
        <p14:creationId xmlns:p14="http://schemas.microsoft.com/office/powerpoint/2010/main" val="312692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64039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48435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20481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345161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415453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a:p>
        </p:txBody>
      </p:sp>
    </p:spTree>
    <p:extLst>
      <p:ext uri="{BB962C8B-B14F-4D97-AF65-F5344CB8AC3E}">
        <p14:creationId xmlns:p14="http://schemas.microsoft.com/office/powerpoint/2010/main" val="429061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https://pixabay.com/vectors/crowd-demonstration-flag-man-march-1294991/</a:t>
            </a:r>
            <a:endParaRPr lang="en-GB" dirty="0"/>
          </a:p>
          <a:p>
            <a:r>
              <a:rPr lang="en-GB" sz="1200" kern="1200" dirty="0">
                <a:solidFill>
                  <a:schemeClr val="tx1"/>
                </a:solidFill>
                <a:effectLst/>
                <a:latin typeface="+mn-lt"/>
                <a:ea typeface="+mn-ea"/>
                <a:cs typeface="+mn-cs"/>
              </a:rPr>
              <a:t>Explain that today’s session focuses on diversity in our communities and how individuals’ actions impact on community safety and determines whether somewhere feels a welcoming place to be.</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519674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 Notes </a:t>
            </a:r>
          </a:p>
          <a:p>
            <a:r>
              <a:rPr lang="en-GB" b="0" baseline="0" dirty="0"/>
              <a:t>Use this slide to display your class agreement / ground rules for PSHE education lessons.  See </a:t>
            </a:r>
            <a:r>
              <a:rPr lang="en-GB" b="1" baseline="0" dirty="0"/>
              <a:t>Accompanying Teacher Guidance Notes </a:t>
            </a:r>
            <a:r>
              <a:rPr lang="en-GB" b="0" baseline="0" dirty="0"/>
              <a:t>(separate document). </a:t>
            </a:r>
            <a:r>
              <a:rPr lang="en-GB" sz="1200" kern="1200" dirty="0">
                <a:solidFill>
                  <a:schemeClr val="tx1"/>
                </a:solidFill>
                <a:effectLst/>
                <a:latin typeface="+mn-lt"/>
                <a:ea typeface="+mn-ea"/>
                <a:cs typeface="+mn-cs"/>
              </a:rPr>
              <a:t>This lesson requires students to be particularly respectful of others’ contributions and mindful of language to enable positive discussion and avoid migrant or refugee students feeling victimised or upset.</a:t>
            </a:r>
            <a:endParaRPr lang="en-GB" b="0" i="1" dirty="0"/>
          </a:p>
          <a:p>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317987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06/09/2023</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06/09/2023</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06/09/2023</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767180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20155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50825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62949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81146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solidFill>
                  <a:prstClr val="black"/>
                </a:solidFill>
              </a:rPr>
              <a:pPr/>
              <a:t>06/09/2023</a:t>
            </a:fld>
            <a:endParaRPr lang="en-GB" dirty="0">
              <a:solidFill>
                <a:prstClr val="black"/>
              </a:solidFill>
            </a:endParaRPr>
          </a:p>
        </p:txBody>
      </p:sp>
      <p:sp>
        <p:nvSpPr>
          <p:cNvPr id="8" name="Footer Placeholder 7"/>
          <p:cNvSpPr>
            <a:spLocks noGrp="1"/>
          </p:cNvSpPr>
          <p:nvPr>
            <p:ph type="ftr" sz="quarter" idx="11"/>
          </p:nvPr>
        </p:nvSpPr>
        <p:spPr/>
        <p:txBody>
          <a:bodyPr/>
          <a:lstStyle/>
          <a:p>
            <a:r>
              <a:rPr lang="en-GB" dirty="0">
                <a:solidFill>
                  <a:prstClr val="white"/>
                </a:solidFill>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75134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solidFill>
                  <a:prstClr val="black"/>
                </a:solidFill>
              </a:rPr>
              <a:pPr/>
              <a:t>06/09/2023</a:t>
            </a:fld>
            <a:endParaRPr lang="en-GB" dirty="0">
              <a:solidFill>
                <a:prstClr val="black"/>
              </a:solidFill>
            </a:endParaRPr>
          </a:p>
        </p:txBody>
      </p:sp>
      <p:sp>
        <p:nvSpPr>
          <p:cNvPr id="4" name="Footer Placeholder 3"/>
          <p:cNvSpPr>
            <a:spLocks noGrp="1"/>
          </p:cNvSpPr>
          <p:nvPr>
            <p:ph type="ftr" sz="quarter" idx="11"/>
          </p:nvPr>
        </p:nvSpPr>
        <p:spPr/>
        <p:txBody>
          <a:bodyPr/>
          <a:lstStyle/>
          <a:p>
            <a:r>
              <a:rPr lang="en-GB" dirty="0">
                <a:solidFill>
                  <a:prstClr val="white"/>
                </a:solidFill>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5487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solidFill>
                  <a:prstClr val="black"/>
                </a:solidFill>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141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05636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24479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35427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66095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45484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564284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220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57280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92207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1823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06/09/2023</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solidFill>
                  <a:prstClr val="black"/>
                </a:solidFill>
              </a:rPr>
              <a:pPr/>
              <a:t>06/09/2023</a:t>
            </a:fld>
            <a:endParaRPr lang="en-GB" dirty="0">
              <a:solidFill>
                <a:prstClr val="black"/>
              </a:solidFill>
            </a:endParaRPr>
          </a:p>
        </p:txBody>
      </p:sp>
      <p:sp>
        <p:nvSpPr>
          <p:cNvPr id="8" name="Footer Placeholder 7"/>
          <p:cNvSpPr>
            <a:spLocks noGrp="1"/>
          </p:cNvSpPr>
          <p:nvPr>
            <p:ph type="ftr" sz="quarter" idx="11"/>
          </p:nvPr>
        </p:nvSpPr>
        <p:spPr/>
        <p:txBody>
          <a:bodyPr/>
          <a:lstStyle/>
          <a:p>
            <a:r>
              <a:rPr lang="en-GB" dirty="0">
                <a:solidFill>
                  <a:prstClr val="white"/>
                </a:solidFill>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72163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solidFill>
                  <a:prstClr val="black"/>
                </a:solidFill>
              </a:rPr>
              <a:pPr/>
              <a:t>06/09/2023</a:t>
            </a:fld>
            <a:endParaRPr lang="en-GB" dirty="0">
              <a:solidFill>
                <a:prstClr val="black"/>
              </a:solidFill>
            </a:endParaRPr>
          </a:p>
        </p:txBody>
      </p:sp>
      <p:sp>
        <p:nvSpPr>
          <p:cNvPr id="4" name="Footer Placeholder 3"/>
          <p:cNvSpPr>
            <a:spLocks noGrp="1"/>
          </p:cNvSpPr>
          <p:nvPr>
            <p:ph type="ftr" sz="quarter" idx="11"/>
          </p:nvPr>
        </p:nvSpPr>
        <p:spPr/>
        <p:txBody>
          <a:bodyPr/>
          <a:lstStyle/>
          <a:p>
            <a:r>
              <a:rPr lang="en-GB" dirty="0">
                <a:solidFill>
                  <a:prstClr val="white"/>
                </a:solidFill>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67826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solidFill>
                  <a:prstClr val="black"/>
                </a:solidFill>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56369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09945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59579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46241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02992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094890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080005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2278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06/09/2023</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2607401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9758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42519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solidFill>
                  <a:prstClr val="black"/>
                </a:solidFill>
              </a:rPr>
              <a:pPr/>
              <a:t>06/09/2023</a:t>
            </a:fld>
            <a:endParaRPr lang="en-GB" dirty="0">
              <a:solidFill>
                <a:prstClr val="black"/>
              </a:solidFill>
            </a:endParaRPr>
          </a:p>
        </p:txBody>
      </p:sp>
      <p:sp>
        <p:nvSpPr>
          <p:cNvPr id="8" name="Footer Placeholder 7"/>
          <p:cNvSpPr>
            <a:spLocks noGrp="1"/>
          </p:cNvSpPr>
          <p:nvPr>
            <p:ph type="ftr" sz="quarter" idx="11"/>
          </p:nvPr>
        </p:nvSpPr>
        <p:spPr/>
        <p:txBody>
          <a:bodyPr/>
          <a:lstStyle/>
          <a:p>
            <a:r>
              <a:rPr lang="en-GB" dirty="0">
                <a:solidFill>
                  <a:prstClr val="white"/>
                </a:solidFill>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259389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solidFill>
                  <a:prstClr val="black"/>
                </a:solidFill>
              </a:rPr>
              <a:pPr/>
              <a:t>06/09/2023</a:t>
            </a:fld>
            <a:endParaRPr lang="en-GB" dirty="0">
              <a:solidFill>
                <a:prstClr val="black"/>
              </a:solidFill>
            </a:endParaRPr>
          </a:p>
        </p:txBody>
      </p:sp>
      <p:sp>
        <p:nvSpPr>
          <p:cNvPr id="4" name="Footer Placeholder 3"/>
          <p:cNvSpPr>
            <a:spLocks noGrp="1"/>
          </p:cNvSpPr>
          <p:nvPr>
            <p:ph type="ftr" sz="quarter" idx="11"/>
          </p:nvPr>
        </p:nvSpPr>
        <p:spPr/>
        <p:txBody>
          <a:bodyPr/>
          <a:lstStyle/>
          <a:p>
            <a:r>
              <a:rPr lang="en-GB" dirty="0">
                <a:solidFill>
                  <a:prstClr val="white"/>
                </a:solidFill>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17695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solidFill>
                  <a:prstClr val="black"/>
                </a:solidFill>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687884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99969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08144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526851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3040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06/09/2023</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982380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1706844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30089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377031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26131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56104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solidFill>
                  <a:prstClr val="black"/>
                </a:solidFill>
              </a:rPr>
              <a:pPr/>
              <a:t>06/09/2023</a:t>
            </a:fld>
            <a:endParaRPr lang="en-GB" dirty="0">
              <a:solidFill>
                <a:prstClr val="black"/>
              </a:solidFill>
            </a:endParaRPr>
          </a:p>
        </p:txBody>
      </p:sp>
      <p:sp>
        <p:nvSpPr>
          <p:cNvPr id="8" name="Footer Placeholder 7"/>
          <p:cNvSpPr>
            <a:spLocks noGrp="1"/>
          </p:cNvSpPr>
          <p:nvPr>
            <p:ph type="ftr" sz="quarter" idx="11"/>
          </p:nvPr>
        </p:nvSpPr>
        <p:spPr/>
        <p:txBody>
          <a:bodyPr/>
          <a:lstStyle/>
          <a:p>
            <a:r>
              <a:rPr lang="en-GB" dirty="0">
                <a:solidFill>
                  <a:prstClr val="white"/>
                </a:solidFill>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1961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solidFill>
                  <a:prstClr val="black"/>
                </a:solidFill>
              </a:rPr>
              <a:pPr/>
              <a:t>06/09/2023</a:t>
            </a:fld>
            <a:endParaRPr lang="en-GB" dirty="0">
              <a:solidFill>
                <a:prstClr val="black"/>
              </a:solidFill>
            </a:endParaRPr>
          </a:p>
        </p:txBody>
      </p:sp>
      <p:sp>
        <p:nvSpPr>
          <p:cNvPr id="4" name="Footer Placeholder 3"/>
          <p:cNvSpPr>
            <a:spLocks noGrp="1"/>
          </p:cNvSpPr>
          <p:nvPr>
            <p:ph type="ftr" sz="quarter" idx="11"/>
          </p:nvPr>
        </p:nvSpPr>
        <p:spPr/>
        <p:txBody>
          <a:bodyPr/>
          <a:lstStyle/>
          <a:p>
            <a:r>
              <a:rPr lang="en-GB" dirty="0">
                <a:solidFill>
                  <a:prstClr val="white"/>
                </a:solidFill>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11031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solidFill>
                  <a:prstClr val="black"/>
                </a:solidFill>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5166488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1946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06/09/2023</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63262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403423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2044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2019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06/09/2023</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06/09/2023</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solidFill>
                  <a:prstClr val="white"/>
                </a:solidFill>
              </a:rPr>
              <a:t>© PSHE Association 2018   </a:t>
            </a:r>
          </a:p>
        </p:txBody>
      </p:sp>
    </p:spTree>
    <p:extLst>
      <p:ext uri="{BB962C8B-B14F-4D97-AF65-F5344CB8AC3E}">
        <p14:creationId xmlns:p14="http://schemas.microsoft.com/office/powerpoint/2010/main" val="2164506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solidFill>
                  <a:prstClr val="white"/>
                </a:solidFill>
              </a:rPr>
              <a:t>© PSHE Association 2018   </a:t>
            </a:r>
          </a:p>
        </p:txBody>
      </p:sp>
    </p:spTree>
    <p:extLst>
      <p:ext uri="{BB962C8B-B14F-4D97-AF65-F5344CB8AC3E}">
        <p14:creationId xmlns:p14="http://schemas.microsoft.com/office/powerpoint/2010/main" val="3750136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solidFill>
                  <a:prstClr val="white"/>
                </a:solidFill>
              </a:rPr>
              <a:t>© PSHE Association 2018   </a:t>
            </a:r>
          </a:p>
        </p:txBody>
      </p:sp>
    </p:spTree>
    <p:extLst>
      <p:ext uri="{BB962C8B-B14F-4D97-AF65-F5344CB8AC3E}">
        <p14:creationId xmlns:p14="http://schemas.microsoft.com/office/powerpoint/2010/main" val="110508131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solidFill>
                  <a:prstClr val="white"/>
                </a:solidFill>
              </a:rPr>
              <a:t>© PSHE Association 2018   </a:t>
            </a:r>
          </a:p>
        </p:txBody>
      </p:sp>
    </p:spTree>
    <p:extLst>
      <p:ext uri="{BB962C8B-B14F-4D97-AF65-F5344CB8AC3E}">
        <p14:creationId xmlns:p14="http://schemas.microsoft.com/office/powerpoint/2010/main" val="170003292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8.xml"/><Relationship Id="rId5" Type="http://schemas.openxmlformats.org/officeDocument/2006/relationships/image" Target="../media/image19.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www.report-it.org.uk/home"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www.youtube.com/embed/zwpiI18TBdE"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hyperlink" Target="http://www.pshe-association.org.uk/"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1975" y="2380882"/>
            <a:ext cx="2666342" cy="3770879"/>
          </a:xfrm>
          <a:prstGeom prst="rect">
            <a:avLst/>
          </a:prstGeom>
        </p:spPr>
      </p:pic>
      <p:sp>
        <p:nvSpPr>
          <p:cNvPr id="17" name="TextBox 16"/>
          <p:cNvSpPr txBox="1"/>
          <p:nvPr/>
        </p:nvSpPr>
        <p:spPr>
          <a:xfrm>
            <a:off x="486827" y="3859448"/>
            <a:ext cx="7871360" cy="2400657"/>
          </a:xfrm>
          <a:prstGeom prst="rect">
            <a:avLst/>
          </a:prstGeom>
          <a:noFill/>
        </p:spPr>
        <p:txBody>
          <a:bodyPr wrap="square" rtlCol="0">
            <a:spAutoFit/>
          </a:bodyPr>
          <a:lstStyle/>
          <a:p>
            <a:pPr algn="ctr"/>
            <a:r>
              <a:rPr lang="en-GB" sz="50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Lesson 2</a:t>
            </a:r>
          </a:p>
          <a:p>
            <a:pPr algn="ctr"/>
            <a:r>
              <a:rPr lang="en-GB" sz="50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Understanding and Preventing Extremism</a:t>
            </a:r>
            <a:endParaRPr lang="en-GB" sz="5000" dirty="0">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p:cNvSpPr>
            <a:spLocks noGrp="1"/>
          </p:cNvSpPr>
          <p:nvPr>
            <p:ph type="sldNum" sz="quarter" idx="12"/>
          </p:nvPr>
        </p:nvSpPr>
        <p:spPr/>
        <p:txBody>
          <a:bodyPr/>
          <a:lstStyle/>
          <a:p>
            <a:fld id="{2D651D86-383D-45DB-A701-76B5BFCFE28F}" type="slidenum">
              <a:rPr lang="en-GB" smtClean="0"/>
              <a:t>1</a:t>
            </a:fld>
            <a:endParaRPr lang="en-GB" dirty="0"/>
          </a:p>
        </p:txBody>
      </p:sp>
      <p:sp>
        <p:nvSpPr>
          <p:cNvPr id="2" name="Footer Placeholder 1"/>
          <p:cNvSpPr>
            <a:spLocks noGrp="1"/>
          </p:cNvSpPr>
          <p:nvPr>
            <p:ph type="ftr" sz="quarter" idx="4294967295"/>
          </p:nvPr>
        </p:nvSpPr>
        <p:spPr>
          <a:xfrm>
            <a:off x="0" y="6558386"/>
            <a:ext cx="12192000" cy="307975"/>
          </a:xfrm>
        </p:spPr>
        <p:txBody>
          <a:bodyPr/>
          <a:lstStyle/>
          <a:p>
            <a:r>
              <a:rPr lang="en-GB" dirty="0">
                <a:solidFill>
                  <a:schemeClr val="bg1"/>
                </a:solidFill>
              </a:rPr>
              <a:t>© PSHE Association 2019 	</a:t>
            </a:r>
            <a:r>
              <a:rPr lang="en-GB" dirty="0"/>
              <a:t> </a:t>
            </a:r>
          </a:p>
        </p:txBody>
      </p:sp>
      <p:sp>
        <p:nvSpPr>
          <p:cNvPr id="7" name="Cloud Callout 6"/>
          <p:cNvSpPr/>
          <p:nvPr/>
        </p:nvSpPr>
        <p:spPr>
          <a:xfrm>
            <a:off x="5909731" y="195939"/>
            <a:ext cx="3697080" cy="1932775"/>
          </a:xfrm>
          <a:prstGeom prst="cloudCallout">
            <a:avLst>
              <a:gd name="adj1" fmla="val 50957"/>
              <a:gd name="adj2" fmla="val 74437"/>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dirty="0">
                <a:solidFill>
                  <a:schemeClr val="tx1"/>
                </a:solidFill>
                <a:latin typeface="League Spartan" panose="00000800000000000000" pitchFamily="50" charset="0"/>
                <a:ea typeface="Lato" panose="020F0502020204030203" pitchFamily="34" charset="0"/>
                <a:cs typeface="Lato" panose="020F0502020204030203" pitchFamily="34" charset="0"/>
              </a:rPr>
              <a:t>Ensure you read the guidance before teaching the lesson</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393" y="363207"/>
            <a:ext cx="1814538" cy="1024390"/>
          </a:xfrm>
          <a:prstGeom prst="rect">
            <a:avLst/>
          </a:prstGeom>
        </p:spPr>
      </p:pic>
      <p:sp>
        <p:nvSpPr>
          <p:cNvPr id="13" name="TextBox 12"/>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slide</a:t>
            </a:r>
          </a:p>
        </p:txBody>
      </p:sp>
      <p:pic>
        <p:nvPicPr>
          <p:cNvPr id="1026" name="Picture 2" descr="Circle, Hands, Teamwork, Community, Diversity"/>
          <p:cNvPicPr>
            <a:picLocks noGrp="1" noChangeAspect="1" noChangeArrowheads="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bwMode="auto">
          <a:xfrm>
            <a:off x="3130985" y="1211601"/>
            <a:ext cx="2349567" cy="234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2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94969" y="1556472"/>
            <a:ext cx="7920755" cy="4241546"/>
          </a:xfrm>
          <a:prstGeom prst="rect">
            <a:avLst/>
          </a:prstGeom>
          <a:noFill/>
        </p:spPr>
        <p:txBody>
          <a:bodyPr wrap="square" rtlCol="0">
            <a:spAutoFit/>
          </a:bodyPr>
          <a:lstStyle/>
          <a:p>
            <a:pPr marL="342900" lvl="0" indent="-342900">
              <a:lnSpc>
                <a:spcPct val="107000"/>
              </a:lnSpc>
              <a:spcAft>
                <a:spcPts val="0"/>
              </a:spcAft>
              <a:buFont typeface="+mj-lt"/>
              <a:buAutoNum type="arabicPeriod"/>
            </a:pPr>
            <a:r>
              <a:rPr lang="en-GB" sz="2800" b="1" i="1" dirty="0">
                <a:solidFill>
                  <a:prstClr val="black"/>
                </a:solidFill>
                <a:latin typeface="Lato" panose="020B0604020202020204" charset="0"/>
                <a:ea typeface="Lato" panose="020B0604020202020204" charset="0"/>
                <a:cs typeface="Lato" panose="020B0604020202020204" charset="0"/>
              </a:rPr>
              <a:t>Most people would agree with extremist views</a:t>
            </a:r>
          </a:p>
          <a:p>
            <a:pPr marL="342900" indent="-342900">
              <a:lnSpc>
                <a:spcPct val="107000"/>
              </a:lnSpc>
              <a:buFont typeface="+mj-lt"/>
              <a:buAutoNum type="arabicPeriod"/>
            </a:pPr>
            <a:r>
              <a:rPr lang="en-GB" sz="2800" b="1" i="1" dirty="0">
                <a:solidFill>
                  <a:prstClr val="black"/>
                </a:solidFill>
                <a:latin typeface="Lato" panose="020B0604020202020204" charset="0"/>
                <a:ea typeface="Lato" panose="020B0604020202020204" charset="0"/>
                <a:cs typeface="Lato" panose="020B0604020202020204" charset="0"/>
              </a:rPr>
              <a:t>Extremism always leads to violence</a:t>
            </a:r>
          </a:p>
          <a:p>
            <a:pPr marL="342900" indent="-342900">
              <a:lnSpc>
                <a:spcPct val="107000"/>
              </a:lnSpc>
              <a:buFont typeface="+mj-lt"/>
              <a:buAutoNum type="arabicPeriod"/>
            </a:pPr>
            <a:r>
              <a:rPr lang="en-GB" sz="2800" b="1" i="1" dirty="0">
                <a:solidFill>
                  <a:prstClr val="black"/>
                </a:solidFill>
                <a:latin typeface="Lato" panose="020B0604020202020204" charset="0"/>
                <a:ea typeface="Lato" panose="020B0604020202020204" charset="0"/>
                <a:cs typeface="Lato" panose="020B0604020202020204" charset="0"/>
              </a:rPr>
              <a:t>Extremism includes extreme action on a range of issues including environmental concerns</a:t>
            </a:r>
          </a:p>
          <a:p>
            <a:pPr marL="342900" lvl="0" indent="-342900">
              <a:lnSpc>
                <a:spcPct val="107000"/>
              </a:lnSpc>
              <a:buFont typeface="+mj-lt"/>
              <a:buAutoNum type="arabicPeriod"/>
            </a:pPr>
            <a:r>
              <a:rPr lang="en-GB" sz="2800" b="1" i="1" dirty="0">
                <a:solidFill>
                  <a:prstClr val="black"/>
                </a:solidFill>
                <a:latin typeface="Lato" panose="020B0604020202020204" charset="0"/>
                <a:ea typeface="Lato" panose="020B0604020202020204" charset="0"/>
                <a:cs typeface="Lato" panose="020B0604020202020204" charset="0"/>
              </a:rPr>
              <a:t>Once someone joins an extremist group, they cannot leave</a:t>
            </a:r>
          </a:p>
          <a:p>
            <a:pPr marL="342900" indent="-342900">
              <a:lnSpc>
                <a:spcPct val="107000"/>
              </a:lnSpc>
              <a:buFont typeface="+mj-lt"/>
              <a:buAutoNum type="arabicPeriod"/>
            </a:pPr>
            <a:r>
              <a:rPr lang="en-GB" sz="2800" b="1" i="1" dirty="0">
                <a:solidFill>
                  <a:prstClr val="black"/>
                </a:solidFill>
                <a:latin typeface="Lato" panose="020B0604020202020204" charset="0"/>
                <a:ea typeface="Lato" panose="020B0604020202020204" charset="0"/>
                <a:cs typeface="Lato" panose="020B0604020202020204" charset="0"/>
              </a:rPr>
              <a:t>Extremism is against the law</a:t>
            </a:r>
          </a:p>
          <a:p>
            <a:pPr marL="342900" lvl="0" indent="-342900">
              <a:lnSpc>
                <a:spcPct val="107000"/>
              </a:lnSpc>
              <a:buFont typeface="+mj-lt"/>
              <a:buAutoNum type="arabicPeriod"/>
            </a:pPr>
            <a:r>
              <a:rPr lang="en-GB" sz="2800" b="1" i="1" dirty="0">
                <a:solidFill>
                  <a:prstClr val="black"/>
                </a:solidFill>
                <a:latin typeface="Lato" panose="020B0604020202020204" charset="0"/>
                <a:ea typeface="Lato" panose="020B0604020202020204" charset="0"/>
                <a:cs typeface="Lato" panose="020B0604020202020204" charset="0"/>
              </a:rPr>
              <a:t>Extremists often try to recruit people who are having a difficult time in their lives</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19" name="Footer Placeholder 18"/>
          <p:cNvSpPr>
            <a:spLocks noGrp="1"/>
          </p:cNvSpPr>
          <p:nvPr>
            <p:ph type="ftr" sz="quarter" idx="11"/>
          </p:nvPr>
        </p:nvSpPr>
        <p:spPr>
          <a:xfrm>
            <a:off x="0" y="6355382"/>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10</a:t>
            </a:fld>
            <a:endParaRPr dirty="0">
              <a:solidFill>
                <a:prstClr val="black"/>
              </a:solidFill>
            </a:endParaRPr>
          </a:p>
        </p:txBody>
      </p:sp>
      <p:pic>
        <p:nvPicPr>
          <p:cNvPr id="1026" name="Picture 2" descr="Question, Reality, Truth, Fact, Actuality, Belie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829" y="1999149"/>
            <a:ext cx="2813093" cy="36428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True or False?</a:t>
            </a:r>
          </a:p>
        </p:txBody>
      </p:sp>
    </p:spTree>
    <p:extLst>
      <p:ext uri="{BB962C8B-B14F-4D97-AF65-F5344CB8AC3E}">
        <p14:creationId xmlns:p14="http://schemas.microsoft.com/office/powerpoint/2010/main" val="421541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Definitions</a:t>
            </a:r>
          </a:p>
        </p:txBody>
      </p:sp>
      <p:sp>
        <p:nvSpPr>
          <p:cNvPr id="8" name="TextBox 7"/>
          <p:cNvSpPr txBox="1"/>
          <p:nvPr/>
        </p:nvSpPr>
        <p:spPr>
          <a:xfrm>
            <a:off x="823596" y="1454143"/>
            <a:ext cx="9986366" cy="4708981"/>
          </a:xfrm>
          <a:prstGeom prst="rect">
            <a:avLst/>
          </a:prstGeom>
          <a:noFill/>
        </p:spPr>
        <p:txBody>
          <a:bodyPr wrap="square" rtlCol="0">
            <a:spAutoFit/>
          </a:bodyPr>
          <a:lstStyle/>
          <a:p>
            <a:pPr lvl="0" algn="ctr"/>
            <a:r>
              <a:rPr lang="en-GB" sz="3600" b="1" i="1" dirty="0">
                <a:solidFill>
                  <a:prstClr val="black"/>
                </a:solidFill>
                <a:latin typeface="Lato" panose="020B0604020202020204" charset="0"/>
                <a:ea typeface="Lato" panose="020B0604020202020204" charset="0"/>
                <a:cs typeface="Lato" panose="020B0604020202020204" charset="0"/>
              </a:rPr>
              <a:t>What do we mean by the following key terms?</a:t>
            </a:r>
          </a:p>
          <a:p>
            <a:pPr lvl="0" algn="ctr"/>
            <a:endParaRPr lang="en-GB" sz="3600" b="1" i="1" dirty="0">
              <a:solidFill>
                <a:prstClr val="black"/>
              </a:solidFill>
              <a:latin typeface="Lato" panose="020B0604020202020204" charset="0"/>
              <a:ea typeface="Lato" panose="020B0604020202020204" charset="0"/>
              <a:cs typeface="Lato" panose="020B0604020202020204" charset="0"/>
            </a:endParaRPr>
          </a:p>
          <a:p>
            <a:pPr lvl="0"/>
            <a:r>
              <a:rPr lang="en-GB" sz="2800" b="1" i="1" dirty="0">
                <a:solidFill>
                  <a:prstClr val="black"/>
                </a:solidFill>
                <a:latin typeface="Lato" panose="020B0604020202020204" charset="0"/>
                <a:ea typeface="Lato" panose="020B0604020202020204" charset="0"/>
                <a:cs typeface="Lato" panose="020B0604020202020204" charset="0"/>
              </a:rPr>
              <a:t>Extremism:</a:t>
            </a:r>
          </a:p>
          <a:p>
            <a:pPr lvl="0"/>
            <a:endParaRPr lang="en-GB" sz="3600" b="1" i="1" dirty="0">
              <a:solidFill>
                <a:prstClr val="black"/>
              </a:solidFill>
              <a:latin typeface="Lato" panose="020B0604020202020204" charset="0"/>
              <a:ea typeface="Lato" panose="020B0604020202020204" charset="0"/>
              <a:cs typeface="Lato" panose="020B0604020202020204" charset="0"/>
            </a:endParaRPr>
          </a:p>
          <a:p>
            <a:pPr lvl="0"/>
            <a:r>
              <a:rPr lang="en-GB" sz="2800" b="1" i="1" dirty="0">
                <a:solidFill>
                  <a:prstClr val="black"/>
                </a:solidFill>
                <a:latin typeface="Lato" panose="020B0604020202020204" charset="0"/>
                <a:ea typeface="Lato" panose="020B0604020202020204" charset="0"/>
                <a:cs typeface="Lato" panose="020B0604020202020204" charset="0"/>
              </a:rPr>
              <a:t>Violent extremism:</a:t>
            </a:r>
          </a:p>
          <a:p>
            <a:pPr lvl="0"/>
            <a:endParaRPr lang="en-GB" sz="3600" b="1" i="1" dirty="0">
              <a:solidFill>
                <a:prstClr val="black"/>
              </a:solidFill>
              <a:latin typeface="Lato" panose="020B0604020202020204" charset="0"/>
              <a:ea typeface="Lato" panose="020B0604020202020204" charset="0"/>
              <a:cs typeface="Lato" panose="020B0604020202020204" charset="0"/>
            </a:endParaRPr>
          </a:p>
          <a:p>
            <a:pPr lvl="0"/>
            <a:endParaRPr lang="en-GB" sz="3600" b="1" i="1" dirty="0">
              <a:solidFill>
                <a:prstClr val="black"/>
              </a:solidFill>
              <a:latin typeface="Lato" panose="020B0604020202020204" charset="0"/>
              <a:ea typeface="Lato" panose="020B0604020202020204" charset="0"/>
              <a:cs typeface="Lato" panose="020B0604020202020204" charset="0"/>
            </a:endParaRPr>
          </a:p>
          <a:p>
            <a:pPr lvl="0"/>
            <a:r>
              <a:rPr lang="en-GB" sz="2800" b="1" i="1" dirty="0">
                <a:solidFill>
                  <a:prstClr val="black"/>
                </a:solidFill>
                <a:latin typeface="Lato" panose="020B0604020202020204" charset="0"/>
                <a:ea typeface="Lato" panose="020B0604020202020204" charset="0"/>
                <a:cs typeface="Lato" panose="020B0604020202020204" charset="0"/>
              </a:rPr>
              <a:t>Radicalisation:</a:t>
            </a:r>
          </a:p>
          <a:p>
            <a:pPr lvl="0" algn="ctr"/>
            <a:endParaRPr lang="en-GB" sz="3600" b="1" i="1" dirty="0">
              <a:solidFill>
                <a:prstClr val="black"/>
              </a:solidFill>
              <a:latin typeface="Lato" panose="020B0604020202020204" charset="0"/>
              <a:ea typeface="Lato" panose="020B0604020202020204" charset="0"/>
              <a:cs typeface="Lato" panose="020B0604020202020204" charset="0"/>
            </a:endParaRPr>
          </a:p>
        </p:txBody>
      </p:sp>
      <p:sp>
        <p:nvSpPr>
          <p:cNvPr id="6" name="Footer Placeholder 5"/>
          <p:cNvSpPr>
            <a:spLocks noGrp="1"/>
          </p:cNvSpPr>
          <p:nvPr>
            <p:ph type="ftr" sz="quarter" idx="11"/>
          </p:nvPr>
        </p:nvSpPr>
        <p:spPr>
          <a:xfrm>
            <a:off x="0" y="6446879"/>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11</a:t>
            </a:fld>
            <a:endParaRPr dirty="0">
              <a:solidFill>
                <a:prstClr val="black"/>
              </a:solidFill>
            </a:endParaRPr>
          </a:p>
        </p:txBody>
      </p:sp>
      <p:sp>
        <p:nvSpPr>
          <p:cNvPr id="5" name="Rectangle 4"/>
          <p:cNvSpPr/>
          <p:nvPr/>
        </p:nvSpPr>
        <p:spPr>
          <a:xfrm>
            <a:off x="3766898" y="2522426"/>
            <a:ext cx="7773282" cy="523220"/>
          </a:xfrm>
          <a:prstGeom prst="rect">
            <a:avLst/>
          </a:prstGeom>
        </p:spPr>
        <p:txBody>
          <a:bodyPr wrap="none">
            <a:spAutoFit/>
          </a:bodyPr>
          <a:lstStyle/>
          <a:p>
            <a:r>
              <a:rPr lang="en-GB" sz="2800" b="1" i="1" dirty="0">
                <a:solidFill>
                  <a:prstClr val="black"/>
                </a:solidFill>
                <a:latin typeface="Lato" panose="020B0604020202020204" charset="0"/>
                <a:ea typeface="Lato" panose="020B0604020202020204" charset="0"/>
                <a:cs typeface="Lato" panose="020B0604020202020204" charset="0"/>
              </a:rPr>
              <a:t>holding extreme political, social or religious views. </a:t>
            </a:r>
          </a:p>
        </p:txBody>
      </p:sp>
      <p:sp>
        <p:nvSpPr>
          <p:cNvPr id="7" name="Rectangle 6"/>
          <p:cNvSpPr/>
          <p:nvPr/>
        </p:nvSpPr>
        <p:spPr>
          <a:xfrm>
            <a:off x="3766897" y="3531635"/>
            <a:ext cx="8252495" cy="954107"/>
          </a:xfrm>
          <a:prstGeom prst="rect">
            <a:avLst/>
          </a:prstGeom>
        </p:spPr>
        <p:txBody>
          <a:bodyPr wrap="square">
            <a:spAutoFit/>
          </a:bodyPr>
          <a:lstStyle/>
          <a:p>
            <a:r>
              <a:rPr lang="en-GB" sz="2800" b="1" i="1" dirty="0">
                <a:solidFill>
                  <a:prstClr val="black"/>
                </a:solidFill>
                <a:latin typeface="Lato" panose="020B0604020202020204" charset="0"/>
                <a:ea typeface="Lato" panose="020B0604020202020204" charset="0"/>
                <a:cs typeface="Lato" panose="020B0604020202020204" charset="0"/>
              </a:rPr>
              <a:t>acts of violence that are justified by, or associated with, an extreme religious, social or political ideology.</a:t>
            </a:r>
          </a:p>
        </p:txBody>
      </p:sp>
      <p:sp>
        <p:nvSpPr>
          <p:cNvPr id="9" name="Rectangle 8"/>
          <p:cNvSpPr/>
          <p:nvPr/>
        </p:nvSpPr>
        <p:spPr>
          <a:xfrm>
            <a:off x="3766897" y="4971731"/>
            <a:ext cx="8646395" cy="1384995"/>
          </a:xfrm>
          <a:prstGeom prst="rect">
            <a:avLst/>
          </a:prstGeom>
        </p:spPr>
        <p:txBody>
          <a:bodyPr wrap="square">
            <a:spAutoFit/>
          </a:bodyPr>
          <a:lstStyle/>
          <a:p>
            <a:r>
              <a:rPr lang="en-GB" sz="2800" b="1" i="1" dirty="0">
                <a:solidFill>
                  <a:prstClr val="black"/>
                </a:solidFill>
                <a:latin typeface="Lato" panose="020B0604020202020204" charset="0"/>
                <a:ea typeface="Lato" panose="020B0604020202020204" charset="0"/>
                <a:cs typeface="Lato" panose="020B0604020202020204" charset="0"/>
              </a:rPr>
              <a:t>a process causing someone to support radical political, social or religious beliefs, often leading to association with terrorist organisations.</a:t>
            </a:r>
          </a:p>
        </p:txBody>
      </p:sp>
    </p:spTree>
    <p:extLst>
      <p:ext uri="{BB962C8B-B14F-4D97-AF65-F5344CB8AC3E}">
        <p14:creationId xmlns:p14="http://schemas.microsoft.com/office/powerpoint/2010/main" val="391171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3370153"/>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p>
          <a:p>
            <a:pPr lvl="3"/>
            <a:endParaRPr lang="en-GB" sz="100" b="1" dirty="0">
              <a:latin typeface="Gill Sans MT" panose="020B0502020104020203" pitchFamily="34" charset="0"/>
            </a:endParaRP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distinguish violent extremism from legitimate behaviours in a democracy</a:t>
            </a: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demonstrate the ability to advise someone who is worried about another’s behaviour</a:t>
            </a: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identify behaviours which contribute to community efforts to reduce the risk of violent extremism</a:t>
            </a:r>
          </a:p>
        </p:txBody>
      </p:sp>
      <p:sp>
        <p:nvSpPr>
          <p:cNvPr id="3" name="Footer Placeholder 2"/>
          <p:cNvSpPr>
            <a:spLocks noGrp="1"/>
          </p:cNvSpPr>
          <p:nvPr>
            <p:ph type="ftr" sz="quarter" idx="11"/>
          </p:nvPr>
        </p:nvSpPr>
        <p:spPr/>
        <p:txBody>
          <a:bodyPr/>
          <a:lstStyle/>
          <a:p>
            <a:r>
              <a:rPr lang="en-GB" sz="1050" dirty="0"/>
              <a:t>© PSHE Association 2019</a:t>
            </a:r>
          </a:p>
          <a:p>
            <a:r>
              <a:rPr lang="en-GB" sz="1050" dirty="0"/>
              <a:t> </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12</a:t>
            </a:fld>
            <a:endParaRPr lang="en-GB" dirty="0"/>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endParaRPr lang="en-GB" sz="1100" b="1" dirty="0">
              <a:latin typeface="Gill Sans MT" panose="020B0502020104020203" pitchFamily="34" charset="0"/>
            </a:endParaRPr>
          </a:p>
          <a:p>
            <a:pPr lvl="3"/>
            <a:endParaRPr lang="en-GB" sz="800" b="1" dirty="0">
              <a:latin typeface="Gill Sans MT" panose="020B0502020104020203" pitchFamily="34" charset="0"/>
            </a:endParaRPr>
          </a:p>
          <a:p>
            <a:pPr lvl="3"/>
            <a:endParaRPr lang="en-GB" sz="2000" b="1" dirty="0">
              <a:latin typeface="Gill Sans MT" panose="020B0502020104020203"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10502" r="10174"/>
          <a:stretch/>
        </p:blipFill>
        <p:spPr>
          <a:xfrm>
            <a:off x="311178" y="3029146"/>
            <a:ext cx="877333" cy="1001704"/>
          </a:xfrm>
          <a:prstGeom prst="rect">
            <a:avLst/>
          </a:prstGeom>
        </p:spPr>
      </p:pic>
      <p:sp>
        <p:nvSpPr>
          <p:cNvPr id="5" name="Rectangle 4"/>
          <p:cNvSpPr/>
          <p:nvPr/>
        </p:nvSpPr>
        <p:spPr>
          <a:xfrm>
            <a:off x="869842" y="652087"/>
            <a:ext cx="11155381" cy="1692771"/>
          </a:xfrm>
          <a:prstGeom prst="rect">
            <a:avLst/>
          </a:prstGeom>
        </p:spPr>
        <p:txBody>
          <a:bodyPr wrap="square">
            <a:spAutoFit/>
          </a:bodyPr>
          <a:lstStyle/>
          <a:p>
            <a:pPr lvl="1">
              <a:buSzPct val="202000"/>
            </a:pPr>
            <a:r>
              <a:rPr lang="en-GB" sz="3200"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about how violent extremism differs from legitimate protest and dissent</a:t>
            </a: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ways to respond to worrying behaviours</a:t>
            </a:r>
          </a:p>
        </p:txBody>
      </p:sp>
    </p:spTree>
    <p:extLst>
      <p:ext uri="{BB962C8B-B14F-4D97-AF65-F5344CB8AC3E}">
        <p14:creationId xmlns:p14="http://schemas.microsoft.com/office/powerpoint/2010/main" val="15645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381" y="504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Extremism or protest?</a:t>
            </a:r>
          </a:p>
        </p:txBody>
      </p:sp>
      <p:sp>
        <p:nvSpPr>
          <p:cNvPr id="8" name="TextBox 7"/>
          <p:cNvSpPr txBox="1"/>
          <p:nvPr/>
        </p:nvSpPr>
        <p:spPr>
          <a:xfrm>
            <a:off x="2297150" y="1586494"/>
            <a:ext cx="8130975" cy="4401205"/>
          </a:xfrm>
          <a:prstGeom prst="rect">
            <a:avLst/>
          </a:prstGeom>
          <a:noFill/>
        </p:spPr>
        <p:txBody>
          <a:bodyPr wrap="square" rtlCol="0">
            <a:spAutoFit/>
          </a:bodyPr>
          <a:lstStyle/>
          <a:p>
            <a:pPr marL="342900" lvl="0" indent="-342900">
              <a:buFont typeface="Arial" panose="020B0604020202020204" pitchFamily="34" charset="0"/>
              <a:buChar char="•"/>
            </a:pPr>
            <a:r>
              <a:rPr lang="en-GB" sz="2800" b="1" i="1" dirty="0">
                <a:solidFill>
                  <a:prstClr val="black"/>
                </a:solidFill>
                <a:latin typeface="Lato" panose="020B0604020202020204" charset="0"/>
                <a:ea typeface="Lato" panose="020B0604020202020204" charset="0"/>
                <a:cs typeface="Lato" panose="020B0604020202020204" charset="0"/>
              </a:rPr>
              <a:t>Which are examples of legitimate protest?</a:t>
            </a:r>
          </a:p>
          <a:p>
            <a:pPr marL="342900" lvl="0" indent="-342900">
              <a:buFont typeface="Arial" panose="020B0604020202020204" pitchFamily="34" charset="0"/>
              <a:buChar char="•"/>
            </a:pPr>
            <a:r>
              <a:rPr lang="en-GB" sz="2800" b="1" i="1" dirty="0">
                <a:solidFill>
                  <a:prstClr val="black"/>
                </a:solidFill>
                <a:latin typeface="Lato" panose="020B0604020202020204" charset="0"/>
                <a:ea typeface="Lato" panose="020B0604020202020204" charset="0"/>
                <a:cs typeface="Lato" panose="020B0604020202020204" charset="0"/>
              </a:rPr>
              <a:t>Which break the law?</a:t>
            </a:r>
          </a:p>
          <a:p>
            <a:pPr marL="342900" lvl="0" indent="-342900">
              <a:buFont typeface="Arial" panose="020B0604020202020204" pitchFamily="34" charset="0"/>
              <a:buChar char="•"/>
            </a:pPr>
            <a:r>
              <a:rPr lang="en-GB" sz="2800" b="1" i="1" dirty="0">
                <a:solidFill>
                  <a:prstClr val="black"/>
                </a:solidFill>
                <a:latin typeface="Lato" panose="020B0604020202020204" charset="0"/>
                <a:ea typeface="Lato" panose="020B0604020202020204" charset="0"/>
                <a:cs typeface="Lato" panose="020B0604020202020204" charset="0"/>
              </a:rPr>
              <a:t>Which are examples of violent extremism?</a:t>
            </a:r>
          </a:p>
          <a:p>
            <a:pPr marL="342900" lvl="0" indent="-342900">
              <a:buFont typeface="Arial" panose="020B0604020202020204" pitchFamily="34" charset="0"/>
              <a:buChar char="•"/>
            </a:pPr>
            <a:endParaRPr lang="en-GB" sz="2800" b="1" i="1" dirty="0">
              <a:solidFill>
                <a:prstClr val="black"/>
              </a:solidFill>
              <a:latin typeface="Lato" panose="020B0604020202020204" charset="0"/>
              <a:ea typeface="Lato" panose="020B0604020202020204" charset="0"/>
              <a:cs typeface="Lato" panose="020B0604020202020204" charset="0"/>
            </a:endParaRPr>
          </a:p>
          <a:p>
            <a:pPr marL="342900" lvl="0" indent="-342900">
              <a:buFont typeface="Arial" panose="020B0604020202020204" pitchFamily="34" charset="0"/>
              <a:buChar char="•"/>
            </a:pPr>
            <a:r>
              <a:rPr lang="en-GB" sz="2800" b="1" i="1" dirty="0">
                <a:solidFill>
                  <a:prstClr val="black"/>
                </a:solidFill>
                <a:latin typeface="Lato" panose="020B0604020202020204" charset="0"/>
                <a:ea typeface="Lato" panose="020B0604020202020204" charset="0"/>
                <a:cs typeface="Lato" panose="020B0604020202020204" charset="0"/>
              </a:rPr>
              <a:t>What are the potential consequences for the character?</a:t>
            </a:r>
          </a:p>
          <a:p>
            <a:pPr marL="342900" lvl="0" indent="-342900">
              <a:buFont typeface="Arial" panose="020B0604020202020204" pitchFamily="34" charset="0"/>
              <a:buChar char="•"/>
            </a:pPr>
            <a:r>
              <a:rPr lang="en-GB" sz="2800" b="1" i="1" dirty="0">
                <a:solidFill>
                  <a:prstClr val="black"/>
                </a:solidFill>
                <a:latin typeface="Lato" panose="020B0604020202020204" charset="0"/>
                <a:ea typeface="Lato" panose="020B0604020202020204" charset="0"/>
                <a:cs typeface="Lato" panose="020B0604020202020204" charset="0"/>
              </a:rPr>
              <a:t>What might the consequences for others in the situation be?</a:t>
            </a:r>
          </a:p>
          <a:p>
            <a:pPr marL="342900" lvl="0" indent="-342900">
              <a:buFont typeface="Arial" panose="020B0604020202020204" pitchFamily="34" charset="0"/>
              <a:buChar char="•"/>
            </a:pPr>
            <a:r>
              <a:rPr lang="en-GB" sz="2800" b="1" i="1" dirty="0">
                <a:solidFill>
                  <a:prstClr val="black"/>
                </a:solidFill>
                <a:latin typeface="Lato" panose="020B0604020202020204" charset="0"/>
                <a:ea typeface="Lato" panose="020B0604020202020204" charset="0"/>
                <a:cs typeface="Lato" panose="020B0604020202020204" charset="0"/>
              </a:rPr>
              <a:t>What could the friend do to help the character and others in their community?</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13</a:t>
            </a:fld>
            <a:endParaRPr dirty="0">
              <a:solidFill>
                <a:prstClr val="black"/>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860697">
            <a:off x="588721" y="5567113"/>
            <a:ext cx="575687" cy="1151372"/>
          </a:xfrm>
          <a:prstGeom prst="rect">
            <a:avLst/>
          </a:prstGeom>
        </p:spPr>
      </p:pic>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27187" y="5893121"/>
            <a:ext cx="655794" cy="722143"/>
          </a:xfrm>
          <a:prstGeom prst="rect">
            <a:avLst/>
          </a:prstGeom>
        </p:spPr>
      </p:pic>
    </p:spTree>
    <p:extLst>
      <p:ext uri="{BB962C8B-B14F-4D97-AF65-F5344CB8AC3E}">
        <p14:creationId xmlns:p14="http://schemas.microsoft.com/office/powerpoint/2010/main" val="231115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err="1">
                <a:solidFill>
                  <a:srgbClr val="95519E"/>
                </a:solidFill>
                <a:latin typeface="League Spartan" panose="00000800000000000000" pitchFamily="50" charset="0"/>
              </a:rPr>
              <a:t>Vox</a:t>
            </a:r>
            <a:r>
              <a:rPr lang="en-GB" sz="4400" b="1" dirty="0">
                <a:solidFill>
                  <a:srgbClr val="95519E"/>
                </a:solidFill>
                <a:latin typeface="League Spartan" panose="00000800000000000000" pitchFamily="50" charset="0"/>
              </a:rPr>
              <a:t> pop</a:t>
            </a:r>
          </a:p>
        </p:txBody>
      </p:sp>
      <p:sp>
        <p:nvSpPr>
          <p:cNvPr id="6" name="Footer Placeholder 5"/>
          <p:cNvSpPr>
            <a:spLocks noGrp="1"/>
          </p:cNvSpPr>
          <p:nvPr>
            <p:ph type="ftr" sz="quarter" idx="11"/>
          </p:nvPr>
        </p:nvSpPr>
        <p:spPr>
          <a:xfrm>
            <a:off x="0" y="6446879"/>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14</a:t>
            </a:fld>
            <a:endParaRPr dirty="0">
              <a:solidFill>
                <a:prstClr val="black"/>
              </a:solidFill>
            </a:endParaRPr>
          </a:p>
        </p:txBody>
      </p:sp>
      <p:pic>
        <p:nvPicPr>
          <p:cNvPr id="1026" name="Picture 2" descr="Comic Book Bubble, Bubble, Text Bubble, Text Bo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08856" y="1293499"/>
            <a:ext cx="5401163" cy="4842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8697" y="1512275"/>
            <a:ext cx="2835685" cy="4220309"/>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solidFill>
                  <a:prstClr val="black"/>
                </a:solidFill>
                <a:latin typeface="Lato" panose="020B0604020202020204" charset="0"/>
                <a:ea typeface="Lato" panose="020B0604020202020204" charset="0"/>
                <a:cs typeface="Lato" panose="020B0604020202020204" charset="0"/>
              </a:rPr>
              <a:t>Which are realistic and would have a positive impact?</a:t>
            </a:r>
          </a:p>
        </p:txBody>
      </p:sp>
      <p:sp>
        <p:nvSpPr>
          <p:cNvPr id="9" name="Rectangle 8"/>
          <p:cNvSpPr/>
          <p:nvPr/>
        </p:nvSpPr>
        <p:spPr>
          <a:xfrm>
            <a:off x="8810019" y="1512275"/>
            <a:ext cx="2835685" cy="4220309"/>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solidFill>
                  <a:prstClr val="black"/>
                </a:solidFill>
                <a:latin typeface="Lato" panose="020B0604020202020204" charset="0"/>
                <a:ea typeface="Lato" panose="020B0604020202020204" charset="0"/>
                <a:cs typeface="Lato" panose="020B0604020202020204" charset="0"/>
              </a:rPr>
              <a:t>List things that could reduce the likelihood of people getting involved in extremist actions or support someone to turn away from extremism?</a:t>
            </a:r>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860697">
            <a:off x="588721" y="5567113"/>
            <a:ext cx="575687" cy="1151372"/>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27187" y="5893121"/>
            <a:ext cx="655794" cy="722143"/>
          </a:xfrm>
          <a:prstGeom prst="rect">
            <a:avLst/>
          </a:prstGeom>
        </p:spPr>
      </p:pic>
    </p:spTree>
    <p:extLst>
      <p:ext uri="{BB962C8B-B14F-4D97-AF65-F5344CB8AC3E}">
        <p14:creationId xmlns:p14="http://schemas.microsoft.com/office/powerpoint/2010/main" val="374022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st-It, Sticky Note, Note, Memo, Office, Pap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3026" y="1621959"/>
            <a:ext cx="4317952" cy="42763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Post-it plenary</a:t>
            </a:r>
          </a:p>
        </p:txBody>
      </p:sp>
      <p:sp>
        <p:nvSpPr>
          <p:cNvPr id="8" name="TextBox 7"/>
          <p:cNvSpPr txBox="1"/>
          <p:nvPr/>
        </p:nvSpPr>
        <p:spPr>
          <a:xfrm>
            <a:off x="1181305" y="2410874"/>
            <a:ext cx="3423383" cy="2308324"/>
          </a:xfrm>
          <a:prstGeom prst="rect">
            <a:avLst/>
          </a:prstGeom>
          <a:noFill/>
        </p:spPr>
        <p:txBody>
          <a:bodyPr wrap="square" rtlCol="0">
            <a:spAutoFit/>
          </a:bodyPr>
          <a:lstStyle/>
          <a:p>
            <a:pPr lvl="0"/>
            <a:r>
              <a:rPr lang="en-GB" sz="3600" b="1" i="1" dirty="0">
                <a:solidFill>
                  <a:prstClr val="black"/>
                </a:solidFill>
                <a:latin typeface="Lato" panose="020B0604020202020204" charset="0"/>
                <a:ea typeface="Lato" panose="020B0604020202020204" charset="0"/>
                <a:cs typeface="Lato" panose="020B0604020202020204" charset="0"/>
              </a:rPr>
              <a:t>How can people act to reduce the risks of extremism?</a:t>
            </a:r>
          </a:p>
        </p:txBody>
      </p:sp>
      <p:sp>
        <p:nvSpPr>
          <p:cNvPr id="6" name="Footer Placeholder 5"/>
          <p:cNvSpPr>
            <a:spLocks noGrp="1"/>
          </p:cNvSpPr>
          <p:nvPr>
            <p:ph type="ftr" sz="quarter" idx="11"/>
          </p:nvPr>
        </p:nvSpPr>
        <p:spPr>
          <a:xfrm>
            <a:off x="0" y="6446879"/>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15</a:t>
            </a:fld>
            <a:endParaRPr dirty="0">
              <a:solidFill>
                <a:prstClr val="black"/>
              </a:solidFill>
            </a:endParaRPr>
          </a:p>
        </p:txBody>
      </p:sp>
      <p:sp>
        <p:nvSpPr>
          <p:cNvPr id="4" name="Explosion 2 3"/>
          <p:cNvSpPr/>
          <p:nvPr/>
        </p:nvSpPr>
        <p:spPr>
          <a:xfrm>
            <a:off x="4604688" y="989010"/>
            <a:ext cx="7424452" cy="4783841"/>
          </a:xfrm>
          <a:prstGeom prst="irregularSeal2">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Lato" panose="020B0604020202020204" charset="0"/>
                <a:ea typeface="Lato" panose="020B0604020202020204" charset="0"/>
                <a:cs typeface="Lato" panose="020B0604020202020204" charset="0"/>
              </a:rPr>
              <a:t>What have you learned about your role in helping keeping our community safe?</a:t>
            </a:r>
          </a:p>
        </p:txBody>
      </p:sp>
    </p:spTree>
    <p:extLst>
      <p:ext uri="{BB962C8B-B14F-4D97-AF65-F5344CB8AC3E}">
        <p14:creationId xmlns:p14="http://schemas.microsoft.com/office/powerpoint/2010/main" val="428583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36" y="48182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Further support</a:t>
            </a:r>
            <a:endParaRPr lang="en-GB" sz="4400" b="1" dirty="0">
              <a:latin typeface="League Spartan" panose="00000800000000000000" pitchFamily="50" charset="0"/>
            </a:endParaRPr>
          </a:p>
        </p:txBody>
      </p:sp>
      <p:sp>
        <p:nvSpPr>
          <p:cNvPr id="10" name="TextBox 9"/>
          <p:cNvSpPr txBox="1"/>
          <p:nvPr/>
        </p:nvSpPr>
        <p:spPr>
          <a:xfrm>
            <a:off x="5818908" y="1624518"/>
            <a:ext cx="6043578" cy="3046988"/>
          </a:xfrm>
          <a:prstGeom prst="rect">
            <a:avLst/>
          </a:prstGeom>
          <a:noFill/>
        </p:spPr>
        <p:txBody>
          <a:bodyPr wrap="square" rtlCol="0">
            <a:spAutoFit/>
          </a:bodyPr>
          <a:lstStyle/>
          <a:p>
            <a:r>
              <a:rPr lang="en-US" sz="2400" dirty="0">
                <a:latin typeface="Lato" panose="020B0604020202020204" charset="0"/>
                <a:ea typeface="Lato" panose="020B0604020202020204" charset="0"/>
                <a:cs typeface="Lato" panose="020B0604020202020204" charset="0"/>
              </a:rPr>
              <a:t>There are lots of places to get further advice.</a:t>
            </a:r>
          </a:p>
          <a:p>
            <a:endParaRPr lang="en-US" sz="2400" dirty="0">
              <a:latin typeface="Lato" panose="020B0604020202020204" charset="0"/>
              <a:ea typeface="Lato" panose="020B0604020202020204" charset="0"/>
              <a:cs typeface="Lato" panose="020B0604020202020204" charset="0"/>
            </a:endParaRPr>
          </a:p>
          <a:p>
            <a:r>
              <a:rPr lang="en-US" sz="2400" b="1" dirty="0" err="1">
                <a:latin typeface="Lato" panose="020B0604020202020204" charset="0"/>
                <a:ea typeface="Lato" panose="020B0604020202020204" charset="0"/>
                <a:cs typeface="Lato" panose="020B0604020202020204" charset="0"/>
              </a:rPr>
              <a:t>ChildLine</a:t>
            </a:r>
            <a:r>
              <a:rPr lang="en-US" sz="2400" dirty="0">
                <a:latin typeface="Lato" panose="020B0604020202020204" charset="0"/>
                <a:ea typeface="Lato" panose="020B0604020202020204" charset="0"/>
                <a:cs typeface="Lato" panose="020B0604020202020204" charset="0"/>
              </a:rPr>
              <a:t>:</a:t>
            </a:r>
          </a:p>
          <a:p>
            <a:r>
              <a:rPr lang="en-US" sz="2400" dirty="0">
                <a:solidFill>
                  <a:schemeClr val="bg1">
                    <a:lumMod val="50000"/>
                  </a:schemeClr>
                </a:solidFill>
                <a:latin typeface="Lato" panose="020B0604020202020204" charset="0"/>
                <a:ea typeface="Lato" panose="020B0604020202020204" charset="0"/>
                <a:cs typeface="Lato" panose="020B0604020202020204" charset="0"/>
                <a:hlinkClick r:id="rId3"/>
              </a:rPr>
              <a:t>www.childline.org.uk</a:t>
            </a:r>
            <a:r>
              <a:rPr lang="en-US" sz="2400" dirty="0">
                <a:solidFill>
                  <a:schemeClr val="bg1">
                    <a:lumMod val="50000"/>
                  </a:schemeClr>
                </a:solidFill>
                <a:latin typeface="Lato" panose="020B0604020202020204" charset="0"/>
                <a:ea typeface="Lato" panose="020B0604020202020204" charset="0"/>
                <a:cs typeface="Lato" panose="020B0604020202020204" charset="0"/>
              </a:rPr>
              <a:t>  </a:t>
            </a:r>
            <a:r>
              <a:rPr lang="en-US" sz="2400" dirty="0">
                <a:latin typeface="Lato" panose="020B0604020202020204" charset="0"/>
                <a:ea typeface="Lato" panose="020B0604020202020204" charset="0"/>
                <a:cs typeface="Lato" panose="020B0604020202020204" charset="0"/>
              </a:rPr>
              <a:t>Phone: 0800 1111</a:t>
            </a:r>
          </a:p>
          <a:p>
            <a:endParaRPr lang="en-US" sz="2400" dirty="0">
              <a:latin typeface="Lato" panose="020B0604020202020204" charset="0"/>
              <a:ea typeface="Lato" panose="020B0604020202020204" charset="0"/>
              <a:cs typeface="Lato" panose="020B0604020202020204" charset="0"/>
            </a:endParaRPr>
          </a:p>
          <a:p>
            <a:r>
              <a:rPr lang="en-US" sz="2400" b="1" dirty="0">
                <a:latin typeface="Lato" panose="020B0604020202020204" charset="0"/>
                <a:ea typeface="Lato" panose="020B0604020202020204" charset="0"/>
                <a:cs typeface="Lato" panose="020B0604020202020204" charset="0"/>
              </a:rPr>
              <a:t>True Vision:</a:t>
            </a:r>
          </a:p>
          <a:p>
            <a:r>
              <a:rPr lang="en-GB" sz="2400" dirty="0">
                <a:latin typeface="Lato" panose="020B0604020202020204" charset="0"/>
                <a:ea typeface="Lato" panose="020B0604020202020204" charset="0"/>
                <a:cs typeface="Lato" panose="020B0604020202020204" charset="0"/>
                <a:hlinkClick r:id="rId4"/>
              </a:rPr>
              <a:t>http://www.report-it.org.uk/home</a:t>
            </a:r>
            <a:endParaRPr lang="en-GB" sz="2400" dirty="0">
              <a:latin typeface="Lato" panose="020B0604020202020204" charset="0"/>
              <a:ea typeface="Lato" panose="020B0604020202020204" charset="0"/>
              <a:cs typeface="Lato" panose="020B0604020202020204" charset="0"/>
            </a:endParaRPr>
          </a:p>
        </p:txBody>
      </p:sp>
      <p:sp>
        <p:nvSpPr>
          <p:cNvPr id="6" name="Footer Placeholder 5"/>
          <p:cNvSpPr>
            <a:spLocks noGrp="1"/>
          </p:cNvSpPr>
          <p:nvPr>
            <p:ph type="ftr" sz="quarter" idx="11"/>
          </p:nvPr>
        </p:nvSpPr>
        <p:spPr/>
        <p:txBody>
          <a:bodyPr/>
          <a:lstStyle/>
          <a:p>
            <a:r>
              <a:rPr lang="en-GB" sz="1050" dirty="0"/>
              <a:t>© PSHE Association 2018 </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16</a:t>
            </a:fld>
            <a:endParaRPr lang="en-GB" dirty="0"/>
          </a:p>
        </p:txBody>
      </p:sp>
      <p:sp>
        <p:nvSpPr>
          <p:cNvPr id="12" name="TextBox 11"/>
          <p:cNvSpPr txBox="1"/>
          <p:nvPr/>
        </p:nvSpPr>
        <p:spPr>
          <a:xfrm>
            <a:off x="367239" y="1624518"/>
            <a:ext cx="4911343" cy="2215991"/>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you have questions or concerns following today’s lesson, you can always speak to your parent or carer, or a teacher in school for more advice and support. </a:t>
            </a:r>
          </a:p>
          <a:p>
            <a:endParaRPr lang="en-GB" dirty="0"/>
          </a:p>
        </p:txBody>
      </p:sp>
      <p:pic>
        <p:nvPicPr>
          <p:cNvPr id="9" name="Picture 2" descr="Speech Bubbles, Conversation, Black, Blank, Cha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5990" y="4311438"/>
            <a:ext cx="2912582" cy="187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08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436" y="275001"/>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endParaRPr lang="en-GB" sz="4400" b="1" dirty="0">
              <a:latin typeface="League Spartan" panose="00000800000000000000" pitchFamily="50" charset="0"/>
            </a:endParaRPr>
          </a:p>
        </p:txBody>
      </p:sp>
      <p:sp>
        <p:nvSpPr>
          <p:cNvPr id="5" name="Footer Placeholder 4"/>
          <p:cNvSpPr>
            <a:spLocks noGrp="1"/>
          </p:cNvSpPr>
          <p:nvPr>
            <p:ph type="ftr" sz="quarter" idx="11"/>
          </p:nvPr>
        </p:nvSpPr>
        <p:spPr>
          <a:xfrm>
            <a:off x="0" y="6448351"/>
            <a:ext cx="12192000" cy="365125"/>
          </a:xfrm>
        </p:spPr>
        <p:txBody>
          <a:bodyPr/>
          <a:lstStyle/>
          <a:p>
            <a:r>
              <a:rPr lang="en-GB" sz="1050" dirty="0"/>
              <a:t>© PSHE Association 2018 </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17</a:t>
            </a:fld>
            <a:endParaRPr lang="en-GB" dirty="0"/>
          </a:p>
        </p:txBody>
      </p:sp>
      <p:sp>
        <p:nvSpPr>
          <p:cNvPr id="10" name="Rectangle 9"/>
          <p:cNvSpPr/>
          <p:nvPr/>
        </p:nvSpPr>
        <p:spPr>
          <a:xfrm>
            <a:off x="6504463" y="1036713"/>
            <a:ext cx="4600783" cy="523220"/>
          </a:xfrm>
          <a:prstGeom prst="rect">
            <a:avLst/>
          </a:prstGeom>
        </p:spPr>
        <p:txBody>
          <a:bodyPr wrap="square">
            <a:spAutoFit/>
          </a:bodyPr>
          <a:lstStyle/>
          <a:p>
            <a:pPr algn="ctr"/>
            <a:r>
              <a:rPr lang="en-GB" sz="2800" b="1" dirty="0">
                <a:latin typeface="League Spartan" panose="00000800000000000000" pitchFamily="50" charset="0"/>
              </a:rPr>
              <a:t>Quotation</a:t>
            </a:r>
          </a:p>
        </p:txBody>
      </p:sp>
      <p:sp>
        <p:nvSpPr>
          <p:cNvPr id="8" name="Rectangle 7"/>
          <p:cNvSpPr/>
          <p:nvPr/>
        </p:nvSpPr>
        <p:spPr>
          <a:xfrm>
            <a:off x="242436" y="1036713"/>
            <a:ext cx="4600783" cy="523220"/>
          </a:xfrm>
          <a:prstGeom prst="rect">
            <a:avLst/>
          </a:prstGeom>
        </p:spPr>
        <p:txBody>
          <a:bodyPr wrap="square">
            <a:spAutoFit/>
          </a:bodyPr>
          <a:lstStyle/>
          <a:p>
            <a:pPr algn="ctr"/>
            <a:r>
              <a:rPr lang="en-GB" sz="2800" b="1" dirty="0">
                <a:latin typeface="League Spartan" panose="00000800000000000000" pitchFamily="50" charset="0"/>
              </a:rPr>
              <a:t>TED talk</a:t>
            </a:r>
          </a:p>
        </p:txBody>
      </p:sp>
      <p:sp>
        <p:nvSpPr>
          <p:cNvPr id="6" name="Rectangle 5"/>
          <p:cNvSpPr/>
          <p:nvPr/>
        </p:nvSpPr>
        <p:spPr>
          <a:xfrm>
            <a:off x="411248" y="1559933"/>
            <a:ext cx="5398709" cy="1569660"/>
          </a:xfrm>
          <a:prstGeom prst="rect">
            <a:avLst/>
          </a:prstGeom>
        </p:spPr>
        <p:txBody>
          <a:bodyPr wrap="square">
            <a:spAutoFit/>
          </a:bodyPr>
          <a:lstStyle/>
          <a:p>
            <a:r>
              <a:rPr lang="en-GB" sz="2400" dirty="0">
                <a:latin typeface="Lato" panose="020B0604020202020204" charset="0"/>
                <a:ea typeface="Lato" panose="020B0604020202020204" charset="0"/>
                <a:cs typeface="Lato" panose="020B0604020202020204" charset="0"/>
              </a:rPr>
              <a:t>Watch the TED talk from a former jihadist about how a better understanding of his faith helped him to turn away from extremism.</a:t>
            </a:r>
          </a:p>
        </p:txBody>
      </p:sp>
      <p:pic>
        <p:nvPicPr>
          <p:cNvPr id="7" name="zwpiI18TBdE"/>
          <p:cNvPicPr>
            <a:picLocks noRot="1" noChangeAspect="1"/>
          </p:cNvPicPr>
          <p:nvPr>
            <a:videoFile r:link="rId1"/>
          </p:nvPr>
        </p:nvPicPr>
        <p:blipFill>
          <a:blip r:embed="rId4"/>
          <a:stretch>
            <a:fillRect/>
          </a:stretch>
        </p:blipFill>
        <p:spPr>
          <a:xfrm>
            <a:off x="600238" y="3288620"/>
            <a:ext cx="4195748" cy="2360427"/>
          </a:xfrm>
          <a:prstGeom prst="rect">
            <a:avLst/>
          </a:prstGeom>
        </p:spPr>
      </p:pic>
      <p:sp>
        <p:nvSpPr>
          <p:cNvPr id="15" name="Rectangle 14"/>
          <p:cNvSpPr/>
          <p:nvPr/>
        </p:nvSpPr>
        <p:spPr>
          <a:xfrm>
            <a:off x="5978769" y="1683810"/>
            <a:ext cx="5556739" cy="424905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Lato" panose="020B0604020202020204" charset="0"/>
                <a:ea typeface="Lato" panose="020B0604020202020204" charset="0"/>
                <a:cs typeface="Lato" panose="020B0604020202020204" charset="0"/>
              </a:rPr>
              <a:t>The youth activist Malala Yousafzai, who was attacked by the Taliban (religious extremists), said:</a:t>
            </a:r>
          </a:p>
          <a:p>
            <a:endParaRPr lang="en-GB" sz="2400" dirty="0">
              <a:solidFill>
                <a:schemeClr val="tx1"/>
              </a:solidFill>
              <a:latin typeface="Lato" panose="020B0604020202020204" charset="0"/>
              <a:ea typeface="Lato" panose="020B0604020202020204" charset="0"/>
              <a:cs typeface="Lato" panose="020B0604020202020204" charset="0"/>
            </a:endParaRPr>
          </a:p>
          <a:p>
            <a:pPr algn="ctr"/>
            <a:r>
              <a:rPr lang="en-GB" sz="2400" i="1" dirty="0">
                <a:solidFill>
                  <a:schemeClr val="tx1"/>
                </a:solidFill>
                <a:latin typeface="Lato" panose="020B0604020202020204" charset="0"/>
                <a:ea typeface="Lato" panose="020B0604020202020204" charset="0"/>
                <a:cs typeface="Lato" panose="020B0604020202020204" charset="0"/>
              </a:rPr>
              <a:t>‘The extremists are afraid of books and pens. The power of education frightens them.’</a:t>
            </a:r>
          </a:p>
          <a:p>
            <a:endParaRPr lang="en-GB" sz="2400" dirty="0">
              <a:solidFill>
                <a:schemeClr val="tx1"/>
              </a:solidFill>
              <a:latin typeface="Lato" panose="020B0604020202020204" charset="0"/>
              <a:ea typeface="Lato" panose="020B0604020202020204" charset="0"/>
              <a:cs typeface="Lato" panose="020B0604020202020204" charset="0"/>
            </a:endParaRPr>
          </a:p>
          <a:p>
            <a:r>
              <a:rPr lang="en-GB" sz="2400" dirty="0">
                <a:solidFill>
                  <a:schemeClr val="tx1"/>
                </a:solidFill>
                <a:latin typeface="Lato" panose="020B0604020202020204" charset="0"/>
                <a:ea typeface="Lato" panose="020B0604020202020204" charset="0"/>
                <a:cs typeface="Lato" panose="020B0604020202020204" charset="0"/>
              </a:rPr>
              <a:t>Ask students to reflect on the truth of this statement.</a:t>
            </a:r>
          </a:p>
        </p:txBody>
      </p:sp>
    </p:spTree>
    <p:extLst>
      <p:ext uri="{BB962C8B-B14F-4D97-AF65-F5344CB8AC3E}">
        <p14:creationId xmlns:p14="http://schemas.microsoft.com/office/powerpoint/2010/main" val="418478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pPr/>
              <a:t>2</a:t>
            </a:fld>
            <a:endParaRPr lang="en-GB" dirty="0"/>
          </a:p>
        </p:txBody>
      </p:sp>
      <p:sp>
        <p:nvSpPr>
          <p:cNvPr id="3" name="TextBox 2"/>
          <p:cNvSpPr txBox="1"/>
          <p:nvPr/>
        </p:nvSpPr>
        <p:spPr>
          <a:xfrm>
            <a:off x="434893" y="515456"/>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Using this PowerPoint</a:t>
            </a:r>
          </a:p>
        </p:txBody>
      </p:sp>
      <p:sp>
        <p:nvSpPr>
          <p:cNvPr id="5" name="TextBox 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6" name="TextBox 5"/>
          <p:cNvSpPr txBox="1"/>
          <p:nvPr/>
        </p:nvSpPr>
        <p:spPr>
          <a:xfrm>
            <a:off x="523052" y="1635158"/>
            <a:ext cx="11246384" cy="4893647"/>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slides in this presentation are divided into two sections:</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Teacher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(purple) – provide key information regarding lesson preparation</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Pupil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(white) – provide a visual focus point for pupils during the lesson and delivery notes for teachers about the activities.  Click ‘notes’ to view these. </a:t>
            </a:r>
          </a:p>
          <a:p>
            <a:pPr marL="514350" indent="-514350">
              <a:lnSpc>
                <a:spcPct val="150000"/>
              </a:lnSpc>
              <a:buAutoNum type="romanLcParenBoth"/>
            </a:pP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5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Ensure that you select ‘Use Presenter View’ under the ‘Slide Show’ tab – this will allow you to preview the teaching notes on your monitor while the main presentation is displayed on a screen/smartboard.</a:t>
            </a:r>
          </a:p>
        </p:txBody>
      </p:sp>
      <p:sp>
        <p:nvSpPr>
          <p:cNvPr id="10" name="Footer Placeholder 1"/>
          <p:cNvSpPr txBox="1">
            <a:spLocks/>
          </p:cNvSpPr>
          <p:nvPr/>
        </p:nvSpPr>
        <p:spPr>
          <a:xfrm>
            <a:off x="0" y="6569537"/>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2019	 </a:t>
            </a:r>
          </a:p>
        </p:txBody>
      </p:sp>
    </p:spTree>
    <p:extLst>
      <p:ext uri="{BB962C8B-B14F-4D97-AF65-F5344CB8AC3E}">
        <p14:creationId xmlns:p14="http://schemas.microsoft.com/office/powerpoint/2010/main" val="338879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4489547">
            <a:off x="9938657" y="3310406"/>
            <a:ext cx="1966668" cy="1660913"/>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50099">
            <a:off x="6386645" y="4148281"/>
            <a:ext cx="1966668" cy="1660913"/>
          </a:xfrm>
          <a:prstGeom prst="rect">
            <a:avLst/>
          </a:prstGeom>
        </p:spPr>
      </p:pic>
      <p:sp>
        <p:nvSpPr>
          <p:cNvPr id="2" name="Slide Number Placeholder 1"/>
          <p:cNvSpPr>
            <a:spLocks noGrp="1"/>
          </p:cNvSpPr>
          <p:nvPr>
            <p:ph type="sldNum" sz="quarter" idx="12"/>
          </p:nvPr>
        </p:nvSpPr>
        <p:spPr/>
        <p:txBody>
          <a:bodyPr/>
          <a:lstStyle/>
          <a:p>
            <a:fld id="{2D651D86-383D-45DB-A701-76B5BFCFE28F}" type="slidenum">
              <a:rPr lang="en-GB" smtClean="0"/>
              <a:pPr/>
              <a:t>3</a:t>
            </a:fld>
            <a:endParaRPr lang="en-GB" dirty="0"/>
          </a:p>
        </p:txBody>
      </p:sp>
      <p:sp>
        <p:nvSpPr>
          <p:cNvPr id="3" name="TextBox 2"/>
          <p:cNvSpPr txBox="1"/>
          <p:nvPr/>
        </p:nvSpPr>
        <p:spPr>
          <a:xfrm>
            <a:off x="408980" y="356720"/>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Challenge and support</a:t>
            </a:r>
            <a:endParaRPr lang="en-GB" sz="4800" strike="sngStrike"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4" name="TextBox 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5" name="TextBox 4"/>
          <p:cNvSpPr txBox="1"/>
          <p:nvPr/>
        </p:nvSpPr>
        <p:spPr>
          <a:xfrm>
            <a:off x="605868" y="1535587"/>
            <a:ext cx="5352510" cy="526297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lesson includes suggestions for  challenge and support activities, to help you differentiate appropriately for your class.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Challenge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deepen and extend the learning for those who need more challenge or who finish the activity quickly.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Support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are adapted to be more accessible for those who need it.</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60697">
            <a:off x="9345940" y="2850452"/>
            <a:ext cx="481906" cy="963810"/>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l="59958" b="29919"/>
          <a:stretch/>
        </p:blipFill>
        <p:spPr>
          <a:xfrm>
            <a:off x="8305007" y="3615731"/>
            <a:ext cx="766525" cy="844077"/>
          </a:xfrm>
          <a:prstGeom prst="rect">
            <a:avLst/>
          </a:prstGeom>
        </p:spPr>
      </p:pic>
      <p:sp>
        <p:nvSpPr>
          <p:cNvPr id="11" name="TextBox 10"/>
          <p:cNvSpPr txBox="1"/>
          <p:nvPr/>
        </p:nvSpPr>
        <p:spPr>
          <a:xfrm rot="19878837">
            <a:off x="6614819" y="4783828"/>
            <a:ext cx="1386585" cy="375666"/>
          </a:xfrm>
          <a:prstGeom prst="rect">
            <a:avLst/>
          </a:prstGeom>
          <a:noFill/>
        </p:spPr>
        <p:txBody>
          <a:bodyPr wrap="square" rtlCol="0">
            <a:spAutoFit/>
          </a:bodyPr>
          <a:lstStyle/>
          <a:p>
            <a:r>
              <a:rPr lang="en-GB" dirty="0">
                <a:latin typeface="League Spartan" panose="00000800000000000000" pitchFamily="50" charset="0"/>
              </a:rPr>
              <a:t>Challenge</a:t>
            </a:r>
          </a:p>
        </p:txBody>
      </p:sp>
      <p:sp>
        <p:nvSpPr>
          <p:cNvPr id="12" name="TextBox 11"/>
          <p:cNvSpPr txBox="1"/>
          <p:nvPr/>
        </p:nvSpPr>
        <p:spPr>
          <a:xfrm rot="1567822">
            <a:off x="10305885" y="4049209"/>
            <a:ext cx="1386585" cy="375666"/>
          </a:xfrm>
          <a:prstGeom prst="rect">
            <a:avLst/>
          </a:prstGeom>
          <a:noFill/>
        </p:spPr>
        <p:txBody>
          <a:bodyPr wrap="square" rtlCol="0">
            <a:spAutoFit/>
          </a:bodyPr>
          <a:lstStyle/>
          <a:p>
            <a:r>
              <a:rPr lang="en-GB" dirty="0">
                <a:latin typeface="League Spartan" panose="00000800000000000000" pitchFamily="50" charset="0"/>
              </a:rPr>
              <a:t>Support</a:t>
            </a:r>
          </a:p>
        </p:txBody>
      </p:sp>
      <p:sp>
        <p:nvSpPr>
          <p:cNvPr id="13" name="Footer Placeholder 1"/>
          <p:cNvSpPr txBox="1">
            <a:spLocks/>
          </p:cNvSpPr>
          <p:nvPr/>
        </p:nvSpPr>
        <p:spPr>
          <a:xfrm>
            <a:off x="0" y="6387150"/>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2019	 </a:t>
            </a:r>
          </a:p>
        </p:txBody>
      </p:sp>
      <p:sp>
        <p:nvSpPr>
          <p:cNvPr id="17" name="TextBox 16"/>
          <p:cNvSpPr txBox="1"/>
          <p:nvPr/>
        </p:nvSpPr>
        <p:spPr>
          <a:xfrm>
            <a:off x="6412422" y="1532883"/>
            <a:ext cx="5291914" cy="120032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Look for the logo on the pupil slides.  See delivery notes for details of the activities.</a:t>
            </a:r>
          </a:p>
        </p:txBody>
      </p:sp>
    </p:spTree>
    <p:extLst>
      <p:ext uri="{BB962C8B-B14F-4D97-AF65-F5344CB8AC3E}">
        <p14:creationId xmlns:p14="http://schemas.microsoft.com/office/powerpoint/2010/main" val="242848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8433" y="941302"/>
            <a:ext cx="5227036" cy="4475255"/>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435545" y="1658165"/>
            <a:ext cx="6321530" cy="4154984"/>
          </a:xfrm>
          <a:prstGeom prst="rect">
            <a:avLst/>
          </a:prstGeom>
          <a:noFill/>
          <a:ln>
            <a:solidFill>
              <a:schemeClr val="bg1"/>
            </a:solidFill>
          </a:ln>
        </p:spPr>
        <p:txBody>
          <a:bodyPr wrap="square" rtlCol="0">
            <a:spAutoFit/>
          </a:bodyPr>
          <a:lstStyle/>
          <a:p>
            <a:r>
              <a:rPr lang="en-US" sz="2400" u="sng" dirty="0">
                <a:solidFill>
                  <a:schemeClr val="bg1"/>
                </a:solidFill>
                <a:latin typeface="Lato" panose="020B0604020202020204" charset="0"/>
                <a:ea typeface="Lato" panose="020B0604020202020204" charset="0"/>
                <a:cs typeface="Lato" panose="020B0604020202020204" charset="0"/>
              </a:rPr>
              <a:t>Lesson 2: Understanding and preventing extremism</a:t>
            </a:r>
          </a:p>
          <a:p>
            <a:r>
              <a:rPr lang="en-GB" sz="2400" dirty="0">
                <a:solidFill>
                  <a:schemeClr val="bg1"/>
                </a:solidFill>
                <a:latin typeface="Lato" panose="020B0604020202020204" charset="0"/>
                <a:ea typeface="Lato" panose="020B0604020202020204" charset="0"/>
                <a:cs typeface="Lato" panose="020B0604020202020204" charset="0"/>
              </a:rPr>
              <a:t>This is the second in a series of three lessons focusing on building resilience to extremism.</a:t>
            </a:r>
          </a:p>
          <a:p>
            <a:endParaRPr lang="en-GB" sz="2400" dirty="0">
              <a:solidFill>
                <a:schemeClr val="bg1"/>
              </a:solidFill>
              <a:latin typeface="Lato" panose="020B0604020202020204" charset="0"/>
              <a:ea typeface="Lato" panose="020B0604020202020204" charset="0"/>
              <a:cs typeface="Lato" panose="020B0604020202020204" charset="0"/>
            </a:endParaRPr>
          </a:p>
          <a:p>
            <a:r>
              <a:rPr lang="en-GB" sz="2400" dirty="0">
                <a:solidFill>
                  <a:schemeClr val="bg1"/>
                </a:solidFill>
                <a:latin typeface="Lato" panose="020B0604020202020204" charset="0"/>
                <a:ea typeface="Lato" panose="020B0604020202020204" charset="0"/>
                <a:cs typeface="Lato" panose="020B0604020202020204" charset="0"/>
              </a:rPr>
              <a:t>This lesson develops understanding of the distinctions between protest and extremism. It supports students to be more aware of how they can act to promote community safety, including if they are worried about others’ behaviour.</a:t>
            </a:r>
          </a:p>
        </p:txBody>
      </p:sp>
      <p:sp>
        <p:nvSpPr>
          <p:cNvPr id="5" name="Slide Number Placeholder 4"/>
          <p:cNvSpPr>
            <a:spLocks noGrp="1"/>
          </p:cNvSpPr>
          <p:nvPr>
            <p:ph type="sldNum" sz="quarter" idx="12"/>
          </p:nvPr>
        </p:nvSpPr>
        <p:spPr/>
        <p:txBody>
          <a:bodyPr/>
          <a:lstStyle/>
          <a:p>
            <a:fld id="{2D651D86-383D-45DB-A701-76B5BFCFE28F}" type="slidenum">
              <a:rPr lang="en-GB" smtClean="0"/>
              <a:t>4</a:t>
            </a:fld>
            <a:endParaRPr lang="en-GB" dirty="0"/>
          </a:p>
        </p:txBody>
      </p:sp>
      <p:sp>
        <p:nvSpPr>
          <p:cNvPr id="4" name="Footer Placeholder 3"/>
          <p:cNvSpPr>
            <a:spLocks noGrp="1"/>
          </p:cNvSpPr>
          <p:nvPr>
            <p:ph type="ftr" sz="quarter" idx="4294967295"/>
          </p:nvPr>
        </p:nvSpPr>
        <p:spPr>
          <a:xfrm>
            <a:off x="0" y="6567488"/>
            <a:ext cx="12192000" cy="307975"/>
          </a:xfrm>
        </p:spPr>
        <p:txBody>
          <a:bodyPr/>
          <a:lstStyle/>
          <a:p>
            <a:r>
              <a:rPr lang="en-GB" dirty="0">
                <a:solidFill>
                  <a:schemeClr val="bg1"/>
                </a:solidFill>
              </a:rPr>
              <a:t>© PSHE Association 2018 	 </a:t>
            </a:r>
          </a:p>
        </p:txBody>
      </p:sp>
      <p:sp>
        <p:nvSpPr>
          <p:cNvPr id="12" name="TextBox 11"/>
          <p:cNvSpPr txBox="1"/>
          <p:nvPr/>
        </p:nvSpPr>
        <p:spPr>
          <a:xfrm>
            <a:off x="253108" y="499497"/>
            <a:ext cx="3155553" cy="923330"/>
          </a:xfrm>
          <a:prstGeom prst="rect">
            <a:avLst/>
          </a:prstGeom>
          <a:solidFill>
            <a:srgbClr val="95519E"/>
          </a:solidFill>
        </p:spPr>
        <p:txBody>
          <a:bodyPr wrap="square" rtlCol="0">
            <a:spAutoFit/>
          </a:bodyPr>
          <a:lstStyle/>
          <a:p>
            <a:r>
              <a:rPr lang="en-GB" sz="54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Context</a:t>
            </a:r>
            <a:endParaRPr lang="en-GB" sz="4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3" name="TextBox 12"/>
          <p:cNvSpPr txBox="1"/>
          <p:nvPr/>
        </p:nvSpPr>
        <p:spPr>
          <a:xfrm>
            <a:off x="9869891" y="195939"/>
            <a:ext cx="2110827" cy="1077218"/>
          </a:xfrm>
          <a:prstGeom prst="rect">
            <a:avLst/>
          </a:prstGeom>
          <a:solidFill>
            <a:srgbClr val="95519E"/>
          </a:solidFill>
          <a:ln>
            <a:solidFill>
              <a:schemeClr val="bg1"/>
            </a:solidFill>
            <a:prstDash val="dash"/>
          </a:ln>
        </p:spPr>
        <p:txBody>
          <a:bodyPr wrap="square" rtlCol="0" anchor="ctr" anchorCtr="1">
            <a:spAutoFit/>
          </a:bodyPr>
          <a:lstStyle/>
          <a:p>
            <a:r>
              <a:rPr lang="en-GB" sz="32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32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2" name="Rectangle 1"/>
          <p:cNvSpPr/>
          <p:nvPr/>
        </p:nvSpPr>
        <p:spPr>
          <a:xfrm>
            <a:off x="6968357" y="1649886"/>
            <a:ext cx="4430486" cy="2308324"/>
          </a:xfrm>
          <a:prstGeom prst="rect">
            <a:avLst/>
          </a:prstGeom>
          <a:ln>
            <a:solidFill>
              <a:schemeClr val="bg1"/>
            </a:solidFill>
          </a:ln>
        </p:spPr>
        <p:txBody>
          <a:bodyPr wrap="square">
            <a:spAutoFit/>
          </a:bodyPr>
          <a:lstStyle/>
          <a:p>
            <a:r>
              <a:rPr lang="en-US" sz="2400" dirty="0">
                <a:solidFill>
                  <a:schemeClr val="bg1"/>
                </a:solidFill>
                <a:latin typeface="Lato" panose="020B0604020202020204" charset="0"/>
                <a:ea typeface="Lato" panose="020B0604020202020204" charset="0"/>
                <a:cs typeface="Lato" panose="020B0604020202020204" charset="0"/>
              </a:rPr>
              <a:t>Neither this, nor any of the other lessons, is designed to be taught in isolation, but should always form part of a planned, developmental PSHE education </a:t>
            </a:r>
            <a:r>
              <a:rPr lang="en-US" sz="2400" dirty="0" err="1">
                <a:solidFill>
                  <a:schemeClr val="bg1"/>
                </a:solidFill>
                <a:latin typeface="Lato" panose="020B0604020202020204" charset="0"/>
                <a:ea typeface="Lato" panose="020B0604020202020204" charset="0"/>
                <a:cs typeface="Lato" panose="020B0604020202020204" charset="0"/>
              </a:rPr>
              <a:t>programme</a:t>
            </a:r>
            <a:r>
              <a:rPr lang="en-US" sz="2400" dirty="0">
                <a:solidFill>
                  <a:schemeClr val="bg1"/>
                </a:solidFill>
                <a:latin typeface="Lato" panose="020B0604020202020204" charset="0"/>
                <a:ea typeface="Lato" panose="020B0604020202020204" charset="0"/>
                <a:cs typeface="Lato" panose="020B0604020202020204" charset="0"/>
              </a:rPr>
              <a:t>.</a:t>
            </a:r>
            <a:endParaRPr lang="en-GB" sz="2400" dirty="0">
              <a:solidFill>
                <a:schemeClr val="bg1"/>
              </a:solidFill>
              <a:latin typeface="Lato" panose="020B0604020202020204" charset="0"/>
              <a:ea typeface="Lato" panose="020B0604020202020204" charset="0"/>
              <a:cs typeface="Lato" panose="020B0604020202020204" charset="0"/>
            </a:endParaRP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5892" y="4413959"/>
            <a:ext cx="2237708" cy="2005196"/>
          </a:xfrm>
          <a:prstGeom prst="rect">
            <a:avLst/>
          </a:prstGeom>
        </p:spPr>
      </p:pic>
    </p:spTree>
    <p:extLst>
      <p:ext uri="{BB962C8B-B14F-4D97-AF65-F5344CB8AC3E}">
        <p14:creationId xmlns:p14="http://schemas.microsoft.com/office/powerpoint/2010/main" val="414550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36634"/>
            <a:ext cx="0" cy="672136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309574400"/>
              </p:ext>
            </p:extLst>
          </p:nvPr>
        </p:nvGraphicFramePr>
        <p:xfrm>
          <a:off x="218449" y="66561"/>
          <a:ext cx="9786975" cy="1644387"/>
        </p:xfrm>
        <a:graphic>
          <a:graphicData uri="http://schemas.openxmlformats.org/drawingml/2006/table">
            <a:tbl>
              <a:tblPr firstRow="1" firstCol="1" bandRow="1"/>
              <a:tblGrid>
                <a:gridCol w="4922848">
                  <a:extLst>
                    <a:ext uri="{9D8B030D-6E8A-4147-A177-3AD203B41FA5}">
                      <a16:colId xmlns:a16="http://schemas.microsoft.com/office/drawing/2014/main" val="3955450005"/>
                    </a:ext>
                  </a:extLst>
                </a:gridCol>
                <a:gridCol w="4864127">
                  <a:extLst>
                    <a:ext uri="{9D8B030D-6E8A-4147-A177-3AD203B41FA5}">
                      <a16:colId xmlns:a16="http://schemas.microsoft.com/office/drawing/2014/main" val="2312097304"/>
                    </a:ext>
                  </a:extLst>
                </a:gridCol>
              </a:tblGrid>
              <a:tr h="1049727">
                <a:tc gridSpan="2">
                  <a:txBody>
                    <a:bodyPr/>
                    <a:lstStyle/>
                    <a:p>
                      <a:pPr marL="107950" marR="109855" algn="l">
                        <a:lnSpc>
                          <a:spcPct val="107000"/>
                        </a:lnSpc>
                        <a:spcBef>
                          <a:spcPts val="300"/>
                        </a:spcBef>
                        <a:spcAft>
                          <a:spcPts val="300"/>
                        </a:spcAft>
                        <a:tabLst>
                          <a:tab pos="2092960" algn="ctr"/>
                          <a:tab pos="4186555" algn="r"/>
                        </a:tabLst>
                      </a:pPr>
                      <a:endParaRPr lang="en-GB" sz="5400" b="0" dirty="0">
                        <a:solidFill>
                          <a:schemeClr val="bg1"/>
                        </a:solidFill>
                        <a:effectLst/>
                        <a:latin typeface="League Spartan" panose="00000800000000000000" pitchFamily="50" charset="0"/>
                        <a:ea typeface="Open Sans Extrabold" panose="020B0906030804020204" pitchFamily="34" charset="0"/>
                        <a:cs typeface="Open Sans Extrabold" panose="020B0906030804020204" pitchFamily="34" charset="0"/>
                      </a:endParaRPr>
                    </a:p>
                  </a:txBody>
                  <a:tcPr marL="68580" marR="68580" marT="0" marB="0">
                    <a:lnL>
                      <a:noFill/>
                    </a:lnL>
                    <a:lnR>
                      <a:noFill/>
                    </a:lnR>
                    <a:lnT>
                      <a:noFill/>
                    </a:lnT>
                    <a:lnB w="12700" cap="flat" cmpd="sng" algn="ctr">
                      <a:solidFill>
                        <a:srgbClr val="95519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983487"/>
                  </a:ext>
                </a:extLst>
              </a:tr>
              <a:tr h="220078">
                <a:tc>
                  <a:txBody>
                    <a:bodyPr/>
                    <a:lstStyle/>
                    <a:p>
                      <a:pPr marL="107950" marR="109855" algn="ctr">
                        <a:lnSpc>
                          <a:spcPct val="107000"/>
                        </a:lnSpc>
                        <a:spcBef>
                          <a:spcPts val="200"/>
                        </a:spcBef>
                        <a:spcAft>
                          <a:spcPts val="200"/>
                        </a:spcAft>
                      </a:pPr>
                      <a:endParaRPr lang="en-GB" sz="1800" dirty="0">
                        <a:solidFill>
                          <a:srgbClr val="95519E"/>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68580" marR="68580" marT="0" marB="0" anchor="ctr">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tc>
                  <a:txBody>
                    <a:bodyPr/>
                    <a:lstStyle/>
                    <a:p>
                      <a:pPr marL="107950" marR="109855" algn="ctr">
                        <a:lnSpc>
                          <a:spcPct val="107000"/>
                        </a:lnSpc>
                        <a:spcBef>
                          <a:spcPts val="200"/>
                        </a:spcBef>
                        <a:spcAft>
                          <a:spcPts val="200"/>
                        </a:spcAft>
                        <a:tabLst>
                          <a:tab pos="2092960" algn="ctr"/>
                          <a:tab pos="4186555" algn="r"/>
                        </a:tabLst>
                      </a:pPr>
                      <a:endParaRPr lang="en-GB" sz="1800" dirty="0">
                        <a:solidFill>
                          <a:srgbClr val="95519E"/>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68580" marR="68580" marT="0" marB="0" anchor="ctr">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extLst>
                  <a:ext uri="{0D108BD9-81ED-4DB2-BD59-A6C34878D82A}">
                    <a16:rowId xmlns:a16="http://schemas.microsoft.com/office/drawing/2014/main" val="1194147248"/>
                  </a:ext>
                </a:extLst>
              </a:tr>
              <a:tr h="264179">
                <a:tc>
                  <a:txBody>
                    <a:bodyPr/>
                    <a:lstStyle/>
                    <a:p>
                      <a:pPr marL="228600" marR="109855" algn="just">
                        <a:lnSpc>
                          <a:spcPct val="107000"/>
                        </a:lnSpc>
                        <a:spcBef>
                          <a:spcPts val="300"/>
                        </a:spcBef>
                        <a:spcAft>
                          <a:spcPts val="300"/>
                        </a:spcAft>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a:noFill/>
                    </a:lnB>
                  </a:tcPr>
                </a:tc>
                <a:tc>
                  <a:txBody>
                    <a:bodyPr/>
                    <a:lstStyle/>
                    <a:p>
                      <a:pPr marL="0" marR="107950" lvl="0" indent="0">
                        <a:lnSpc>
                          <a:spcPct val="107000"/>
                        </a:lnSpc>
                        <a:spcBef>
                          <a:spcPts val="300"/>
                        </a:spcBef>
                        <a:spcAft>
                          <a:spcPts val="300"/>
                        </a:spcAft>
                        <a:buClr>
                          <a:srgbClr val="9865AF"/>
                        </a:buClr>
                        <a:buFont typeface="+mj-lt"/>
                        <a:buNone/>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a:noFill/>
                    </a:lnB>
                  </a:tcPr>
                </a:tc>
                <a:extLst>
                  <a:ext uri="{0D108BD9-81ED-4DB2-BD59-A6C34878D82A}">
                    <a16:rowId xmlns:a16="http://schemas.microsoft.com/office/drawing/2014/main" val="3417556032"/>
                  </a:ext>
                </a:extLst>
              </a:tr>
            </a:tbl>
          </a:graphicData>
        </a:graphic>
      </p:graphicFrame>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D651D86-383D-45DB-A701-76B5BFCFE28F}" type="slidenum">
              <a:rPr lang="en-GB" smtClean="0"/>
              <a:t>5</a:t>
            </a:fld>
            <a:endParaRPr lang="en-GB" dirty="0"/>
          </a:p>
        </p:txBody>
      </p:sp>
      <p:sp>
        <p:nvSpPr>
          <p:cNvPr id="13" name="TextBox 12"/>
          <p:cNvSpPr txBox="1"/>
          <p:nvPr/>
        </p:nvSpPr>
        <p:spPr>
          <a:xfrm>
            <a:off x="513085" y="2800357"/>
            <a:ext cx="9270995" cy="3616375"/>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outcomes</a:t>
            </a: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r>
              <a:rPr lang="en-GB" b="1" dirty="0">
                <a:latin typeface="League Spartan" panose="00000800000000000000" pitchFamily="50" charset="0"/>
              </a:rPr>
              <a:t>Students will be able to:</a:t>
            </a:r>
          </a:p>
          <a:p>
            <a:pPr lvl="1"/>
            <a:endParaRPr lang="en-GB" b="1" dirty="0">
              <a:latin typeface="League Spartan" panose="00000800000000000000" pitchFamily="50" charset="0"/>
            </a:endParaRPr>
          </a:p>
          <a:p>
            <a:pPr lvl="3"/>
            <a:endParaRPr lang="en-GB" sz="400" b="1" dirty="0">
              <a:latin typeface="Gill Sans MT" panose="020B0502020104020203" pitchFamily="34" charset="0"/>
            </a:endParaRPr>
          </a:p>
          <a:p>
            <a:pPr marL="457200" indent="-457200">
              <a:lnSpc>
                <a:spcPct val="150000"/>
              </a:lnSpc>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distinguish violent extremism from legitimate behaviours in a democracy</a:t>
            </a:r>
          </a:p>
          <a:p>
            <a:pPr marL="457200" indent="-457200">
              <a:lnSpc>
                <a:spcPct val="150000"/>
              </a:lnSpc>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demonstrate the ability to advise someone who is worried about another’s behaviour</a:t>
            </a:r>
          </a:p>
          <a:p>
            <a:pPr marL="457200" indent="-457200">
              <a:lnSpc>
                <a:spcPct val="150000"/>
              </a:lnSpc>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identify behaviours which contribute to community efforts to reduce the risk of violent extremism</a:t>
            </a:r>
          </a:p>
        </p:txBody>
      </p:sp>
      <p:sp>
        <p:nvSpPr>
          <p:cNvPr id="16" name="TextBox 15"/>
          <p:cNvSpPr txBox="1"/>
          <p:nvPr/>
        </p:nvSpPr>
        <p:spPr>
          <a:xfrm>
            <a:off x="513085" y="497338"/>
            <a:ext cx="9270995" cy="2277547"/>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objectives</a:t>
            </a:r>
          </a:p>
          <a:p>
            <a:pPr lvl="3"/>
            <a:endParaRPr lang="en-GB" sz="1100" b="1" dirty="0">
              <a:latin typeface="Gill Sans MT" panose="020B0502020104020203" pitchFamily="34" charset="0"/>
            </a:endParaRPr>
          </a:p>
          <a:p>
            <a:pPr lvl="3"/>
            <a:endParaRPr lang="en-GB" sz="1100" b="1" dirty="0">
              <a:latin typeface="Gill Sans MT" panose="020B0502020104020203" pitchFamily="34" charset="0"/>
            </a:endParaRPr>
          </a:p>
          <a:p>
            <a:r>
              <a:rPr lang="en-GB" b="1" dirty="0">
                <a:latin typeface="League Spartan" panose="00000800000000000000" pitchFamily="50" charset="0"/>
              </a:rPr>
              <a:t>Students will:</a:t>
            </a:r>
          </a:p>
          <a:p>
            <a:pPr marL="457200" lvl="0" indent="-457200">
              <a:lnSpc>
                <a:spcPct val="150000"/>
              </a:lnSpc>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learn about how violent extremism differs from legitimate protest and dissent</a:t>
            </a:r>
          </a:p>
          <a:p>
            <a:pPr marL="457200" lvl="0" indent="-457200">
              <a:lnSpc>
                <a:spcPct val="150000"/>
              </a:lnSpc>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learn ways to respond to worrying behaviours</a:t>
            </a:r>
          </a:p>
        </p:txBody>
      </p:sp>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211" y="538199"/>
            <a:ext cx="962364" cy="962364"/>
          </a:xfrm>
          <a:prstGeom prst="rect">
            <a:avLst/>
          </a:prstGeom>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l="10502" r="10174"/>
          <a:stretch/>
        </p:blipFill>
        <p:spPr>
          <a:xfrm>
            <a:off x="687044" y="2800357"/>
            <a:ext cx="877333" cy="1001704"/>
          </a:xfrm>
          <a:prstGeom prst="rect">
            <a:avLst/>
          </a:prstGeom>
        </p:spPr>
      </p:pic>
      <p:sp>
        <p:nvSpPr>
          <p:cNvPr id="15" name="TextBox 1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20" name="Footer Placeholder 3"/>
          <p:cNvSpPr txBox="1">
            <a:spLocks/>
          </p:cNvSpPr>
          <p:nvPr/>
        </p:nvSpPr>
        <p:spPr>
          <a:xfrm>
            <a:off x="0" y="6447718"/>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2019 	 </a:t>
            </a:r>
          </a:p>
        </p:txBody>
      </p:sp>
    </p:spTree>
    <p:extLst>
      <p:ext uri="{BB962C8B-B14F-4D97-AF65-F5344CB8AC3E}">
        <p14:creationId xmlns:p14="http://schemas.microsoft.com/office/powerpoint/2010/main" val="124466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15614"/>
            <a:ext cx="0" cy="6547945"/>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GB" altLang="en-US" dirty="0">
                <a:solidFill>
                  <a:prstClr val="black"/>
                </a:solidFill>
                <a:latin typeface="Arial" panose="020B0604020202020204" pitchFamily="34" charset="0"/>
              </a:rPr>
            </a:br>
            <a:endParaRPr lang="en-GB" altLang="en-US" dirty="0">
              <a:solidFill>
                <a:prstClr val="black"/>
              </a:solidFill>
              <a:latin typeface="Arial" panose="020B0604020202020204" pitchFamily="34" charset="0"/>
            </a:endParaRPr>
          </a:p>
        </p:txBody>
      </p:sp>
      <p:sp>
        <p:nvSpPr>
          <p:cNvPr id="6" name="TextBox 5"/>
          <p:cNvSpPr txBox="1"/>
          <p:nvPr/>
        </p:nvSpPr>
        <p:spPr>
          <a:xfrm>
            <a:off x="137750" y="365931"/>
            <a:ext cx="7546540" cy="830997"/>
          </a:xfrm>
          <a:prstGeom prst="rect">
            <a:avLst/>
          </a:prstGeom>
          <a:noFill/>
          <a:ln>
            <a:noFill/>
          </a:ln>
        </p:spPr>
        <p:txBody>
          <a:bodyPr wrap="square" rtlCol="0">
            <a:spAutoFit/>
          </a:bodyPr>
          <a:lstStyle/>
          <a:p>
            <a:r>
              <a:rPr lang="en-GB" sz="4800" dirty="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Preparing to teach</a:t>
            </a:r>
          </a:p>
        </p:txBody>
      </p:sp>
      <p:sp>
        <p:nvSpPr>
          <p:cNvPr id="2" name="Slide Number Placeholder 1"/>
          <p:cNvSpPr>
            <a:spLocks noGrp="1"/>
          </p:cNvSpPr>
          <p:nvPr>
            <p:ph type="sldNum" sz="quarter" idx="12"/>
          </p:nvPr>
        </p:nvSpPr>
        <p:spPr/>
        <p:txBody>
          <a:bodyPr/>
          <a:lstStyle/>
          <a:p>
            <a:fld id="{2D651D86-383D-45DB-A701-76B5BFCFE28F}" type="slidenum">
              <a:rPr lang="en-GB" smtClean="0">
                <a:solidFill>
                  <a:prstClr val="white"/>
                </a:solidFill>
              </a:rPr>
              <a:pPr/>
              <a:t>6</a:t>
            </a:fld>
            <a:endParaRPr lang="en-GB" dirty="0">
              <a:solidFill>
                <a:prstClr val="white"/>
              </a:solidFill>
            </a:endParaRPr>
          </a:p>
        </p:txBody>
      </p:sp>
      <p:sp>
        <p:nvSpPr>
          <p:cNvPr id="16" name="TextBox 15"/>
          <p:cNvSpPr txBox="1"/>
          <p:nvPr/>
        </p:nvSpPr>
        <p:spPr>
          <a:xfrm>
            <a:off x="388762" y="1442174"/>
            <a:ext cx="5494464" cy="2800767"/>
          </a:xfrm>
          <a:prstGeom prst="rect">
            <a:avLst/>
          </a:prstGeom>
          <a:solidFill>
            <a:schemeClr val="bg1"/>
          </a:solidFill>
        </p:spPr>
        <p:txBody>
          <a:bodyPr wrap="square" rtlCol="0">
            <a:spAutoFit/>
          </a:bodyPr>
          <a:lstStyle/>
          <a:p>
            <a:pPr lvl="3"/>
            <a:endParaRPr lang="en-GB" sz="1600" b="1" dirty="0">
              <a:solidFill>
                <a:prstClr val="black"/>
              </a:solidFill>
              <a:latin typeface="Gill Sans MT" panose="020B0502020104020203" pitchFamily="34" charset="0"/>
            </a:endParaRPr>
          </a:p>
          <a:p>
            <a:pPr lvl="3"/>
            <a:r>
              <a:rPr lang="en-GB" sz="2800" b="1" dirty="0">
                <a:solidFill>
                  <a:prstClr val="black"/>
                </a:solidFill>
                <a:latin typeface="League Spartan" panose="00000800000000000000" pitchFamily="50" charset="0"/>
              </a:rPr>
              <a:t>Climate for learning</a:t>
            </a:r>
          </a:p>
          <a:p>
            <a:pPr lvl="3"/>
            <a:endParaRPr lang="en-GB" sz="1100" b="1" dirty="0">
              <a:solidFill>
                <a:prstClr val="black"/>
              </a:solidFill>
              <a:latin typeface="Gill Sans MT" panose="020B0502020104020203" pitchFamily="34" charset="0"/>
            </a:endParaRPr>
          </a:p>
          <a:p>
            <a:pPr lvl="3"/>
            <a:endParaRPr lang="en-GB" sz="1100" b="1" dirty="0">
              <a:solidFill>
                <a:prstClr val="black"/>
              </a:solidFill>
              <a:latin typeface="Gill Sans MT" panose="020B0502020104020203" pitchFamily="34" charset="0"/>
            </a:endParaRPr>
          </a:p>
          <a:p>
            <a:pPr>
              <a:buSzPct val="202000"/>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Make sure you have read the accompanying teacher guidance notes before teaching this lesson – for guidance on establishing ground rules, the limits of </a:t>
            </a:r>
          </a:p>
          <a:p>
            <a:pPr>
              <a:buSzPct val="202000"/>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confidentiality, communication and handling questions effectively.</a:t>
            </a:r>
          </a:p>
          <a:p>
            <a:pPr lvl="3"/>
            <a:endParaRPr lang="en-GB" sz="1600" b="1" dirty="0">
              <a:solidFill>
                <a:prstClr val="black"/>
              </a:solidFill>
              <a:latin typeface="Gill Sans MT" panose="020B0502020104020203" pitchFamily="34" charset="0"/>
            </a:endParaRPr>
          </a:p>
          <a:p>
            <a:pPr lvl="3"/>
            <a:endParaRPr lang="en-GB" sz="400" b="1" dirty="0">
              <a:solidFill>
                <a:prstClr val="black"/>
              </a:solidFill>
              <a:latin typeface="Gill Sans MT" panose="020B0502020104020203"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146" y="1559881"/>
            <a:ext cx="887768" cy="887768"/>
          </a:xfrm>
          <a:prstGeom prst="rect">
            <a:avLst/>
          </a:prstGeom>
        </p:spPr>
      </p:pic>
      <p:sp>
        <p:nvSpPr>
          <p:cNvPr id="21" name="TextBox 20"/>
          <p:cNvSpPr txBox="1"/>
          <p:nvPr/>
        </p:nvSpPr>
        <p:spPr>
          <a:xfrm>
            <a:off x="6317430" y="456027"/>
            <a:ext cx="5541326" cy="4216539"/>
          </a:xfrm>
          <a:prstGeom prst="rect">
            <a:avLst/>
          </a:prstGeom>
          <a:solidFill>
            <a:schemeClr val="bg1"/>
          </a:solidFill>
        </p:spPr>
        <p:txBody>
          <a:bodyPr wrap="square" rtlCol="0">
            <a:spAutoFit/>
          </a:bodyPr>
          <a:lstStyle/>
          <a:p>
            <a:pPr lvl="3"/>
            <a:endParaRPr lang="en-GB" sz="1600" b="1" dirty="0">
              <a:solidFill>
                <a:prstClr val="black"/>
              </a:solidFill>
              <a:latin typeface="Gill Sans MT" panose="020B0502020104020203" pitchFamily="34" charset="0"/>
            </a:endParaRPr>
          </a:p>
          <a:p>
            <a:pPr lvl="3"/>
            <a:r>
              <a:rPr lang="en-GB" sz="2800" b="1" dirty="0">
                <a:solidFill>
                  <a:prstClr val="black"/>
                </a:solidFill>
                <a:latin typeface="League Spartan" panose="00000800000000000000" pitchFamily="50" charset="0"/>
              </a:rPr>
              <a:t>Resources required</a:t>
            </a:r>
          </a:p>
          <a:p>
            <a:pPr lvl="3"/>
            <a:endParaRPr lang="en-GB" sz="800" b="1" dirty="0">
              <a:solidFill>
                <a:prstClr val="black"/>
              </a:solidFill>
              <a:latin typeface="Gill Sans MT" panose="020B0502020104020203" pitchFamily="34" charset="0"/>
            </a:endParaRPr>
          </a:p>
          <a:p>
            <a:pPr marL="457200" indent="-457200">
              <a:lnSpc>
                <a:spcPct val="150000"/>
              </a:lnSpc>
              <a:buSzPct val="202000"/>
              <a:buFontTx/>
              <a:buBlip>
                <a:blip r:embed="rId4"/>
              </a:buBlip>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A box or envelope for anonymous questions</a:t>
            </a:r>
          </a:p>
          <a:p>
            <a:pPr marL="457200" indent="-457200">
              <a:lnSpc>
                <a:spcPct val="150000"/>
              </a:lnSpc>
              <a:buSzPct val="202000"/>
              <a:buFontTx/>
              <a:buBlip>
                <a:blip r:embed="rId4"/>
              </a:buBlip>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Resource 1: True or False</a:t>
            </a:r>
          </a:p>
          <a:p>
            <a:pPr marL="457200" indent="-457200">
              <a:lnSpc>
                <a:spcPct val="150000"/>
              </a:lnSpc>
              <a:buSzPct val="202000"/>
              <a:buFontTx/>
              <a:buBlip>
                <a:blip r:embed="rId4"/>
              </a:buBlip>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Resource 2: Extremism or protest scenarios</a:t>
            </a:r>
          </a:p>
          <a:p>
            <a:pPr marL="457200" indent="-457200">
              <a:lnSpc>
                <a:spcPct val="150000"/>
              </a:lnSpc>
              <a:buSzPct val="202000"/>
              <a:buFontTx/>
              <a:buBlip>
                <a:blip r:embed="rId4"/>
              </a:buBlip>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Resource 2a: Extremism or protest scenarios teacher notes</a:t>
            </a:r>
          </a:p>
          <a:p>
            <a:pPr marL="457200" indent="-457200">
              <a:lnSpc>
                <a:spcPct val="150000"/>
              </a:lnSpc>
              <a:buSzPct val="202000"/>
              <a:buFontTx/>
              <a:buBlip>
                <a:blip r:embed="rId4"/>
              </a:buBlip>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Resource 3: How can we reduce alienation and extremism in our communities?</a:t>
            </a:r>
          </a:p>
          <a:p>
            <a:pPr marL="457200" indent="-457200">
              <a:lnSpc>
                <a:spcPct val="150000"/>
              </a:lnSpc>
              <a:buSzPct val="202000"/>
              <a:buFontTx/>
              <a:buBlip>
                <a:blip r:embed="rId4"/>
              </a:buBlip>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Post-it notes</a:t>
            </a: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3166" y="562257"/>
            <a:ext cx="928626" cy="603511"/>
          </a:xfrm>
          <a:prstGeom prst="rect">
            <a:avLst/>
          </a:prstGeom>
        </p:spPr>
      </p:pic>
      <p:sp>
        <p:nvSpPr>
          <p:cNvPr id="23" name="TextBox 22"/>
          <p:cNvSpPr txBox="1"/>
          <p:nvPr/>
        </p:nvSpPr>
        <p:spPr>
          <a:xfrm>
            <a:off x="365767" y="4476537"/>
            <a:ext cx="5517459" cy="1846659"/>
          </a:xfrm>
          <a:prstGeom prst="rect">
            <a:avLst/>
          </a:prstGeom>
          <a:solidFill>
            <a:schemeClr val="bg1"/>
          </a:solidFill>
        </p:spPr>
        <p:txBody>
          <a:bodyPr wrap="square" rtlCol="0">
            <a:spAutoFit/>
          </a:bodyPr>
          <a:lstStyle/>
          <a:p>
            <a:pPr lvl="3"/>
            <a:endParaRPr lang="en-GB" sz="1600" b="1" dirty="0">
              <a:solidFill>
                <a:prstClr val="black"/>
              </a:solidFill>
              <a:latin typeface="Gill Sans MT" panose="020B0502020104020203" pitchFamily="34" charset="0"/>
            </a:endParaRPr>
          </a:p>
          <a:p>
            <a:pPr lvl="3"/>
            <a:r>
              <a:rPr lang="en-GB" sz="3200" b="1" dirty="0">
                <a:solidFill>
                  <a:prstClr val="black"/>
                </a:solidFill>
                <a:latin typeface="Gill Sans MT" panose="020B0502020104020203" pitchFamily="34" charset="0"/>
              </a:rPr>
              <a:t>Duration</a:t>
            </a:r>
          </a:p>
          <a:p>
            <a:pPr lvl="3"/>
            <a:endParaRPr lang="en-GB" sz="400" b="1" dirty="0">
              <a:solidFill>
                <a:prstClr val="black"/>
              </a:solidFill>
              <a:latin typeface="Gill Sans MT" panose="020B0502020104020203" pitchFamily="34" charset="0"/>
            </a:endParaRPr>
          </a:p>
          <a:p>
            <a:pPr lvl="3">
              <a:buSzPct val="202000"/>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This lesson has been designed to be taught as a 60 minute PSHE education lesson.</a:t>
            </a:r>
            <a:endParaRPr lang="en-GB" sz="800" b="1" dirty="0">
              <a:solidFill>
                <a:prstClr val="black"/>
              </a:solidFill>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22" name="Picture 2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7387" y="4641575"/>
            <a:ext cx="817394" cy="1611545"/>
          </a:xfrm>
          <a:prstGeom prst="rect">
            <a:avLst/>
          </a:prstGeom>
        </p:spPr>
      </p:pic>
      <p:sp>
        <p:nvSpPr>
          <p:cNvPr id="24" name="TextBox 23"/>
          <p:cNvSpPr txBox="1"/>
          <p:nvPr/>
        </p:nvSpPr>
        <p:spPr>
          <a:xfrm>
            <a:off x="609811" y="5604467"/>
            <a:ext cx="552546" cy="461665"/>
          </a:xfrm>
          <a:prstGeom prst="rect">
            <a:avLst/>
          </a:prstGeom>
          <a:noFill/>
        </p:spPr>
        <p:txBody>
          <a:bodyPr wrap="square" rtlCol="0">
            <a:spAutoFit/>
          </a:bodyPr>
          <a:lstStyle/>
          <a:p>
            <a:pPr algn="ctr"/>
            <a:r>
              <a:rPr lang="en-GB" sz="2400" b="1" dirty="0">
                <a:solidFill>
                  <a:srgbClr val="95519E"/>
                </a:solidFill>
                <a:latin typeface="Gill Sans MT" panose="020B0502020104020203" pitchFamily="34" charset="0"/>
              </a:rPr>
              <a:t>60</a:t>
            </a:r>
          </a:p>
        </p:txBody>
      </p:sp>
      <p:sp>
        <p:nvSpPr>
          <p:cNvPr id="19" name="TextBox 18"/>
          <p:cNvSpPr txBox="1"/>
          <p:nvPr/>
        </p:nvSpPr>
        <p:spPr>
          <a:xfrm>
            <a:off x="6317430" y="4911969"/>
            <a:ext cx="5541327" cy="1384995"/>
          </a:xfrm>
          <a:prstGeom prst="rect">
            <a:avLst/>
          </a:prstGeom>
          <a:solidFill>
            <a:schemeClr val="bg1"/>
          </a:solidFill>
        </p:spPr>
        <p:txBody>
          <a:bodyPr wrap="square" rtlCol="0">
            <a:spAutoFit/>
          </a:bodyPr>
          <a:lstStyle/>
          <a:p>
            <a:pPr lvl="3"/>
            <a:r>
              <a:rPr lang="en-GB" sz="2800" b="1" dirty="0">
                <a:solidFill>
                  <a:prstClr val="black"/>
                </a:solidFill>
                <a:latin typeface="Lato" panose="020B0604020202020204" charset="0"/>
                <a:ea typeface="Lato" panose="020B0604020202020204" charset="0"/>
                <a:cs typeface="Lato" panose="020B0604020202020204" charset="0"/>
              </a:rPr>
              <a:t>Further guidance</a:t>
            </a:r>
          </a:p>
          <a:p>
            <a:pPr lvl="3">
              <a:buSzPct val="202000"/>
            </a:pPr>
            <a:r>
              <a:rPr lang="en-GB" b="1" dirty="0">
                <a:solidFill>
                  <a:prstClr val="black"/>
                </a:solidFill>
                <a:latin typeface="Lato" panose="020B0604020202020204" charset="0"/>
                <a:ea typeface="Lato" panose="020B0604020202020204" charset="0"/>
                <a:cs typeface="Lato" panose="020B0604020202020204" charset="0"/>
              </a:rPr>
              <a:t>Members of the PSHE Association can access our website for further guidance </a:t>
            </a:r>
            <a:r>
              <a:rPr lang="en-GB" b="1" dirty="0">
                <a:solidFill>
                  <a:prstClr val="black"/>
                </a:solidFill>
                <a:latin typeface="Lato" panose="020B0604020202020204" charset="0"/>
                <a:ea typeface="Lato" panose="020B0604020202020204" charset="0"/>
                <a:cs typeface="Lato" panose="020B0604020202020204" charset="0"/>
                <a:hlinkClick r:id="rId7"/>
              </a:rPr>
              <a:t>www.pshe-association.org.uk</a:t>
            </a:r>
            <a:endParaRPr lang="en-GB" sz="2800" b="1" dirty="0">
              <a:solidFill>
                <a:prstClr val="black"/>
              </a:solidFill>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200" b="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483166" y="4926857"/>
            <a:ext cx="1094363" cy="710172"/>
          </a:xfrm>
          <a:prstGeom prst="rect">
            <a:avLst/>
          </a:prstGeom>
        </p:spPr>
      </p:pic>
      <p:sp>
        <p:nvSpPr>
          <p:cNvPr id="17" name="Footer Placeholder 3"/>
          <p:cNvSpPr txBox="1">
            <a:spLocks/>
          </p:cNvSpPr>
          <p:nvPr/>
        </p:nvSpPr>
        <p:spPr>
          <a:xfrm>
            <a:off x="0" y="6447718"/>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2019 	 </a:t>
            </a:r>
          </a:p>
        </p:txBody>
      </p:sp>
    </p:spTree>
    <p:extLst>
      <p:ext uri="{BB962C8B-B14F-4D97-AF65-F5344CB8AC3E}">
        <p14:creationId xmlns:p14="http://schemas.microsoft.com/office/powerpoint/2010/main" val="22784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t>7</a:t>
            </a:fld>
            <a:endParaRPr lang="en-GB" dirty="0"/>
          </a:p>
        </p:txBody>
      </p:sp>
      <p:sp>
        <p:nvSpPr>
          <p:cNvPr id="6" name="TextBox 5"/>
          <p:cNvSpPr txBox="1"/>
          <p:nvPr/>
        </p:nvSpPr>
        <p:spPr>
          <a:xfrm>
            <a:off x="445477" y="355734"/>
            <a:ext cx="6377352" cy="830997"/>
          </a:xfrm>
          <a:prstGeom prst="rect">
            <a:avLst/>
          </a:prstGeom>
          <a:noFill/>
        </p:spPr>
        <p:txBody>
          <a:bodyPr wrap="square" rtlCol="0">
            <a:spAutoFit/>
          </a:bodyPr>
          <a:lstStyle/>
          <a:p>
            <a:r>
              <a:rPr lang="en-GB" sz="4800" dirty="0">
                <a:solidFill>
                  <a:schemeClr val="bg1"/>
                </a:solidFill>
                <a:latin typeface="League Spartan" panose="00000800000000000000" pitchFamily="50" charset="0"/>
              </a:rPr>
              <a:t>Lesson summary</a:t>
            </a:r>
          </a:p>
        </p:txBody>
      </p:sp>
      <p:graphicFrame>
        <p:nvGraphicFramePr>
          <p:cNvPr id="11" name="Table 10"/>
          <p:cNvGraphicFramePr>
            <a:graphicFrameLocks noGrp="1"/>
          </p:cNvGraphicFramePr>
          <p:nvPr>
            <p:extLst>
              <p:ext uri="{D42A27DB-BD31-4B8C-83A1-F6EECF244321}">
                <p14:modId xmlns:p14="http://schemas.microsoft.com/office/powerpoint/2010/main" val="2708515497"/>
              </p:ext>
            </p:extLst>
          </p:nvPr>
        </p:nvGraphicFramePr>
        <p:xfrm>
          <a:off x="445477" y="1624971"/>
          <a:ext cx="11441723" cy="3479297"/>
        </p:xfrm>
        <a:graphic>
          <a:graphicData uri="http://schemas.openxmlformats.org/drawingml/2006/table">
            <a:tbl>
              <a:tblPr firstRow="1" bandRow="1">
                <a:tableStyleId>{5940675A-B579-460E-94D1-54222C63F5DA}</a:tableStyleId>
              </a:tblPr>
              <a:tblGrid>
                <a:gridCol w="3506118">
                  <a:extLst>
                    <a:ext uri="{9D8B030D-6E8A-4147-A177-3AD203B41FA5}">
                      <a16:colId xmlns:a16="http://schemas.microsoft.com/office/drawing/2014/main" val="4041274174"/>
                    </a:ext>
                  </a:extLst>
                </a:gridCol>
                <a:gridCol w="6279525">
                  <a:extLst>
                    <a:ext uri="{9D8B030D-6E8A-4147-A177-3AD203B41FA5}">
                      <a16:colId xmlns:a16="http://schemas.microsoft.com/office/drawing/2014/main" val="2234187062"/>
                    </a:ext>
                  </a:extLst>
                </a:gridCol>
                <a:gridCol w="1656080">
                  <a:extLst>
                    <a:ext uri="{9D8B030D-6E8A-4147-A177-3AD203B41FA5}">
                      <a16:colId xmlns:a16="http://schemas.microsoft.com/office/drawing/2014/main" val="3063766827"/>
                    </a:ext>
                  </a:extLst>
                </a:gridCol>
              </a:tblGrid>
              <a:tr h="499674">
                <a:tc>
                  <a:txBody>
                    <a:bodyPr/>
                    <a:lstStyle/>
                    <a:p>
                      <a:pPr algn="ctr"/>
                      <a:r>
                        <a:rPr lang="en-GB" sz="2800" dirty="0">
                          <a:latin typeface="League Spartan" panose="00000800000000000000" pitchFamily="50" charset="0"/>
                        </a:rPr>
                        <a:t>Activity</a:t>
                      </a:r>
                    </a:p>
                  </a:txBody>
                  <a:tcPr>
                    <a:solidFill>
                      <a:schemeClr val="bg1">
                        <a:lumMod val="95000"/>
                      </a:schemeClr>
                    </a:solidFill>
                  </a:tcPr>
                </a:tc>
                <a:tc>
                  <a:txBody>
                    <a:bodyPr/>
                    <a:lstStyle/>
                    <a:p>
                      <a:pPr algn="ctr"/>
                      <a:r>
                        <a:rPr lang="en-GB" sz="2800" dirty="0">
                          <a:latin typeface="League Spartan" panose="00000800000000000000" pitchFamily="50" charset="0"/>
                        </a:rPr>
                        <a:t>Description</a:t>
                      </a:r>
                    </a:p>
                  </a:txBody>
                  <a:tcPr>
                    <a:solidFill>
                      <a:schemeClr val="bg1">
                        <a:lumMod val="95000"/>
                      </a:schemeClr>
                    </a:solidFill>
                  </a:tcPr>
                </a:tc>
                <a:tc>
                  <a:txBody>
                    <a:bodyPr/>
                    <a:lstStyle/>
                    <a:p>
                      <a:pPr algn="ctr"/>
                      <a:r>
                        <a:rPr lang="en-GB" sz="2800" dirty="0">
                          <a:latin typeface="League Spartan" panose="00000800000000000000" pitchFamily="50" charset="0"/>
                        </a:rPr>
                        <a:t>Timing</a:t>
                      </a:r>
                    </a:p>
                  </a:txBody>
                  <a:tcPr>
                    <a:solidFill>
                      <a:schemeClr val="bg1">
                        <a:lumMod val="95000"/>
                      </a:schemeClr>
                    </a:solidFill>
                  </a:tcPr>
                </a:tc>
                <a:extLst>
                  <a:ext uri="{0D108BD9-81ED-4DB2-BD59-A6C34878D82A}">
                    <a16:rowId xmlns:a16="http://schemas.microsoft.com/office/drawing/2014/main" val="128198059"/>
                  </a:ext>
                </a:extLst>
              </a:tr>
              <a:tr h="569465">
                <a:tc>
                  <a:txBody>
                    <a:bodyPr/>
                    <a:lstStyle/>
                    <a:p>
                      <a:pPr>
                        <a:lnSpc>
                          <a:spcPts val="1500"/>
                        </a:lnSpc>
                        <a:spcBef>
                          <a:spcPts val="600"/>
                        </a:spcBef>
                        <a:spcAft>
                          <a:spcPts val="600"/>
                        </a:spcAft>
                      </a:pPr>
                      <a:r>
                        <a:rPr lang="en-GB" sz="1800" kern="1200">
                          <a:solidFill>
                            <a:schemeClr val="tx1"/>
                          </a:solidFill>
                          <a:latin typeface="League Spartan" panose="00000800000000000000" pitchFamily="50" charset="0"/>
                          <a:ea typeface="+mn-ea"/>
                          <a:cs typeface="+mn-cs"/>
                        </a:rPr>
                        <a:t>1. Baseline T/F assessment</a:t>
                      </a:r>
                    </a:p>
                  </a:txBody>
                  <a:tcPr marL="68580" marR="68580" marT="0" marB="0" anchor="ctr">
                    <a:solidFill>
                      <a:schemeClr val="bg1">
                        <a:lumMod val="95000"/>
                      </a:schemeClr>
                    </a:solidFill>
                  </a:tcPr>
                </a:tc>
                <a:tc>
                  <a:txBody>
                    <a:bodyPr/>
                    <a:lstStyle/>
                    <a:p>
                      <a:pPr>
                        <a:lnSpc>
                          <a:spcPts val="1500"/>
                        </a:lnSpc>
                        <a:spcBef>
                          <a:spcPts val="600"/>
                        </a:spcBef>
                        <a:spcAft>
                          <a:spcPts val="600"/>
                        </a:spcAft>
                      </a:pPr>
                      <a:r>
                        <a:rPr lang="en-GB" sz="1600" kern="1200" baseline="0">
                          <a:solidFill>
                            <a:schemeClr val="tx1"/>
                          </a:solidFill>
                          <a:latin typeface="Lato" panose="020F0502020204030203" pitchFamily="34" charset="0"/>
                          <a:ea typeface="Lato" panose="020F0502020204030203" pitchFamily="34" charset="0"/>
                          <a:cs typeface="Lato" panose="020F0502020204030203" pitchFamily="34" charset="0"/>
                        </a:rPr>
                        <a:t>Revisit ground rules. Complete true or false activity individually then discuss outcomes as a class and define extremism</a:t>
                      </a:r>
                    </a:p>
                  </a:txBody>
                  <a:tcPr marL="68580" marR="68580" marT="0" marB="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15 MINS</a:t>
                      </a:r>
                    </a:p>
                  </a:txBody>
                  <a:tcPr anchor="ctr">
                    <a:solidFill>
                      <a:schemeClr val="bg1"/>
                    </a:solidFill>
                  </a:tcPr>
                </a:tc>
                <a:extLst>
                  <a:ext uri="{0D108BD9-81ED-4DB2-BD59-A6C34878D82A}">
                    <a16:rowId xmlns:a16="http://schemas.microsoft.com/office/drawing/2014/main" val="2474858058"/>
                  </a:ext>
                </a:extLst>
              </a:tr>
              <a:tr h="640195">
                <a:tc>
                  <a:txBody>
                    <a:bodyPr/>
                    <a:lstStyle/>
                    <a:p>
                      <a:pPr>
                        <a:lnSpc>
                          <a:spcPts val="1500"/>
                        </a:lnSpc>
                        <a:spcBef>
                          <a:spcPts val="600"/>
                        </a:spcBef>
                        <a:spcAft>
                          <a:spcPts val="600"/>
                        </a:spcAft>
                      </a:pPr>
                      <a:r>
                        <a:rPr lang="en-GB" sz="1800" kern="1200">
                          <a:solidFill>
                            <a:schemeClr val="tx1"/>
                          </a:solidFill>
                          <a:latin typeface="League Spartan" panose="00000800000000000000" pitchFamily="50" charset="0"/>
                          <a:ea typeface="+mn-ea"/>
                          <a:cs typeface="+mn-cs"/>
                        </a:rPr>
                        <a:t>2. Scenario sort and advice</a:t>
                      </a:r>
                    </a:p>
                  </a:txBody>
                  <a:tcPr marL="68580" marR="68580" marT="0" marB="0" anchor="ctr">
                    <a:solidFill>
                      <a:schemeClr val="bg1">
                        <a:lumMod val="95000"/>
                      </a:schemeClr>
                    </a:solidFill>
                  </a:tcPr>
                </a:tc>
                <a:tc>
                  <a:txBody>
                    <a:bodyPr/>
                    <a:lstStyle/>
                    <a:p>
                      <a:pPr>
                        <a:lnSpc>
                          <a:spcPts val="1500"/>
                        </a:lnSpc>
                        <a:spcBef>
                          <a:spcPts val="600"/>
                        </a:spcBef>
                        <a:spcAft>
                          <a:spcPts val="600"/>
                        </a:spcAft>
                      </a:pPr>
                      <a:r>
                        <a:rPr lang="en-GB" sz="1600" kern="1200" baseline="0">
                          <a:solidFill>
                            <a:schemeClr val="tx1"/>
                          </a:solidFill>
                          <a:latin typeface="Lato" panose="020F0502020204030203" pitchFamily="34" charset="0"/>
                          <a:ea typeface="Lato" panose="020F0502020204030203" pitchFamily="34" charset="0"/>
                          <a:cs typeface="Lato" panose="020F0502020204030203" pitchFamily="34" charset="0"/>
                        </a:rPr>
                        <a:t>Classify scenarios as legitimate protest or extremist behaviour and provide advice </a:t>
                      </a:r>
                    </a:p>
                  </a:txBody>
                  <a:tcPr marL="68580" marR="68580" marT="0" marB="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20 MINS</a:t>
                      </a:r>
                    </a:p>
                  </a:txBody>
                  <a:tcPr anchor="ctr">
                    <a:solidFill>
                      <a:schemeClr val="bg1"/>
                    </a:solidFill>
                  </a:tcPr>
                </a:tc>
                <a:extLst>
                  <a:ext uri="{0D108BD9-81ED-4DB2-BD59-A6C34878D82A}">
                    <a16:rowId xmlns:a16="http://schemas.microsoft.com/office/drawing/2014/main" val="2346566372"/>
                  </a:ext>
                </a:extLst>
              </a:tr>
              <a:tr h="567720">
                <a:tc>
                  <a:txBody>
                    <a:bodyPr/>
                    <a:lstStyle/>
                    <a:p>
                      <a:pPr>
                        <a:lnSpc>
                          <a:spcPts val="1500"/>
                        </a:lnSpc>
                        <a:spcBef>
                          <a:spcPts val="600"/>
                        </a:spcBef>
                        <a:spcAft>
                          <a:spcPts val="600"/>
                        </a:spcAft>
                      </a:pPr>
                      <a:r>
                        <a:rPr lang="en-GB" sz="1800" kern="1200">
                          <a:solidFill>
                            <a:schemeClr val="tx1"/>
                          </a:solidFill>
                          <a:latin typeface="League Spartan" panose="00000800000000000000" pitchFamily="50" charset="0"/>
                          <a:ea typeface="+mn-ea"/>
                          <a:cs typeface="+mn-cs"/>
                        </a:rPr>
                        <a:t>3. Vox pop</a:t>
                      </a:r>
                    </a:p>
                  </a:txBody>
                  <a:tcPr marL="68580" marR="68580" marT="0" marB="0" anchor="ctr">
                    <a:solidFill>
                      <a:schemeClr val="bg1">
                        <a:lumMod val="95000"/>
                      </a:schemeClr>
                    </a:solidFill>
                  </a:tcPr>
                </a:tc>
                <a:tc>
                  <a:txBody>
                    <a:bodyPr/>
                    <a:lstStyle/>
                    <a:p>
                      <a:pPr>
                        <a:lnSpc>
                          <a:spcPts val="1500"/>
                        </a:lnSpc>
                        <a:spcBef>
                          <a:spcPts val="600"/>
                        </a:spcBef>
                        <a:spcAft>
                          <a:spcPts val="600"/>
                        </a:spcAft>
                      </a:pPr>
                      <a:r>
                        <a:rPr lang="en-GB" sz="1600" kern="1200" baseline="0">
                          <a:solidFill>
                            <a:schemeClr val="tx1"/>
                          </a:solidFill>
                          <a:latin typeface="Lato" panose="020F0502020204030203" pitchFamily="34" charset="0"/>
                          <a:ea typeface="Lato" panose="020F0502020204030203" pitchFamily="34" charset="0"/>
                          <a:cs typeface="Lato" panose="020F0502020204030203" pitchFamily="34" charset="0"/>
                        </a:rPr>
                        <a:t>Groups read ideas on addressing extremism and discuss the effectiveness of different strategies</a:t>
                      </a:r>
                    </a:p>
                  </a:txBody>
                  <a:tcPr marL="68580" marR="68580" marT="0" marB="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15 MINS</a:t>
                      </a:r>
                    </a:p>
                  </a:txBody>
                  <a:tcPr anchor="ctr">
                    <a:solidFill>
                      <a:schemeClr val="bg1"/>
                    </a:solidFill>
                  </a:tcPr>
                </a:tc>
                <a:extLst>
                  <a:ext uri="{0D108BD9-81ED-4DB2-BD59-A6C34878D82A}">
                    <a16:rowId xmlns:a16="http://schemas.microsoft.com/office/drawing/2014/main" val="62548691"/>
                  </a:ext>
                </a:extLst>
              </a:tr>
              <a:tr h="616037">
                <a:tc>
                  <a:txBody>
                    <a:bodyPr/>
                    <a:lstStyle/>
                    <a:p>
                      <a:pPr>
                        <a:lnSpc>
                          <a:spcPts val="1500"/>
                        </a:lnSpc>
                        <a:spcBef>
                          <a:spcPts val="600"/>
                        </a:spcBef>
                        <a:spcAft>
                          <a:spcPts val="600"/>
                        </a:spcAft>
                      </a:pPr>
                      <a:r>
                        <a:rPr lang="en-GB" sz="1800" kern="1200">
                          <a:solidFill>
                            <a:schemeClr val="tx1"/>
                          </a:solidFill>
                          <a:latin typeface="League Spartan" panose="00000800000000000000" pitchFamily="50" charset="0"/>
                          <a:ea typeface="+mn-ea"/>
                          <a:cs typeface="+mn-cs"/>
                        </a:rPr>
                        <a:t>4. Plenary and assessment</a:t>
                      </a:r>
                    </a:p>
                  </a:txBody>
                  <a:tcPr marL="68580" marR="68580" marT="0" marB="0" anchor="ctr">
                    <a:solidFill>
                      <a:schemeClr val="bg1">
                        <a:lumMod val="95000"/>
                      </a:schemeClr>
                    </a:solidFill>
                  </a:tcPr>
                </a:tc>
                <a:tc>
                  <a:txBody>
                    <a:bodyPr/>
                    <a:lstStyle/>
                    <a:p>
                      <a:pPr>
                        <a:lnSpc>
                          <a:spcPts val="1500"/>
                        </a:lnSpc>
                        <a:spcAft>
                          <a:spcPts val="600"/>
                        </a:spcAft>
                      </a:pPr>
                      <a:r>
                        <a:rPr lang="en-GB" sz="1600" kern="1200" baseline="0">
                          <a:solidFill>
                            <a:schemeClr val="tx1"/>
                          </a:solidFill>
                          <a:latin typeface="Lato" panose="020F0502020204030203" pitchFamily="34" charset="0"/>
                          <a:ea typeface="Lato" panose="020F0502020204030203" pitchFamily="34" charset="0"/>
                          <a:cs typeface="Lato" panose="020F0502020204030203" pitchFamily="34" charset="0"/>
                        </a:rPr>
                        <a:t>Students write a suggestion of how they (or someone like them) could act to reduce the risks from extremism in their communities</a:t>
                      </a:r>
                    </a:p>
                  </a:txBody>
                  <a:tcPr marL="68580" marR="68580" marT="0" marB="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a:t>
                      </a:r>
                      <a:r>
                        <a:rPr lang="en-GB" sz="1600" baseline="0" dirty="0">
                          <a:latin typeface="Lato" panose="020F0502020204030203" pitchFamily="34" charset="0"/>
                          <a:ea typeface="Lato" panose="020F0502020204030203" pitchFamily="34" charset="0"/>
                          <a:cs typeface="Lato" panose="020F0502020204030203" pitchFamily="34" charset="0"/>
                        </a:rPr>
                        <a:t> </a:t>
                      </a:r>
                      <a:r>
                        <a:rPr lang="en-GB" sz="1600" dirty="0">
                          <a:latin typeface="Lato" panose="020F0502020204030203" pitchFamily="34" charset="0"/>
                          <a:ea typeface="Lato" panose="020F0502020204030203" pitchFamily="34" charset="0"/>
                          <a:cs typeface="Lato" panose="020F0502020204030203" pitchFamily="34" charset="0"/>
                        </a:rPr>
                        <a:t>MINS</a:t>
                      </a:r>
                    </a:p>
                  </a:txBody>
                  <a:tcPr anchor="ctr">
                    <a:solidFill>
                      <a:schemeClr val="bg1"/>
                    </a:solidFill>
                  </a:tcPr>
                </a:tc>
                <a:extLst>
                  <a:ext uri="{0D108BD9-81ED-4DB2-BD59-A6C34878D82A}">
                    <a16:rowId xmlns:a16="http://schemas.microsoft.com/office/drawing/2014/main" val="1658251162"/>
                  </a:ext>
                </a:extLst>
              </a:tr>
              <a:tr h="567720">
                <a:tc>
                  <a:txBody>
                    <a:bodyPr/>
                    <a:lstStyle/>
                    <a:p>
                      <a:pPr>
                        <a:lnSpc>
                          <a:spcPts val="1500"/>
                        </a:lnSpc>
                        <a:spcBef>
                          <a:spcPts val="600"/>
                        </a:spcBef>
                        <a:spcAft>
                          <a:spcPts val="600"/>
                        </a:spcAft>
                      </a:pPr>
                      <a:r>
                        <a:rPr lang="en-GB" sz="1800" kern="1200" dirty="0">
                          <a:solidFill>
                            <a:schemeClr val="tx1"/>
                          </a:solidFill>
                          <a:latin typeface="League Spartan" panose="00000800000000000000" pitchFamily="50" charset="0"/>
                          <a:ea typeface="+mn-ea"/>
                          <a:cs typeface="+mn-cs"/>
                        </a:rPr>
                        <a:t>5. Signposting</a:t>
                      </a:r>
                    </a:p>
                  </a:txBody>
                  <a:tcPr marL="68580" marR="68580" marT="0" marB="0" anchor="ctr">
                    <a:solidFill>
                      <a:schemeClr val="bg1">
                        <a:lumMod val="95000"/>
                      </a:schemeClr>
                    </a:solidFill>
                  </a:tcPr>
                </a:tc>
                <a:tc>
                  <a:txBody>
                    <a:bodyPr/>
                    <a:lstStyle/>
                    <a:p>
                      <a:pPr>
                        <a:lnSpc>
                          <a:spcPts val="1500"/>
                        </a:lnSpc>
                        <a:spcAft>
                          <a:spcPts val="600"/>
                        </a:spcAft>
                      </a:pPr>
                      <a:r>
                        <a:rPr lang="en-GB" sz="16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Signpost sources of support and further information</a:t>
                      </a:r>
                    </a:p>
                  </a:txBody>
                  <a:tcPr marL="68580" marR="68580" marT="0" marB="0" anchor="ctr">
                    <a:solidFill>
                      <a:schemeClr val="bg1"/>
                    </a:solidFill>
                  </a:tcPr>
                </a:tc>
                <a:tc>
                  <a:txBody>
                    <a:bodyPr/>
                    <a:lstStyle/>
                    <a:p>
                      <a:pPr algn="ctr"/>
                      <a:r>
                        <a:rPr lang="en-GB" sz="1600" baseline="0" dirty="0">
                          <a:latin typeface="Lato" panose="020F0502020204030203" pitchFamily="34" charset="0"/>
                          <a:ea typeface="Lato" panose="020F0502020204030203" pitchFamily="34" charset="0"/>
                          <a:cs typeface="Lato" panose="020F0502020204030203" pitchFamily="34" charset="0"/>
                        </a:rPr>
                        <a:t>5 </a:t>
                      </a:r>
                      <a:r>
                        <a:rPr lang="en-GB" sz="1600" dirty="0">
                          <a:latin typeface="Lato" panose="020F0502020204030203" pitchFamily="34" charset="0"/>
                          <a:ea typeface="Lato" panose="020F0502020204030203" pitchFamily="34" charset="0"/>
                          <a:cs typeface="Lato" panose="020F0502020204030203" pitchFamily="34" charset="0"/>
                        </a:rPr>
                        <a:t>MINS</a:t>
                      </a:r>
                    </a:p>
                  </a:txBody>
                  <a:tcPr anchor="ctr">
                    <a:solidFill>
                      <a:schemeClr val="bg1"/>
                    </a:solidFill>
                  </a:tcPr>
                </a:tc>
                <a:extLst>
                  <a:ext uri="{0D108BD9-81ED-4DB2-BD59-A6C34878D82A}">
                    <a16:rowId xmlns:a16="http://schemas.microsoft.com/office/drawing/2014/main" val="780862879"/>
                  </a:ext>
                </a:extLst>
              </a:tr>
            </a:tbl>
          </a:graphicData>
        </a:graphic>
      </p:graphicFrame>
      <p:sp>
        <p:nvSpPr>
          <p:cNvPr id="9" name="TextBox 8"/>
          <p:cNvSpPr txBox="1"/>
          <p:nvPr/>
        </p:nvSpPr>
        <p:spPr>
          <a:xfrm>
            <a:off x="9977120" y="335848"/>
            <a:ext cx="1554480" cy="707886"/>
          </a:xfrm>
          <a:prstGeom prst="rect">
            <a:avLst/>
          </a:prstGeom>
          <a:solidFill>
            <a:srgbClr val="95519E"/>
          </a:solidFill>
          <a:ln>
            <a:solidFill>
              <a:schemeClr val="bg1"/>
            </a:solidFill>
            <a:prstDash val="dash"/>
          </a:ln>
        </p:spPr>
        <p:txBody>
          <a:bodyPr wrap="square" rtlCol="0" anchor="ctr" anchorCtr="1">
            <a:spAutoFit/>
          </a:bodyPr>
          <a:lstStyle/>
          <a:p>
            <a:r>
              <a:rPr lang="en-GB" sz="20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0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7" name="Footer Placeholder 3"/>
          <p:cNvSpPr txBox="1">
            <a:spLocks/>
          </p:cNvSpPr>
          <p:nvPr/>
        </p:nvSpPr>
        <p:spPr>
          <a:xfrm>
            <a:off x="0" y="6447718"/>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2019 	 </a:t>
            </a:r>
          </a:p>
        </p:txBody>
      </p:sp>
    </p:spTree>
    <p:extLst>
      <p:ext uri="{BB962C8B-B14F-4D97-AF65-F5344CB8AC3E}">
        <p14:creationId xmlns:p14="http://schemas.microsoft.com/office/powerpoint/2010/main" val="215372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52170" y="3596633"/>
            <a:ext cx="10096499" cy="4031873"/>
          </a:xfrm>
          <a:prstGeom prst="rect">
            <a:avLst/>
          </a:prstGeom>
          <a:noFill/>
        </p:spPr>
        <p:txBody>
          <a:bodyPr wrap="square" rtlCol="0">
            <a:spAutoFit/>
          </a:bodyPr>
          <a:lstStyle/>
          <a:p>
            <a:pPr algn="ctr">
              <a:defRPr/>
            </a:pPr>
            <a:r>
              <a:rPr lang="en-GB" sz="6000" b="1" dirty="0">
                <a:solidFill>
                  <a:prstClr val="black"/>
                </a:solidFill>
                <a:latin typeface="League Spartan" panose="00000800000000000000" pitchFamily="50" charset="0"/>
              </a:rPr>
              <a:t>Lesson 2:</a:t>
            </a:r>
          </a:p>
          <a:p>
            <a:pPr algn="ctr">
              <a:defRPr/>
            </a:pPr>
            <a:r>
              <a:rPr lang="en-GB" sz="6000" b="1" dirty="0">
                <a:solidFill>
                  <a:srgbClr val="95519E"/>
                </a:solidFill>
                <a:latin typeface="League Spartan" panose="00000800000000000000" pitchFamily="50" charset="0"/>
              </a:rPr>
              <a:t>Understanding and Preventing Extremism</a:t>
            </a:r>
          </a:p>
          <a:p>
            <a:pPr algn="ctr">
              <a:defRPr/>
            </a:pPr>
            <a:endParaRPr lang="en-GB" sz="4800" b="1" dirty="0">
              <a:solidFill>
                <a:prstClr val="black"/>
              </a:solidFill>
              <a:latin typeface="League Spartan" panose="00000800000000000000" pitchFamily="50" charset="0"/>
            </a:endParaRPr>
          </a:p>
          <a:p>
            <a:pPr algn="ctr">
              <a:defRPr/>
            </a:pPr>
            <a:endParaRPr lang="en-GB" sz="2800" b="1" dirty="0">
              <a:solidFill>
                <a:prstClr val="black"/>
              </a:solidFill>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8</a:t>
            </a:fld>
            <a:endParaRPr dirty="0">
              <a:solidFill>
                <a:prstClr val="black"/>
              </a:solidFill>
            </a:endParaRPr>
          </a:p>
        </p:txBody>
      </p:sp>
      <p:sp>
        <p:nvSpPr>
          <p:cNvPr id="10" name="Footer Placeholder 3"/>
          <p:cNvSpPr>
            <a:spLocks noGrp="1"/>
          </p:cNvSpPr>
          <p:nvPr>
            <p:ph type="ftr" sz="quarter" idx="11"/>
          </p:nvPr>
        </p:nvSpPr>
        <p:spPr>
          <a:xfrm>
            <a:off x="-4412" y="6391510"/>
            <a:ext cx="12192000" cy="365125"/>
          </a:xfrm>
        </p:spPr>
        <p:txBody>
          <a:bodyPr/>
          <a:lstStyle/>
          <a:p>
            <a:r>
              <a:rPr lang="en-GB" sz="1050" dirty="0">
                <a:solidFill>
                  <a:prstClr val="black"/>
                </a:solidFill>
              </a:rPr>
              <a:t>© PSHE Association 2019 </a:t>
            </a:r>
            <a:r>
              <a:rPr lang="en-GB" dirty="0">
                <a:solidFill>
                  <a:prstClr val="black"/>
                </a:solidFill>
              </a:rPr>
              <a:t>	 </a:t>
            </a:r>
          </a:p>
        </p:txBody>
      </p:sp>
      <p:pic>
        <p:nvPicPr>
          <p:cNvPr id="1026" name="Picture 2" descr="Crowd, Demonstration, Flag, Man, March, People, Prote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3483" y="800727"/>
            <a:ext cx="5593872" cy="279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5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 y="141327"/>
            <a:ext cx="11353800" cy="6215023"/>
          </a:xfrm>
          <a:prstGeom prst="rect">
            <a:avLst/>
          </a:prstGeom>
        </p:spPr>
      </p:pic>
      <p:sp>
        <p:nvSpPr>
          <p:cNvPr id="3" name="TextBox 2"/>
          <p:cNvSpPr txBox="1"/>
          <p:nvPr/>
        </p:nvSpPr>
        <p:spPr>
          <a:xfrm>
            <a:off x="738909" y="555375"/>
            <a:ext cx="10714182" cy="769441"/>
          </a:xfrm>
          <a:prstGeom prst="rect">
            <a:avLst/>
          </a:prstGeom>
          <a:noFill/>
        </p:spPr>
        <p:txBody>
          <a:bodyPr wrap="square" rtlCol="0">
            <a:spAutoFit/>
          </a:bodyPr>
          <a:lstStyle/>
          <a:p>
            <a:pPr algn="ctr"/>
            <a:r>
              <a:rPr lang="en-GB" sz="4400" b="1" dirty="0">
                <a:latin typeface="League Spartan" panose="00000800000000000000" pitchFamily="50" charset="0"/>
              </a:rPr>
              <a:t>Ground rules</a:t>
            </a:r>
          </a:p>
        </p:txBody>
      </p:sp>
      <p:sp>
        <p:nvSpPr>
          <p:cNvPr id="5" name="TextBox 4"/>
          <p:cNvSpPr txBox="1"/>
          <p:nvPr/>
        </p:nvSpPr>
        <p:spPr>
          <a:xfrm>
            <a:off x="2228849" y="1333236"/>
            <a:ext cx="7696201" cy="4832092"/>
          </a:xfrm>
          <a:prstGeom prst="rect">
            <a:avLst/>
          </a:prstGeom>
          <a:noFill/>
          <a:ln>
            <a:noFill/>
          </a:ln>
        </p:spPr>
        <p:txBody>
          <a:bodyPr wrap="square" rtlCol="0">
            <a:spAutoFit/>
          </a:bodyPr>
          <a:lstStyle/>
          <a:p>
            <a:r>
              <a:rPr lang="en-GB" sz="2800" dirty="0">
                <a:latin typeface="Lato" panose="020F0502020204030203" pitchFamily="34" charset="0"/>
                <a:ea typeface="Lato" panose="020F0502020204030203" pitchFamily="34" charset="0"/>
                <a:cs typeface="Lato" panose="020F0502020204030203" pitchFamily="34" charset="0"/>
              </a:rPr>
              <a:t>[Add your class rules here]</a:t>
            </a: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p:txBody>
      </p:sp>
      <p:sp>
        <p:nvSpPr>
          <p:cNvPr id="4" name="Footer Placeholder 3"/>
          <p:cNvSpPr>
            <a:spLocks noGrp="1"/>
          </p:cNvSpPr>
          <p:nvPr>
            <p:ph type="ftr" sz="quarter" idx="11"/>
          </p:nvPr>
        </p:nvSpPr>
        <p:spPr>
          <a:xfrm>
            <a:off x="-19051" y="6405273"/>
            <a:ext cx="12192000" cy="365125"/>
          </a:xfrm>
        </p:spPr>
        <p:txBody>
          <a:bodyPr/>
          <a:lstStyle/>
          <a:p>
            <a:r>
              <a:rPr lang="en-GB" sz="1050" dirty="0"/>
              <a:t>© PSHE Association 2019</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Tree>
    <p:extLst>
      <p:ext uri="{BB962C8B-B14F-4D97-AF65-F5344CB8AC3E}">
        <p14:creationId xmlns:p14="http://schemas.microsoft.com/office/powerpoint/2010/main" val="2757244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Props1.xml><?xml version="1.0" encoding="utf-8"?>
<ds:datastoreItem xmlns:ds="http://schemas.openxmlformats.org/officeDocument/2006/customXml" ds:itemID="{07357B5B-04C5-46D3-BB5E-5F30AEE50E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C3C694-A533-4453-9ED9-754F6F650236}">
  <ds:schemaRefs>
    <ds:schemaRef ds:uri="http://schemas.microsoft.com/sharepoint/v3/contenttype/forms"/>
  </ds:schemaRefs>
</ds:datastoreItem>
</file>

<file path=customXml/itemProps3.xml><?xml version="1.0" encoding="utf-8"?>
<ds:datastoreItem xmlns:ds="http://schemas.openxmlformats.org/officeDocument/2006/customXml" ds:itemID="{A5807F79-BFCB-4258-A773-25B79D8AD20F}">
  <ds:schemaRefs>
    <ds:schemaRef ds:uri="http://purl.org/dc/terms/"/>
    <ds:schemaRef ds:uri="http://schemas.microsoft.com/office/2006/documentManagement/types"/>
    <ds:schemaRef ds:uri="b442af94-27ec-4c12-9041-09447141ac56"/>
    <ds:schemaRef ds:uri="http://schemas.microsoft.com/office/2006/metadata/properties"/>
    <ds:schemaRef ds:uri="http://purl.org/dc/elements/1.1/"/>
    <ds:schemaRef ds:uri="http://schemas.microsoft.com/office/infopath/2007/PartnerControls"/>
    <ds:schemaRef ds:uri="http://purl.org/dc/dcmitype/"/>
    <ds:schemaRef ds:uri="http://www.w3.org/XML/1998/namespace"/>
    <ds:schemaRef ds:uri="http://schemas.openxmlformats.org/package/2006/metadata/core-properties"/>
    <ds:schemaRef ds:uri="9b8f0eab-74d5-4d8d-87b8-270f2228a97d"/>
  </ds:schemaRefs>
</ds:datastoreItem>
</file>

<file path=docProps/app.xml><?xml version="1.0" encoding="utf-8"?>
<Properties xmlns="http://schemas.openxmlformats.org/officeDocument/2006/extended-properties" xmlns:vt="http://schemas.openxmlformats.org/officeDocument/2006/docPropsVTypes">
  <TotalTime>3877</TotalTime>
  <Words>1987</Words>
  <Application>Microsoft Office PowerPoint</Application>
  <PresentationFormat>Widescreen</PresentationFormat>
  <Paragraphs>263</Paragraphs>
  <Slides>17</Slides>
  <Notes>17</Notes>
  <HiddenSlides>7</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17</vt:i4>
      </vt:variant>
    </vt:vector>
  </HeadingPairs>
  <TitlesOfParts>
    <vt:vector size="30" baseType="lpstr">
      <vt:lpstr>Calibri</vt:lpstr>
      <vt:lpstr>Gill Sans MT</vt:lpstr>
      <vt:lpstr>Lato</vt:lpstr>
      <vt:lpstr>Open Sans Light</vt:lpstr>
      <vt:lpstr>Calibri Light</vt:lpstr>
      <vt:lpstr>League Spartan</vt:lpstr>
      <vt:lpstr>Open Sans Extrabold</vt:lpstr>
      <vt:lpstr>Arial</vt:lpstr>
      <vt:lpstr>Office Theme</vt:lpstr>
      <vt:lpstr>1_Office Theme</vt:lpstr>
      <vt:lpstr>2_Office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Katie Holland</cp:lastModifiedBy>
  <cp:revision>265</cp:revision>
  <dcterms:created xsi:type="dcterms:W3CDTF">2018-11-29T11:01:12Z</dcterms:created>
  <dcterms:modified xsi:type="dcterms:W3CDTF">2023-09-06T13:22:01Z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