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4"/>
    <p:sldMasterId id="2147483660" r:id="rId5"/>
    <p:sldMasterId id="2147483674" r:id="rId6"/>
    <p:sldMasterId id="2147483716" r:id="rId7"/>
    <p:sldMasterId id="2147483730" r:id="rId8"/>
  </p:sldMasterIdLst>
  <p:notesMasterIdLst>
    <p:notesMasterId r:id="rId35"/>
  </p:notesMasterIdLst>
  <p:sldIdLst>
    <p:sldId id="257" r:id="rId9"/>
    <p:sldId id="278" r:id="rId10"/>
    <p:sldId id="280" r:id="rId11"/>
    <p:sldId id="289" r:id="rId12"/>
    <p:sldId id="259" r:id="rId13"/>
    <p:sldId id="282" r:id="rId14"/>
    <p:sldId id="270" r:id="rId15"/>
    <p:sldId id="283" r:id="rId16"/>
    <p:sldId id="264" r:id="rId17"/>
    <p:sldId id="290" r:id="rId18"/>
    <p:sldId id="286" r:id="rId19"/>
    <p:sldId id="292" r:id="rId20"/>
    <p:sldId id="287" r:id="rId21"/>
    <p:sldId id="294" r:id="rId22"/>
    <p:sldId id="295" r:id="rId23"/>
    <p:sldId id="296" r:id="rId24"/>
    <p:sldId id="297" r:id="rId25"/>
    <p:sldId id="298" r:id="rId26"/>
    <p:sldId id="299" r:id="rId27"/>
    <p:sldId id="300" r:id="rId28"/>
    <p:sldId id="301" r:id="rId29"/>
    <p:sldId id="302" r:id="rId30"/>
    <p:sldId id="268" r:id="rId31"/>
    <p:sldId id="303" r:id="rId32"/>
    <p:sldId id="291" r:id="rId33"/>
    <p:sldId id="304"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Gill Sans MT" panose="020B0502020104020203" pitchFamily="34" charset="0"/>
      <p:regular r:id="rId42"/>
      <p:bold r:id="rId43"/>
      <p:italic r:id="rId44"/>
      <p:boldItalic r:id="rId45"/>
    </p:embeddedFont>
    <p:embeddedFont>
      <p:font typeface="Lato" panose="020F0502020204030203" pitchFamily="34" charset="0"/>
      <p:regular r:id="rId46"/>
      <p:bold r:id="rId47"/>
      <p:italic r:id="rId48"/>
      <p:boldItalic r:id="rId49"/>
    </p:embeddedFont>
    <p:embeddedFont>
      <p:font typeface="League Spartan" panose="020B0604020202020204" charset="0"/>
      <p:bold r:id="rId50"/>
    </p:embeddedFont>
    <p:embeddedFont>
      <p:font typeface="Lucida Console" panose="020B0609040504020204" pitchFamily="49" charset="0"/>
      <p:regular r:id="rId51"/>
    </p:embeddedFont>
    <p:embeddedFont>
      <p:font typeface="Open Sans Extrabold" panose="020B0906030804020204" pitchFamily="34" charset="0"/>
      <p:bold r:id="rId52"/>
      <p:boldItalic r:id="rId53"/>
    </p:embeddedFont>
    <p:embeddedFont>
      <p:font typeface="Open Sans Light" panose="020B0306030504020204" pitchFamily="34" charset="0"/>
      <p:regular r:id="rId54"/>
      <p:italic r:id="rId55"/>
    </p:embeddedFont>
    <p:embeddedFont>
      <p:font typeface="Verdana" panose="020B0604030504040204" pitchFamily="34" charset="0"/>
      <p:regular r:id="rId56"/>
      <p:bold r:id="rId57"/>
      <p:italic r:id="rId58"/>
      <p:boldItalic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148E51E6-16BC-4460-8FEC-8A9E6CDB5E1A}">
          <p14:sldIdLst>
            <p14:sldId id="257"/>
            <p14:sldId id="278"/>
            <p14:sldId id="280"/>
            <p14:sldId id="289"/>
            <p14:sldId id="259"/>
            <p14:sldId id="282"/>
            <p14:sldId id="270"/>
          </p14:sldIdLst>
        </p14:section>
        <p14:section name="Pupil facing slides" id="{6426DDC9-3476-4499-A402-C5047D3C9974}">
          <p14:sldIdLst>
            <p14:sldId id="283"/>
            <p14:sldId id="264"/>
            <p14:sldId id="290"/>
            <p14:sldId id="286"/>
            <p14:sldId id="292"/>
            <p14:sldId id="287"/>
            <p14:sldId id="294"/>
            <p14:sldId id="295"/>
            <p14:sldId id="296"/>
            <p14:sldId id="297"/>
            <p14:sldId id="298"/>
            <p14:sldId id="299"/>
            <p14:sldId id="300"/>
            <p14:sldId id="301"/>
            <p14:sldId id="302"/>
            <p14:sldId id="268"/>
            <p14:sldId id="303"/>
            <p14:sldId id="291"/>
            <p14:sldId id="30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artin" initials="SM" lastIdx="62" clrIdx="0"/>
  <p:cmAuthor id="2" name="Karen" initials="KS" lastIdx="14" clrIdx="1"/>
  <p:cmAuthor id="3" name="Jenny Barksfield" initials="JB" lastIdx="8" clrIdx="2"/>
  <p:cmAuthor id="4" name="Jenny Fox" initials="JF" lastIdx="6" clrIdx="3"/>
  <p:cmAuthor id="5" name="Anne Bell" initials="AB" lastIdx="2" clrIdx="4">
    <p:extLst>
      <p:ext uri="{19B8F6BF-5375-455C-9EA6-DF929625EA0E}">
        <p15:presenceInfo xmlns:p15="http://schemas.microsoft.com/office/powerpoint/2012/main" userId="Anne B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519E"/>
    <a:srgbClr val="747679"/>
    <a:srgbClr val="CC66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058" autoAdjust="0"/>
  </p:normalViewPr>
  <p:slideViewPr>
    <p:cSldViewPr snapToGrid="0">
      <p:cViewPr varScale="1">
        <p:scale>
          <a:sx n="47" d="100"/>
          <a:sy n="47" d="100"/>
        </p:scale>
        <p:origin x="1416" y="3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4.fntdata"/><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font" Target="fonts/font16.fntdata"/><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 Id="rId20" Type="http://schemas.openxmlformats.org/officeDocument/2006/relationships/slide" Target="slides/slide12.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87F6F-9843-49C6-B98B-30FABCBEA948}" type="datetimeFigureOut">
              <a:rPr lang="en-GB" smtClean="0"/>
              <a:t>06/09/2023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DB251-18AC-41D5-959F-F289AB917537}" type="slidenum">
              <a:rPr lang="en-GB" smtClean="0"/>
              <a:t>‹#›</a:t>
            </a:fld>
            <a:endParaRPr lang="en-GB" dirty="0"/>
          </a:p>
        </p:txBody>
      </p:sp>
    </p:spTree>
    <p:extLst>
      <p:ext uri="{BB962C8B-B14F-4D97-AF65-F5344CB8AC3E}">
        <p14:creationId xmlns:p14="http://schemas.microsoft.com/office/powerpoint/2010/main" val="18683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ixabay.com/vectors/circle-hands-teamwork-community-312343/"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xabay.com/illustrations/figures-silhouettes-human-160718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pixabay.com/vectors/bright-contemplation-idea-1296538/"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pixabay.com/photos/personal-woman-self-talk-mirror-2923048/"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illustrations/diversity-differences-qualities-135004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https://pixabay.com/vectors/circle-hands-teamwork-community-312343/</a:t>
            </a:r>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a:t>
            </a:fld>
            <a:endParaRPr lang="en-GB" dirty="0"/>
          </a:p>
        </p:txBody>
      </p:sp>
    </p:spTree>
    <p:extLst>
      <p:ext uri="{BB962C8B-B14F-4D97-AF65-F5344CB8AC3E}">
        <p14:creationId xmlns:p14="http://schemas.microsoft.com/office/powerpoint/2010/main" val="2465358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 - </a:t>
            </a:r>
            <a:r>
              <a:rPr lang="en-US" b="1" i="1" dirty="0"/>
              <a:t>Learning objectives and outcomes</a:t>
            </a:r>
            <a:endParaRPr lang="en-US" b="1" dirty="0"/>
          </a:p>
          <a:p>
            <a:r>
              <a:rPr kumimoji="0" lang="en-GB" sz="1200" b="0" i="0" u="none" strike="noStrike" kern="1200" cap="none" spc="0" normalizeH="0" baseline="0" noProof="0" dirty="0">
                <a:ln>
                  <a:noFill/>
                </a:ln>
                <a:solidFill>
                  <a:prstClr val="black"/>
                </a:solidFill>
                <a:effectLst/>
                <a:uLnTx/>
                <a:uFillTx/>
                <a:latin typeface="+mn-lt"/>
                <a:ea typeface="+mn-ea"/>
                <a:cs typeface="+mn-cs"/>
              </a:rPr>
              <a:t>Introduce the learning objectives and outcomes. </a:t>
            </a:r>
            <a:r>
              <a:rPr lang="en-GB" sz="1200" kern="1200" dirty="0">
                <a:solidFill>
                  <a:schemeClr val="tx1"/>
                </a:solidFill>
                <a:effectLst/>
                <a:latin typeface="+mn-lt"/>
                <a:ea typeface="+mn-ea"/>
                <a:cs typeface="+mn-cs"/>
              </a:rPr>
              <a:t>Explain that today’s session focuses on diversity in our communities and how individuals’ actions impact on community safety and determines whether somewhere feels a welcoming place to be.</a:t>
            </a:r>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dirty="0"/>
          </a:p>
        </p:txBody>
      </p:sp>
    </p:spTree>
    <p:extLst>
      <p:ext uri="{BB962C8B-B14F-4D97-AF65-F5344CB8AC3E}">
        <p14:creationId xmlns:p14="http://schemas.microsoft.com/office/powerpoint/2010/main" val="2342759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https://pixabay.com/illustrations/figures-silhouettes-human-1607182/</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Quotation response – 10 </a:t>
            </a:r>
            <a:r>
              <a:rPr lang="en-GB" b="1" baseline="0" dirty="0" err="1"/>
              <a:t>mins</a:t>
            </a:r>
            <a:endParaRPr lang="en-GB" b="1" baseline="0" dirty="0"/>
          </a:p>
          <a:p>
            <a:r>
              <a:rPr lang="en-GB" sz="1200" kern="1200" dirty="0">
                <a:solidFill>
                  <a:schemeClr val="tx1"/>
                </a:solidFill>
                <a:effectLst/>
                <a:latin typeface="+mn-lt"/>
                <a:ea typeface="+mn-ea"/>
                <a:cs typeface="+mn-cs"/>
              </a:rPr>
              <a:t>Share the quote from Jo Cox MP’s maiden speech to Parliament which inspired the #</a:t>
            </a:r>
            <a:r>
              <a:rPr lang="en-GB" sz="1200" kern="1200" dirty="0" err="1">
                <a:solidFill>
                  <a:schemeClr val="tx1"/>
                </a:solidFill>
                <a:effectLst/>
                <a:latin typeface="+mn-lt"/>
                <a:ea typeface="+mn-ea"/>
                <a:cs typeface="+mn-cs"/>
              </a:rPr>
              <a:t>MoreInCommon</a:t>
            </a:r>
            <a:r>
              <a:rPr lang="en-GB" sz="1200" kern="1200" dirty="0">
                <a:solidFill>
                  <a:schemeClr val="tx1"/>
                </a:solidFill>
                <a:effectLst/>
                <a:latin typeface="+mn-lt"/>
                <a:ea typeface="+mn-ea"/>
                <a:cs typeface="+mn-cs"/>
              </a:rPr>
              <a:t> movement after she was killed by a far right extremist.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students to reflect on the truth of this statement. Ask students to then share their thoughts in pairs before sharing comments as a class. Be sure to value contributions which conflict with the quote but ask the class to keep an open mind.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Use this activity to gauge attitudes and understanding around issues of tolerance and diversity.</a:t>
            </a:r>
          </a:p>
        </p:txBody>
      </p:sp>
      <p:sp>
        <p:nvSpPr>
          <p:cNvPr id="4" name="Slide Number Placeholder 3"/>
          <p:cNvSpPr>
            <a:spLocks noGrp="1"/>
          </p:cNvSpPr>
          <p:nvPr>
            <p:ph type="sldNum" sz="quarter" idx="10"/>
          </p:nvPr>
        </p:nvSpPr>
        <p:spPr/>
        <p:txBody>
          <a:bodyPr/>
          <a:lstStyle/>
          <a:p>
            <a:fld id="{567DB251-18AC-41D5-959F-F289AB917537}"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1080618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Fact Check 15 – 20 mins</a:t>
            </a:r>
          </a:p>
          <a:p>
            <a:r>
              <a:rPr lang="en-GB" sz="1200" kern="1200" dirty="0">
                <a:solidFill>
                  <a:schemeClr val="tx1"/>
                </a:solidFill>
                <a:effectLst/>
                <a:latin typeface="+mn-lt"/>
                <a:ea typeface="+mn-ea"/>
                <a:cs typeface="+mn-cs"/>
              </a:rPr>
              <a:t>Pass students a set of cards (</a:t>
            </a:r>
            <a:r>
              <a:rPr lang="en-GB" sz="1200" i="1" kern="1200" dirty="0">
                <a:solidFill>
                  <a:schemeClr val="tx1"/>
                </a:solidFill>
                <a:effectLst/>
                <a:latin typeface="+mn-lt"/>
                <a:ea typeface="+mn-ea"/>
                <a:cs typeface="+mn-cs"/>
              </a:rPr>
              <a:t>Resource 1: migration fact check</a:t>
            </a:r>
            <a:r>
              <a:rPr lang="en-GB" sz="1200" kern="1200" dirty="0">
                <a:solidFill>
                  <a:schemeClr val="tx1"/>
                </a:solidFill>
                <a:effectLst/>
                <a:latin typeface="+mn-lt"/>
                <a:ea typeface="+mn-ea"/>
                <a:cs typeface="+mn-cs"/>
              </a:rPr>
              <a:t>) per pair/small group. Ask them to sort the cards into fact or myth. Ask students to reflect using the key questions.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Teacher notes to support discussion are available at </a:t>
            </a:r>
            <a:r>
              <a:rPr lang="en-GB" sz="1200" i="1" kern="1200" dirty="0">
                <a:solidFill>
                  <a:schemeClr val="tx1"/>
                </a:solidFill>
                <a:effectLst/>
                <a:latin typeface="+mn-lt"/>
                <a:ea typeface="+mn-ea"/>
                <a:cs typeface="+mn-cs"/>
              </a:rPr>
              <a:t>Resource 1a: migration fact check teacher </a:t>
            </a:r>
            <a:r>
              <a:rPr lang="en-GB" sz="1200" kern="1200" dirty="0">
                <a:solidFill>
                  <a:schemeClr val="tx1"/>
                </a:solidFill>
                <a:effectLst/>
                <a:latin typeface="+mn-lt"/>
                <a:ea typeface="+mn-ea"/>
                <a:cs typeface="+mn-cs"/>
              </a:rPr>
              <a:t>notes.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During feedback, it is important that teaching remain politically neutral and that a range of views are respected, while reinforcing the ground rules and ensuring migrant students are not upset</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by thoughtless comments.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that for many people, the issue of immigration evokes strong feelings which are not a rational cost/benefit analysis, but come from a sense that British identity is being changed or lost. However, it is important to stress the benefits that people from other countries bring and that the UK has an historical tradition of welcoming migrants.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key point to bring out in discussion is that media and social media messages around immigration are often inaccurate and sensationalised so it is important to think about the impact this has on attitudes and actions.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Additional connected Citizenship learning on this topic may be valuable to explore these issues further. </a:t>
            </a:r>
          </a:p>
        </p:txBody>
      </p:sp>
      <p:sp>
        <p:nvSpPr>
          <p:cNvPr id="4" name="Slide Number Placeholder 3"/>
          <p:cNvSpPr>
            <a:spLocks noGrp="1"/>
          </p:cNvSpPr>
          <p:nvPr>
            <p:ph type="sldNum" sz="quarter" idx="10"/>
          </p:nvPr>
        </p:nvSpPr>
        <p:spPr/>
        <p:txBody>
          <a:bodyPr/>
          <a:lstStyle/>
          <a:p>
            <a:fld id="{567DB251-18AC-41D5-959F-F289AB917537}"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1918243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Teacher Notes – Diversity Factors – 15 mins</a:t>
            </a:r>
          </a:p>
          <a:p>
            <a:r>
              <a:rPr lang="en-GB" sz="1200" kern="1200" dirty="0">
                <a:solidFill>
                  <a:schemeClr val="tx1"/>
                </a:solidFill>
                <a:effectLst/>
                <a:latin typeface="+mn-lt"/>
                <a:ea typeface="+mn-ea"/>
                <a:cs typeface="+mn-cs"/>
              </a:rPr>
              <a:t>Display slides 13-22 in turn. For each slide, ask students how the actions of 1 or more individuals in each situation might impact on how people in a community feel.</a:t>
            </a:r>
          </a:p>
        </p:txBody>
      </p:sp>
      <p:sp>
        <p:nvSpPr>
          <p:cNvPr id="4" name="Slide Number Placeholder 3"/>
          <p:cNvSpPr>
            <a:spLocks noGrp="1"/>
          </p:cNvSpPr>
          <p:nvPr>
            <p:ph type="sldNum" sz="quarter" idx="10"/>
          </p:nvPr>
        </p:nvSpPr>
        <p:spPr/>
        <p:txBody>
          <a:bodyPr/>
          <a:lstStyle/>
          <a:p>
            <a:fld id="{567DB251-18AC-41D5-959F-F289AB917537}"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23448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Teacher Notes – Diversity Factors – 15 </a:t>
            </a:r>
            <a:r>
              <a:rPr kumimoji="0" lang="en-GB" sz="1200" b="1" i="0" u="none" strike="noStrike" kern="1200" cap="none" spc="0" normalizeH="0" baseline="0" noProof="0" dirty="0" err="1">
                <a:ln>
                  <a:noFill/>
                </a:ln>
                <a:solidFill>
                  <a:prstClr val="black"/>
                </a:solidFill>
                <a:effectLst/>
                <a:uLnTx/>
                <a:uFillTx/>
                <a:latin typeface="+mn-lt"/>
                <a:ea typeface="+mn-ea"/>
                <a:cs typeface="+mn-cs"/>
              </a:rPr>
              <a:t>mins</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r>
              <a:rPr lang="en-GB" sz="1200" kern="1200" dirty="0">
                <a:solidFill>
                  <a:schemeClr val="tx1"/>
                </a:solidFill>
                <a:effectLst/>
                <a:latin typeface="+mn-lt"/>
                <a:ea typeface="+mn-ea"/>
                <a:cs typeface="+mn-cs"/>
              </a:rPr>
              <a:t>Display slides 13-22 in turn. For each slide, ask students how the actions of 1 or more individuals in each situation might impact on how people in a community feel.</a:t>
            </a:r>
          </a:p>
        </p:txBody>
      </p:sp>
      <p:sp>
        <p:nvSpPr>
          <p:cNvPr id="4" name="Slide Number Placeholder 3"/>
          <p:cNvSpPr>
            <a:spLocks noGrp="1"/>
          </p:cNvSpPr>
          <p:nvPr>
            <p:ph type="sldNum" sz="quarter" idx="10"/>
          </p:nvPr>
        </p:nvSpPr>
        <p:spPr/>
        <p:txBody>
          <a:bodyPr/>
          <a:lstStyle/>
          <a:p>
            <a:fld id="{567DB251-18AC-41D5-959F-F289AB917537}"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4245694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Teacher Notes – Diversity Factors – 15 </a:t>
            </a:r>
            <a:r>
              <a:rPr kumimoji="0" lang="en-GB" sz="1200" b="1" i="0" u="none" strike="noStrike" kern="1200" cap="none" spc="0" normalizeH="0" baseline="0" noProof="0" dirty="0" err="1">
                <a:ln>
                  <a:noFill/>
                </a:ln>
                <a:solidFill>
                  <a:prstClr val="black"/>
                </a:solidFill>
                <a:effectLst/>
                <a:uLnTx/>
                <a:uFillTx/>
                <a:latin typeface="+mn-lt"/>
                <a:ea typeface="+mn-ea"/>
                <a:cs typeface="+mn-cs"/>
              </a:rPr>
              <a:t>mins</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r>
              <a:rPr lang="en-GB" sz="1200" kern="1200" dirty="0">
                <a:solidFill>
                  <a:schemeClr val="tx1"/>
                </a:solidFill>
                <a:effectLst/>
                <a:latin typeface="+mn-lt"/>
                <a:ea typeface="+mn-ea"/>
                <a:cs typeface="+mn-cs"/>
              </a:rPr>
              <a:t>Display slides 13-22 in turn. For each slide, ask students how the actions of 1 or more individuals in each situation might impact on how people in a community feel.</a:t>
            </a:r>
          </a:p>
        </p:txBody>
      </p:sp>
      <p:sp>
        <p:nvSpPr>
          <p:cNvPr id="4" name="Slide Number Placeholder 3"/>
          <p:cNvSpPr>
            <a:spLocks noGrp="1"/>
          </p:cNvSpPr>
          <p:nvPr>
            <p:ph type="sldNum" sz="quarter" idx="10"/>
          </p:nvPr>
        </p:nvSpPr>
        <p:spPr/>
        <p:txBody>
          <a:bodyPr/>
          <a:lstStyle/>
          <a:p>
            <a:fld id="{567DB251-18AC-41D5-959F-F289AB917537}"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730257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Teacher Notes – Diversity Factors – 15 </a:t>
            </a:r>
            <a:r>
              <a:rPr kumimoji="0" lang="en-GB" sz="1200" b="1" i="0" u="none" strike="noStrike" kern="1200" cap="none" spc="0" normalizeH="0" baseline="0" noProof="0" dirty="0" err="1">
                <a:ln>
                  <a:noFill/>
                </a:ln>
                <a:solidFill>
                  <a:prstClr val="black"/>
                </a:solidFill>
                <a:effectLst/>
                <a:uLnTx/>
                <a:uFillTx/>
                <a:latin typeface="+mn-lt"/>
                <a:ea typeface="+mn-ea"/>
                <a:cs typeface="+mn-cs"/>
              </a:rPr>
              <a:t>mins</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r>
              <a:rPr lang="en-GB" sz="1200" kern="1200" dirty="0">
                <a:solidFill>
                  <a:schemeClr val="tx1"/>
                </a:solidFill>
                <a:effectLst/>
                <a:latin typeface="+mn-lt"/>
                <a:ea typeface="+mn-ea"/>
                <a:cs typeface="+mn-cs"/>
              </a:rPr>
              <a:t>Display slides 13-22 in turn. For each slide, ask students how the actions of 1 or more individuals in each situation might impact on how people in a community feel.</a:t>
            </a:r>
          </a:p>
        </p:txBody>
      </p:sp>
      <p:sp>
        <p:nvSpPr>
          <p:cNvPr id="4" name="Slide Number Placeholder 3"/>
          <p:cNvSpPr>
            <a:spLocks noGrp="1"/>
          </p:cNvSpPr>
          <p:nvPr>
            <p:ph type="sldNum" sz="quarter" idx="10"/>
          </p:nvPr>
        </p:nvSpPr>
        <p:spPr/>
        <p:txBody>
          <a:bodyPr/>
          <a:lstStyle/>
          <a:p>
            <a:fld id="{567DB251-18AC-41D5-959F-F289AB917537}"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707089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Teacher Notes – Diversity Factors – 15 </a:t>
            </a:r>
            <a:r>
              <a:rPr kumimoji="0" lang="en-GB" sz="1200" b="1" i="0" u="none" strike="noStrike" kern="1200" cap="none" spc="0" normalizeH="0" baseline="0" noProof="0" dirty="0" err="1">
                <a:ln>
                  <a:noFill/>
                </a:ln>
                <a:solidFill>
                  <a:prstClr val="black"/>
                </a:solidFill>
                <a:effectLst/>
                <a:uLnTx/>
                <a:uFillTx/>
                <a:latin typeface="+mn-lt"/>
                <a:ea typeface="+mn-ea"/>
                <a:cs typeface="+mn-cs"/>
              </a:rPr>
              <a:t>mins</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r>
              <a:rPr lang="en-GB" sz="1200" kern="1200" dirty="0">
                <a:solidFill>
                  <a:schemeClr val="tx1"/>
                </a:solidFill>
                <a:effectLst/>
                <a:latin typeface="+mn-lt"/>
                <a:ea typeface="+mn-ea"/>
                <a:cs typeface="+mn-cs"/>
              </a:rPr>
              <a:t>Display slides 13-22 in turn. For each slide, ask students how the actions of 1 or more individuals in each situation might impact on how people in a community feel.</a:t>
            </a:r>
          </a:p>
        </p:txBody>
      </p:sp>
      <p:sp>
        <p:nvSpPr>
          <p:cNvPr id="4" name="Slide Number Placeholder 3"/>
          <p:cNvSpPr>
            <a:spLocks noGrp="1"/>
          </p:cNvSpPr>
          <p:nvPr>
            <p:ph type="sldNum" sz="quarter" idx="10"/>
          </p:nvPr>
        </p:nvSpPr>
        <p:spPr/>
        <p:txBody>
          <a:bodyPr/>
          <a:lstStyle/>
          <a:p>
            <a:fld id="{567DB251-18AC-41D5-959F-F289AB917537}"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082135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Teacher Notes – Diversity Factors – 15 </a:t>
            </a:r>
            <a:r>
              <a:rPr kumimoji="0" lang="en-GB" sz="1200" b="1" i="0" u="none" strike="noStrike" kern="1200" cap="none" spc="0" normalizeH="0" baseline="0" noProof="0" dirty="0" err="1">
                <a:ln>
                  <a:noFill/>
                </a:ln>
                <a:solidFill>
                  <a:prstClr val="black"/>
                </a:solidFill>
                <a:effectLst/>
                <a:uLnTx/>
                <a:uFillTx/>
                <a:latin typeface="+mn-lt"/>
                <a:ea typeface="+mn-ea"/>
                <a:cs typeface="+mn-cs"/>
              </a:rPr>
              <a:t>mins</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r>
              <a:rPr lang="en-GB" sz="1200" kern="1200" dirty="0">
                <a:solidFill>
                  <a:schemeClr val="tx1"/>
                </a:solidFill>
                <a:effectLst/>
                <a:latin typeface="+mn-lt"/>
                <a:ea typeface="+mn-ea"/>
                <a:cs typeface="+mn-cs"/>
              </a:rPr>
              <a:t>Display slides 13-22 in turn. For each slide, ask students how the actions of 1 or more individuals in each situation might impact on how people in a community feel.</a:t>
            </a:r>
          </a:p>
        </p:txBody>
      </p:sp>
      <p:sp>
        <p:nvSpPr>
          <p:cNvPr id="4" name="Slide Number Placeholder 3"/>
          <p:cNvSpPr>
            <a:spLocks noGrp="1"/>
          </p:cNvSpPr>
          <p:nvPr>
            <p:ph type="sldNum" sz="quarter" idx="10"/>
          </p:nvPr>
        </p:nvSpPr>
        <p:spPr/>
        <p:txBody>
          <a:bodyPr/>
          <a:lstStyle/>
          <a:p>
            <a:fld id="{567DB251-18AC-41D5-959F-F289AB917537}"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3273017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Teacher Notes – Diversity Factors – 15 </a:t>
            </a:r>
            <a:r>
              <a:rPr kumimoji="0" lang="en-GB" sz="1200" b="1" i="0" u="none" strike="noStrike" kern="1200" cap="none" spc="0" normalizeH="0" baseline="0" noProof="0" dirty="0" err="1">
                <a:ln>
                  <a:noFill/>
                </a:ln>
                <a:solidFill>
                  <a:prstClr val="black"/>
                </a:solidFill>
                <a:effectLst/>
                <a:uLnTx/>
                <a:uFillTx/>
                <a:latin typeface="+mn-lt"/>
                <a:ea typeface="+mn-ea"/>
                <a:cs typeface="+mn-cs"/>
              </a:rPr>
              <a:t>mins</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r>
              <a:rPr lang="en-GB" sz="1200" kern="1200" dirty="0">
                <a:solidFill>
                  <a:schemeClr val="tx1"/>
                </a:solidFill>
                <a:effectLst/>
                <a:latin typeface="+mn-lt"/>
                <a:ea typeface="+mn-ea"/>
                <a:cs typeface="+mn-cs"/>
              </a:rPr>
              <a:t>Display slides 13-22 in turn. For each slide, ask students how the actions of 1 or more individuals in each situation might impact on how people in a community feel.</a:t>
            </a:r>
          </a:p>
        </p:txBody>
      </p:sp>
      <p:sp>
        <p:nvSpPr>
          <p:cNvPr id="4" name="Slide Number Placeholder 3"/>
          <p:cNvSpPr>
            <a:spLocks noGrp="1"/>
          </p:cNvSpPr>
          <p:nvPr>
            <p:ph type="sldNum" sz="quarter" idx="10"/>
          </p:nvPr>
        </p:nvSpPr>
        <p:spPr/>
        <p:txBody>
          <a:bodyPr/>
          <a:lstStyle/>
          <a:p>
            <a:fld id="{567DB251-18AC-41D5-959F-F289AB917537}"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1708235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dirty="0"/>
          </a:p>
        </p:txBody>
      </p:sp>
    </p:spTree>
    <p:extLst>
      <p:ext uri="{BB962C8B-B14F-4D97-AF65-F5344CB8AC3E}">
        <p14:creationId xmlns:p14="http://schemas.microsoft.com/office/powerpoint/2010/main" val="640399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Teacher Notes – Diversity Factors – 15 </a:t>
            </a:r>
            <a:r>
              <a:rPr kumimoji="0" lang="en-GB" sz="1200" b="1" i="0" u="none" strike="noStrike" kern="1200" cap="none" spc="0" normalizeH="0" baseline="0" noProof="0" dirty="0" err="1">
                <a:ln>
                  <a:noFill/>
                </a:ln>
                <a:solidFill>
                  <a:prstClr val="black"/>
                </a:solidFill>
                <a:effectLst/>
                <a:uLnTx/>
                <a:uFillTx/>
                <a:latin typeface="+mn-lt"/>
                <a:ea typeface="+mn-ea"/>
                <a:cs typeface="+mn-cs"/>
              </a:rPr>
              <a:t>mins</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r>
              <a:rPr lang="en-GB" sz="1200" kern="1200" dirty="0">
                <a:solidFill>
                  <a:schemeClr val="tx1"/>
                </a:solidFill>
                <a:effectLst/>
                <a:latin typeface="+mn-lt"/>
                <a:ea typeface="+mn-ea"/>
                <a:cs typeface="+mn-cs"/>
              </a:rPr>
              <a:t>Display slides 13-22 in turn. For each slide, ask students how the actions of 1 or more individuals in each situation might impact on how people in a community feel.</a:t>
            </a:r>
          </a:p>
        </p:txBody>
      </p:sp>
      <p:sp>
        <p:nvSpPr>
          <p:cNvPr id="4" name="Slide Number Placeholder 3"/>
          <p:cNvSpPr>
            <a:spLocks noGrp="1"/>
          </p:cNvSpPr>
          <p:nvPr>
            <p:ph type="sldNum" sz="quarter" idx="10"/>
          </p:nvPr>
        </p:nvSpPr>
        <p:spPr/>
        <p:txBody>
          <a:bodyPr/>
          <a:lstStyle/>
          <a:p>
            <a:fld id="{567DB251-18AC-41D5-959F-F289AB917537}"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255718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Teacher Notes – Diversity Factors – 15 </a:t>
            </a:r>
            <a:r>
              <a:rPr kumimoji="0" lang="en-GB" sz="1200" b="1" i="0" u="none" strike="noStrike" kern="1200" cap="none" spc="0" normalizeH="0" baseline="0" noProof="0" dirty="0" err="1">
                <a:ln>
                  <a:noFill/>
                </a:ln>
                <a:solidFill>
                  <a:prstClr val="black"/>
                </a:solidFill>
                <a:effectLst/>
                <a:uLnTx/>
                <a:uFillTx/>
                <a:latin typeface="+mn-lt"/>
                <a:ea typeface="+mn-ea"/>
                <a:cs typeface="+mn-cs"/>
              </a:rPr>
              <a:t>mins</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r>
              <a:rPr lang="en-GB" sz="1200" kern="1200" dirty="0">
                <a:solidFill>
                  <a:schemeClr val="tx1"/>
                </a:solidFill>
                <a:effectLst/>
                <a:latin typeface="+mn-lt"/>
                <a:ea typeface="+mn-ea"/>
                <a:cs typeface="+mn-cs"/>
              </a:rPr>
              <a:t>Display slides 13-22 in turn. For each slide, ask students how the actions of 1 or more individuals in each situation might impact on how people in a community feel.</a:t>
            </a:r>
          </a:p>
        </p:txBody>
      </p:sp>
      <p:sp>
        <p:nvSpPr>
          <p:cNvPr id="4" name="Slide Number Placeholder 3"/>
          <p:cNvSpPr>
            <a:spLocks noGrp="1"/>
          </p:cNvSpPr>
          <p:nvPr>
            <p:ph type="sldNum" sz="quarter" idx="10"/>
          </p:nvPr>
        </p:nvSpPr>
        <p:spPr/>
        <p:txBody>
          <a:bodyPr/>
          <a:lstStyle/>
          <a:p>
            <a:fld id="{567DB251-18AC-41D5-959F-F289AB917537}"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4096985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Teacher Notes – Diversity Factors – 15 </a:t>
            </a:r>
            <a:r>
              <a:rPr kumimoji="0" lang="en-GB" sz="1200" b="1" i="0" u="none" strike="noStrike" kern="1200" cap="none" spc="0" normalizeH="0" baseline="0" noProof="0" dirty="0" err="1">
                <a:ln>
                  <a:noFill/>
                </a:ln>
                <a:solidFill>
                  <a:prstClr val="black"/>
                </a:solidFill>
                <a:effectLst/>
                <a:uLnTx/>
                <a:uFillTx/>
                <a:latin typeface="+mn-lt"/>
                <a:ea typeface="+mn-ea"/>
                <a:cs typeface="+mn-cs"/>
              </a:rPr>
              <a:t>mins</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r>
              <a:rPr lang="en-GB" sz="1200" kern="1200" dirty="0">
                <a:solidFill>
                  <a:schemeClr val="tx1"/>
                </a:solidFill>
                <a:effectLst/>
                <a:latin typeface="+mn-lt"/>
                <a:ea typeface="+mn-ea"/>
                <a:cs typeface="+mn-cs"/>
              </a:rPr>
              <a:t>Display slides 13-22 in turn. For each slide, ask students how the actions of 1 or more individuals in each situation might impact on how people in a community feel.</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Summarise this activity by stressing the impact that individual actions have on how the people in a community feel – whether on a small scale (e.g. a family or office), a medium scale (e.g. a school or village), or a larger scale (e.g. city, county). As we are all connected, small actions can have national and international significance in themselves or through the knock-on impacts on each person’s feelings. We therefore have a responsibility to act in a way which promotes kind, welcoming and tolerant communities.</a:t>
            </a:r>
          </a:p>
        </p:txBody>
      </p:sp>
      <p:sp>
        <p:nvSpPr>
          <p:cNvPr id="4" name="Slide Number Placeholder 3"/>
          <p:cNvSpPr>
            <a:spLocks noGrp="1"/>
          </p:cNvSpPr>
          <p:nvPr>
            <p:ph type="sldNum" sz="quarter" idx="10"/>
          </p:nvPr>
        </p:nvSpPr>
        <p:spPr/>
        <p:txBody>
          <a:bodyPr/>
          <a:lstStyle/>
          <a:p>
            <a:fld id="{567DB251-18AC-41D5-959F-F289AB917537}"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2724161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Hate Speech - 10 </a:t>
            </a:r>
            <a:r>
              <a:rPr lang="en-GB" b="1" baseline="0" dirty="0" err="1"/>
              <a:t>mins</a:t>
            </a:r>
            <a:endParaRPr lang="en-GB" b="1" baseline="0" dirty="0"/>
          </a:p>
          <a:p>
            <a:r>
              <a:rPr lang="en-GB" sz="1200" kern="1200" dirty="0">
                <a:solidFill>
                  <a:schemeClr val="tx1"/>
                </a:solidFill>
                <a:effectLst/>
                <a:latin typeface="+mn-lt"/>
                <a:ea typeface="+mn-ea"/>
                <a:cs typeface="+mn-cs"/>
              </a:rPr>
              <a:t>Explain that hate speech is abusive or threatening speech or writing that expresses prejudice against a particular group, especially on the basis of race, religion, or sexual orientation. Such hate speech contributes to the alienation and divisions we talked about in the previous activity.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Class watch the clip and feed back using questions provided (teacher notes in full lesson plan).</a:t>
            </a:r>
          </a:p>
        </p:txBody>
      </p:sp>
      <p:sp>
        <p:nvSpPr>
          <p:cNvPr id="4" name="Slide Number Placeholder 3"/>
          <p:cNvSpPr>
            <a:spLocks noGrp="1"/>
          </p:cNvSpPr>
          <p:nvPr>
            <p:ph type="sldNum" sz="quarter" idx="10"/>
          </p:nvPr>
        </p:nvSpPr>
        <p:spPr/>
        <p:txBody>
          <a:bodyPr/>
          <a:lstStyle/>
          <a:p>
            <a:fld id="{567DB251-18AC-41D5-959F-F289AB917537}" type="slidenum">
              <a:rPr lang="en-GB" smtClean="0"/>
              <a:t>23</a:t>
            </a:fld>
            <a:endParaRPr lang="en-GB"/>
          </a:p>
        </p:txBody>
      </p:sp>
    </p:spTree>
    <p:extLst>
      <p:ext uri="{BB962C8B-B14F-4D97-AF65-F5344CB8AC3E}">
        <p14:creationId xmlns:p14="http://schemas.microsoft.com/office/powerpoint/2010/main" val="1819838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https://pixabay.com/vectors/bright-contemplation-idea-1296538/</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Self-assessment - 5 </a:t>
            </a:r>
            <a:r>
              <a:rPr lang="en-GB" b="1" baseline="0" dirty="0" err="1"/>
              <a:t>mins</a:t>
            </a:r>
            <a:endParaRPr lang="en-GB" b="1" baseline="0" dirty="0"/>
          </a:p>
          <a:p>
            <a:r>
              <a:rPr lang="en-GB" sz="1200" kern="1200" dirty="0">
                <a:solidFill>
                  <a:schemeClr val="tx1"/>
                </a:solidFill>
                <a:effectLst/>
                <a:latin typeface="+mn-lt"/>
                <a:ea typeface="+mn-ea"/>
                <a:cs typeface="+mn-cs"/>
              </a:rPr>
              <a:t>Ask students to write an exit card explaining one thing that this lesson has helped them to think about in relation to their role in keeping their community a safe and welcoming place to be. This can be kept as evidence of progress.</a:t>
            </a:r>
          </a:p>
          <a:p>
            <a:r>
              <a:rPr lang="en-GB" sz="1200" kern="1200" dirty="0">
                <a:solidFill>
                  <a:schemeClr val="tx1"/>
                </a:solidFill>
                <a:effectLst/>
                <a:latin typeface="+mn-lt"/>
                <a:ea typeface="+mn-ea"/>
                <a:cs typeface="+mn-cs"/>
              </a:rPr>
              <a:t>Class watch the clip and feed back using questions provided (teacher notes in full lesson plan).</a:t>
            </a:r>
          </a:p>
        </p:txBody>
      </p:sp>
      <p:sp>
        <p:nvSpPr>
          <p:cNvPr id="4" name="Slide Number Placeholder 3"/>
          <p:cNvSpPr>
            <a:spLocks noGrp="1"/>
          </p:cNvSpPr>
          <p:nvPr>
            <p:ph type="sldNum" sz="quarter" idx="10"/>
          </p:nvPr>
        </p:nvSpPr>
        <p:spPr/>
        <p:txBody>
          <a:bodyPr/>
          <a:lstStyle/>
          <a:p>
            <a:fld id="{567DB251-18AC-41D5-959F-F289AB917537}" type="slidenum">
              <a:rPr lang="en-GB" smtClean="0"/>
              <a:t>24</a:t>
            </a:fld>
            <a:endParaRPr lang="en-GB"/>
          </a:p>
        </p:txBody>
      </p:sp>
    </p:spTree>
    <p:extLst>
      <p:ext uri="{BB962C8B-B14F-4D97-AF65-F5344CB8AC3E}">
        <p14:creationId xmlns:p14="http://schemas.microsoft.com/office/powerpoint/2010/main" val="3913238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25</a:t>
            </a:fld>
            <a:endParaRPr lang="en-GB" dirty="0"/>
          </a:p>
        </p:txBody>
      </p:sp>
    </p:spTree>
    <p:extLst>
      <p:ext uri="{BB962C8B-B14F-4D97-AF65-F5344CB8AC3E}">
        <p14:creationId xmlns:p14="http://schemas.microsoft.com/office/powerpoint/2010/main" val="203405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https://pixabay.com/photos/personal-woman-self-talk-mirror-2923048/</a:t>
            </a:r>
            <a:endParaRPr lang="en-GB" dirty="0"/>
          </a:p>
          <a:p>
            <a:r>
              <a:rPr lang="en-US" b="1" i="0" dirty="0"/>
              <a:t>Teacher Notes</a:t>
            </a:r>
          </a:p>
          <a:p>
            <a:r>
              <a:rPr lang="en-US" i="0" dirty="0"/>
              <a:t>These activities can be used to extend the learning</a:t>
            </a:r>
            <a:r>
              <a:rPr lang="en-US" i="0" baseline="0" dirty="0"/>
              <a:t>, either in lessons or as home learning.</a:t>
            </a:r>
          </a:p>
        </p:txBody>
      </p:sp>
      <p:sp>
        <p:nvSpPr>
          <p:cNvPr id="4" name="Slide Number Placeholder 3"/>
          <p:cNvSpPr>
            <a:spLocks noGrp="1"/>
          </p:cNvSpPr>
          <p:nvPr>
            <p:ph type="sldNum" sz="quarter" idx="10"/>
          </p:nvPr>
        </p:nvSpPr>
        <p:spPr/>
        <p:txBody>
          <a:bodyPr/>
          <a:lstStyle/>
          <a:p>
            <a:fld id="{567DB251-18AC-41D5-959F-F289AB917537}" type="slidenum">
              <a:rPr lang="en-GB" smtClean="0"/>
              <a:t>26</a:t>
            </a:fld>
            <a:endParaRPr lang="en-GB" dirty="0"/>
          </a:p>
        </p:txBody>
      </p:sp>
    </p:spTree>
    <p:extLst>
      <p:ext uri="{BB962C8B-B14F-4D97-AF65-F5344CB8AC3E}">
        <p14:creationId xmlns:p14="http://schemas.microsoft.com/office/powerpoint/2010/main" val="3126924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3484355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4</a:t>
            </a:fld>
            <a:endParaRPr lang="en-GB" dirty="0"/>
          </a:p>
        </p:txBody>
      </p:sp>
    </p:spTree>
    <p:extLst>
      <p:ext uri="{BB962C8B-B14F-4D97-AF65-F5344CB8AC3E}">
        <p14:creationId xmlns:p14="http://schemas.microsoft.com/office/powerpoint/2010/main" val="204811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dirty="0"/>
          </a:p>
        </p:txBody>
      </p:sp>
    </p:spTree>
    <p:extLst>
      <p:ext uri="{BB962C8B-B14F-4D97-AF65-F5344CB8AC3E}">
        <p14:creationId xmlns:p14="http://schemas.microsoft.com/office/powerpoint/2010/main" val="3451612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4154530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a:p>
        </p:txBody>
      </p:sp>
    </p:spTree>
    <p:extLst>
      <p:ext uri="{BB962C8B-B14F-4D97-AF65-F5344CB8AC3E}">
        <p14:creationId xmlns:p14="http://schemas.microsoft.com/office/powerpoint/2010/main" val="4290619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https://pixabay.com/illustrations/diversity-differences-qualities-1350043/</a:t>
            </a:r>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1519674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Teacher Notes </a:t>
            </a:r>
          </a:p>
          <a:p>
            <a:r>
              <a:rPr lang="en-GB" b="0" baseline="0" dirty="0"/>
              <a:t>Use this slide to display your class agreement / ground rules for PSHE education lessons.  See </a:t>
            </a:r>
            <a:r>
              <a:rPr lang="en-GB" b="1" baseline="0" dirty="0"/>
              <a:t>Accompanying Teacher Guidance Notes </a:t>
            </a:r>
            <a:r>
              <a:rPr lang="en-GB" b="0" baseline="0" dirty="0"/>
              <a:t>(separate document). </a:t>
            </a:r>
            <a:r>
              <a:rPr lang="en-GB" sz="1200" kern="1200" dirty="0">
                <a:solidFill>
                  <a:schemeClr val="tx1"/>
                </a:solidFill>
                <a:effectLst/>
                <a:latin typeface="+mn-lt"/>
                <a:ea typeface="+mn-ea"/>
                <a:cs typeface="+mn-cs"/>
              </a:rPr>
              <a:t>This lesson requires students to be particularly respectful of others’ contributions and mindful of language to enable positive discussion and avoid migrant or refugee students feeling victimised or upset.</a:t>
            </a:r>
            <a:endParaRPr lang="en-GB" b="0" i="1" dirty="0"/>
          </a:p>
          <a:p>
            <a:endParaRPr lang="en-GB" b="0" dirty="0"/>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a:p>
        </p:txBody>
      </p:sp>
    </p:spTree>
    <p:extLst>
      <p:ext uri="{BB962C8B-B14F-4D97-AF65-F5344CB8AC3E}">
        <p14:creationId xmlns:p14="http://schemas.microsoft.com/office/powerpoint/2010/main" val="3179879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t>06/09/2023</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424268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t>06/09/2023</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410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t>06/09/2023</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71142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767180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solidFill>
                  <a:prstClr val="black"/>
                </a:solidFill>
              </a:rPr>
              <a:pPr/>
              <a:t>06/09/2023</a:t>
            </a:fld>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white"/>
                </a:solidFill>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720155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solidFill>
                  <a:prstClr val="white"/>
                </a:solidFill>
              </a:rPr>
              <a:pPr/>
              <a:t>‹#›</a:t>
            </a:fld>
            <a:endParaRPr lang="en-GB" dirty="0">
              <a:solidFill>
                <a:prstClr val="white"/>
              </a:solidFill>
            </a:endParaRPr>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dirty="0"/>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dirty="0"/>
          </a:p>
        </p:txBody>
      </p:sp>
    </p:spTree>
    <p:extLst>
      <p:ext uri="{BB962C8B-B14F-4D97-AF65-F5344CB8AC3E}">
        <p14:creationId xmlns:p14="http://schemas.microsoft.com/office/powerpoint/2010/main" val="1508258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solidFill>
                  <a:prstClr val="black"/>
                </a:solidFill>
              </a:rPr>
              <a:pPr/>
              <a:t>06/09/2023</a:t>
            </a:fld>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white"/>
                </a:solidFill>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62949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solidFill>
                  <a:prstClr val="black"/>
                </a:solidFill>
              </a:rPr>
              <a:pPr/>
              <a:t>06/09/2023</a:t>
            </a:fld>
            <a:endParaRPr lang="en-GB" dirty="0">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white"/>
                </a:solidFill>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81146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solidFill>
                  <a:prstClr val="black"/>
                </a:solidFill>
              </a:rPr>
              <a:pPr/>
              <a:t>06/09/2023</a:t>
            </a:fld>
            <a:endParaRPr lang="en-GB" dirty="0">
              <a:solidFill>
                <a:prstClr val="black"/>
              </a:solidFill>
            </a:endParaRPr>
          </a:p>
        </p:txBody>
      </p:sp>
      <p:sp>
        <p:nvSpPr>
          <p:cNvPr id="8" name="Footer Placeholder 7"/>
          <p:cNvSpPr>
            <a:spLocks noGrp="1"/>
          </p:cNvSpPr>
          <p:nvPr>
            <p:ph type="ftr" sz="quarter" idx="11"/>
          </p:nvPr>
        </p:nvSpPr>
        <p:spPr/>
        <p:txBody>
          <a:bodyPr/>
          <a:lstStyle/>
          <a:p>
            <a:r>
              <a:rPr lang="en-GB" dirty="0">
                <a:solidFill>
                  <a:prstClr val="white"/>
                </a:solidFill>
              </a:rPr>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75134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solidFill>
                  <a:prstClr val="black"/>
                </a:solidFill>
              </a:rPr>
              <a:pPr/>
              <a:t>06/09/2023</a:t>
            </a:fld>
            <a:endParaRPr lang="en-GB" dirty="0">
              <a:solidFill>
                <a:prstClr val="black"/>
              </a:solidFill>
            </a:endParaRPr>
          </a:p>
        </p:txBody>
      </p:sp>
      <p:sp>
        <p:nvSpPr>
          <p:cNvPr id="4" name="Footer Placeholder 3"/>
          <p:cNvSpPr>
            <a:spLocks noGrp="1"/>
          </p:cNvSpPr>
          <p:nvPr>
            <p:ph type="ftr" sz="quarter" idx="11"/>
          </p:nvPr>
        </p:nvSpPr>
        <p:spPr/>
        <p:txBody>
          <a:bodyPr/>
          <a:lstStyle/>
          <a:p>
            <a:r>
              <a:rPr lang="en-GB" dirty="0">
                <a:solidFill>
                  <a:prstClr val="white"/>
                </a:solidFill>
              </a:rPr>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65487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solidFill>
                  <a:prstClr val="black"/>
                </a:solidFill>
              </a:rPr>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11412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dirty="0"/>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dirty="0"/>
          </a:p>
        </p:txBody>
      </p:sp>
    </p:spTree>
    <p:extLst>
      <p:ext uri="{BB962C8B-B14F-4D97-AF65-F5344CB8AC3E}">
        <p14:creationId xmlns:p14="http://schemas.microsoft.com/office/powerpoint/2010/main" val="1654991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solidFill>
                  <a:prstClr val="black"/>
                </a:solidFill>
              </a:rPr>
              <a:pPr/>
              <a:t>06/09/2023</a:t>
            </a:fld>
            <a:endParaRPr lang="en-GB" dirty="0">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white"/>
                </a:solidFill>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05636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solidFill>
                  <a:prstClr val="black"/>
                </a:solidFill>
              </a:rPr>
              <a:pPr/>
              <a:t>06/09/2023</a:t>
            </a:fld>
            <a:endParaRPr lang="en-GB" dirty="0">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white"/>
                </a:solidFill>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24479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solidFill>
                  <a:prstClr val="black"/>
                </a:solidFill>
              </a:rPr>
              <a:pPr/>
              <a:t>06/09/2023</a:t>
            </a:fld>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white"/>
                </a:solidFill>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35427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solidFill>
                  <a:prstClr val="black"/>
                </a:solidFill>
              </a:rPr>
              <a:pPr/>
              <a:t>06/09/2023</a:t>
            </a:fld>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white"/>
                </a:solidFill>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66095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45484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564284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solidFill>
                  <a:prstClr val="black"/>
                </a:solidFill>
              </a:rPr>
              <a:pPr/>
              <a:t>06/09/2023</a:t>
            </a:fld>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white"/>
                </a:solidFill>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1220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solidFill>
                  <a:prstClr val="white"/>
                </a:solidFill>
              </a:rPr>
              <a:pPr/>
              <a:t>‹#›</a:t>
            </a:fld>
            <a:endParaRPr lang="en-GB" dirty="0">
              <a:solidFill>
                <a:prstClr val="white"/>
              </a:solidFill>
            </a:endParaRPr>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dirty="0"/>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dirty="0"/>
          </a:p>
        </p:txBody>
      </p:sp>
    </p:spTree>
    <p:extLst>
      <p:ext uri="{BB962C8B-B14F-4D97-AF65-F5344CB8AC3E}">
        <p14:creationId xmlns:p14="http://schemas.microsoft.com/office/powerpoint/2010/main" val="157280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solidFill>
                  <a:prstClr val="black"/>
                </a:solidFill>
              </a:rPr>
              <a:pPr/>
              <a:t>06/09/2023</a:t>
            </a:fld>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white"/>
                </a:solidFill>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892207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solidFill>
                  <a:prstClr val="black"/>
                </a:solidFill>
              </a:rPr>
              <a:pPr/>
              <a:t>06/09/2023</a:t>
            </a:fld>
            <a:endParaRPr lang="en-GB" dirty="0">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white"/>
                </a:solidFill>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618236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t>06/09/2023</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034453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solidFill>
                  <a:prstClr val="black"/>
                </a:solidFill>
              </a:rPr>
              <a:pPr/>
              <a:t>06/09/2023</a:t>
            </a:fld>
            <a:endParaRPr lang="en-GB" dirty="0">
              <a:solidFill>
                <a:prstClr val="black"/>
              </a:solidFill>
            </a:endParaRPr>
          </a:p>
        </p:txBody>
      </p:sp>
      <p:sp>
        <p:nvSpPr>
          <p:cNvPr id="8" name="Footer Placeholder 7"/>
          <p:cNvSpPr>
            <a:spLocks noGrp="1"/>
          </p:cNvSpPr>
          <p:nvPr>
            <p:ph type="ftr" sz="quarter" idx="11"/>
          </p:nvPr>
        </p:nvSpPr>
        <p:spPr/>
        <p:txBody>
          <a:bodyPr/>
          <a:lstStyle/>
          <a:p>
            <a:r>
              <a:rPr lang="en-GB" dirty="0">
                <a:solidFill>
                  <a:prstClr val="white"/>
                </a:solidFill>
              </a:rPr>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0721634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solidFill>
                  <a:prstClr val="black"/>
                </a:solidFill>
              </a:rPr>
              <a:pPr/>
              <a:t>06/09/2023</a:t>
            </a:fld>
            <a:endParaRPr lang="en-GB" dirty="0">
              <a:solidFill>
                <a:prstClr val="black"/>
              </a:solidFill>
            </a:endParaRPr>
          </a:p>
        </p:txBody>
      </p:sp>
      <p:sp>
        <p:nvSpPr>
          <p:cNvPr id="4" name="Footer Placeholder 3"/>
          <p:cNvSpPr>
            <a:spLocks noGrp="1"/>
          </p:cNvSpPr>
          <p:nvPr>
            <p:ph type="ftr" sz="quarter" idx="11"/>
          </p:nvPr>
        </p:nvSpPr>
        <p:spPr/>
        <p:txBody>
          <a:bodyPr/>
          <a:lstStyle/>
          <a:p>
            <a:r>
              <a:rPr lang="en-GB" dirty="0">
                <a:solidFill>
                  <a:prstClr val="white"/>
                </a:solidFill>
              </a:rPr>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678266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solidFill>
                  <a:prstClr val="black"/>
                </a:solidFill>
              </a:rPr>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1563692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solidFill>
                  <a:prstClr val="black"/>
                </a:solidFill>
              </a:rPr>
              <a:pPr/>
              <a:t>06/09/2023</a:t>
            </a:fld>
            <a:endParaRPr lang="en-GB" dirty="0">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white"/>
                </a:solidFill>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1099454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solidFill>
                  <a:prstClr val="black"/>
                </a:solidFill>
              </a:rPr>
              <a:pPr/>
              <a:t>06/09/2023</a:t>
            </a:fld>
            <a:endParaRPr lang="en-GB" dirty="0">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white"/>
                </a:solidFill>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1595793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solidFill>
                  <a:prstClr val="black"/>
                </a:solidFill>
              </a:rPr>
              <a:pPr/>
              <a:t>06/09/2023</a:t>
            </a:fld>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white"/>
                </a:solidFill>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462412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solidFill>
                  <a:prstClr val="black"/>
                </a:solidFill>
              </a:rPr>
              <a:pPr/>
              <a:t>06/09/2023</a:t>
            </a:fld>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white"/>
                </a:solidFill>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029927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40948903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0800053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solidFill>
                  <a:prstClr val="black"/>
                </a:solidFill>
              </a:rPr>
              <a:pPr/>
              <a:t>06/09/2023</a:t>
            </a:fld>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white"/>
                </a:solidFill>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322783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t>06/09/2023</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0306121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solidFill>
                  <a:prstClr val="white"/>
                </a:solidFill>
              </a:rPr>
              <a:pPr/>
              <a:t>‹#›</a:t>
            </a:fld>
            <a:endParaRPr lang="en-GB" dirty="0">
              <a:solidFill>
                <a:prstClr val="white"/>
              </a:solidFill>
            </a:endParaRPr>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dirty="0"/>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dirty="0"/>
          </a:p>
        </p:txBody>
      </p:sp>
    </p:spTree>
    <p:extLst>
      <p:ext uri="{BB962C8B-B14F-4D97-AF65-F5344CB8AC3E}">
        <p14:creationId xmlns:p14="http://schemas.microsoft.com/office/powerpoint/2010/main" val="26074010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solidFill>
                  <a:prstClr val="black"/>
                </a:solidFill>
              </a:rPr>
              <a:pPr/>
              <a:t>06/09/2023</a:t>
            </a:fld>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white"/>
                </a:solidFill>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97586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solidFill>
                  <a:prstClr val="black"/>
                </a:solidFill>
              </a:rPr>
              <a:pPr/>
              <a:t>06/09/2023</a:t>
            </a:fld>
            <a:endParaRPr lang="en-GB" dirty="0">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white"/>
                </a:solidFill>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425199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solidFill>
                  <a:prstClr val="black"/>
                </a:solidFill>
              </a:rPr>
              <a:pPr/>
              <a:t>06/09/2023</a:t>
            </a:fld>
            <a:endParaRPr lang="en-GB" dirty="0">
              <a:solidFill>
                <a:prstClr val="black"/>
              </a:solidFill>
            </a:endParaRPr>
          </a:p>
        </p:txBody>
      </p:sp>
      <p:sp>
        <p:nvSpPr>
          <p:cNvPr id="8" name="Footer Placeholder 7"/>
          <p:cNvSpPr>
            <a:spLocks noGrp="1"/>
          </p:cNvSpPr>
          <p:nvPr>
            <p:ph type="ftr" sz="quarter" idx="11"/>
          </p:nvPr>
        </p:nvSpPr>
        <p:spPr/>
        <p:txBody>
          <a:bodyPr/>
          <a:lstStyle/>
          <a:p>
            <a:r>
              <a:rPr lang="en-GB" dirty="0">
                <a:solidFill>
                  <a:prstClr val="white"/>
                </a:solidFill>
              </a:rPr>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259389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solidFill>
                  <a:prstClr val="black"/>
                </a:solidFill>
              </a:rPr>
              <a:pPr/>
              <a:t>06/09/2023</a:t>
            </a:fld>
            <a:endParaRPr lang="en-GB" dirty="0">
              <a:solidFill>
                <a:prstClr val="black"/>
              </a:solidFill>
            </a:endParaRPr>
          </a:p>
        </p:txBody>
      </p:sp>
      <p:sp>
        <p:nvSpPr>
          <p:cNvPr id="4" name="Footer Placeholder 3"/>
          <p:cNvSpPr>
            <a:spLocks noGrp="1"/>
          </p:cNvSpPr>
          <p:nvPr>
            <p:ph type="ftr" sz="quarter" idx="11"/>
          </p:nvPr>
        </p:nvSpPr>
        <p:spPr/>
        <p:txBody>
          <a:bodyPr/>
          <a:lstStyle/>
          <a:p>
            <a:r>
              <a:rPr lang="en-GB" dirty="0">
                <a:solidFill>
                  <a:prstClr val="white"/>
                </a:solidFill>
              </a:rPr>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176951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solidFill>
                  <a:prstClr val="black"/>
                </a:solidFill>
              </a:rPr>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6878845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solidFill>
                  <a:prstClr val="black"/>
                </a:solidFill>
              </a:rPr>
              <a:pPr/>
              <a:t>06/09/2023</a:t>
            </a:fld>
            <a:endParaRPr lang="en-GB" dirty="0">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white"/>
                </a:solidFill>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999696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solidFill>
                  <a:prstClr val="black"/>
                </a:solidFill>
              </a:rPr>
              <a:pPr/>
              <a:t>06/09/2023</a:t>
            </a:fld>
            <a:endParaRPr lang="en-GB" dirty="0">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white"/>
                </a:solidFill>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6081443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solidFill>
                  <a:prstClr val="black"/>
                </a:solidFill>
              </a:rPr>
              <a:pPr/>
              <a:t>06/09/2023</a:t>
            </a:fld>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white"/>
                </a:solidFill>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526851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solidFill>
                  <a:prstClr val="black"/>
                </a:solidFill>
              </a:rPr>
              <a:pPr/>
              <a:t>06/09/2023</a:t>
            </a:fld>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white"/>
                </a:solidFill>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30402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t>06/09/2023</a:t>
            </a:fld>
            <a:endParaRPr lang="en-GB" dirty="0"/>
          </a:p>
        </p:txBody>
      </p:sp>
      <p:sp>
        <p:nvSpPr>
          <p:cNvPr id="8" name="Footer Placeholder 7"/>
          <p:cNvSpPr>
            <a:spLocks noGrp="1"/>
          </p:cNvSpPr>
          <p:nvPr>
            <p:ph type="ftr" sz="quarter" idx="11"/>
          </p:nvPr>
        </p:nvSpPr>
        <p:spPr/>
        <p:txBody>
          <a:bodyPr/>
          <a:lstStyle/>
          <a:p>
            <a:r>
              <a:rPr lang="en-GB" dirty="0"/>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099929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9823803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1706844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solidFill>
                  <a:prstClr val="black"/>
                </a:solidFill>
              </a:rPr>
              <a:pPr/>
              <a:t>06/09/2023</a:t>
            </a:fld>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white"/>
                </a:solidFill>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300891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solidFill>
                  <a:prstClr val="white"/>
                </a:solidFill>
              </a:rPr>
              <a:pPr/>
              <a:t>‹#›</a:t>
            </a:fld>
            <a:endParaRPr lang="en-GB" dirty="0">
              <a:solidFill>
                <a:prstClr val="white"/>
              </a:solidFill>
            </a:endParaRPr>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dirty="0"/>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dirty="0"/>
          </a:p>
        </p:txBody>
      </p:sp>
    </p:spTree>
    <p:extLst>
      <p:ext uri="{BB962C8B-B14F-4D97-AF65-F5344CB8AC3E}">
        <p14:creationId xmlns:p14="http://schemas.microsoft.com/office/powerpoint/2010/main" val="3770317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solidFill>
                  <a:prstClr val="black"/>
                </a:solidFill>
              </a:rPr>
              <a:pPr/>
              <a:t>06/09/2023</a:t>
            </a:fld>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white"/>
                </a:solidFill>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261312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solidFill>
                  <a:prstClr val="black"/>
                </a:solidFill>
              </a:rPr>
              <a:pPr/>
              <a:t>06/09/2023</a:t>
            </a:fld>
            <a:endParaRPr lang="en-GB" dirty="0">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white"/>
                </a:solidFill>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561044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solidFill>
                  <a:prstClr val="black"/>
                </a:solidFill>
              </a:rPr>
              <a:pPr/>
              <a:t>06/09/2023</a:t>
            </a:fld>
            <a:endParaRPr lang="en-GB" dirty="0">
              <a:solidFill>
                <a:prstClr val="black"/>
              </a:solidFill>
            </a:endParaRPr>
          </a:p>
        </p:txBody>
      </p:sp>
      <p:sp>
        <p:nvSpPr>
          <p:cNvPr id="8" name="Footer Placeholder 7"/>
          <p:cNvSpPr>
            <a:spLocks noGrp="1"/>
          </p:cNvSpPr>
          <p:nvPr>
            <p:ph type="ftr" sz="quarter" idx="11"/>
          </p:nvPr>
        </p:nvSpPr>
        <p:spPr/>
        <p:txBody>
          <a:bodyPr/>
          <a:lstStyle/>
          <a:p>
            <a:r>
              <a:rPr lang="en-GB" dirty="0">
                <a:solidFill>
                  <a:prstClr val="white"/>
                </a:solidFill>
              </a:rPr>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19619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solidFill>
                  <a:prstClr val="black"/>
                </a:solidFill>
              </a:rPr>
              <a:pPr/>
              <a:t>06/09/2023</a:t>
            </a:fld>
            <a:endParaRPr lang="en-GB" dirty="0">
              <a:solidFill>
                <a:prstClr val="black"/>
              </a:solidFill>
            </a:endParaRPr>
          </a:p>
        </p:txBody>
      </p:sp>
      <p:sp>
        <p:nvSpPr>
          <p:cNvPr id="4" name="Footer Placeholder 3"/>
          <p:cNvSpPr>
            <a:spLocks noGrp="1"/>
          </p:cNvSpPr>
          <p:nvPr>
            <p:ph type="ftr" sz="quarter" idx="11"/>
          </p:nvPr>
        </p:nvSpPr>
        <p:spPr/>
        <p:txBody>
          <a:bodyPr/>
          <a:lstStyle/>
          <a:p>
            <a:r>
              <a:rPr lang="en-GB" dirty="0">
                <a:solidFill>
                  <a:prstClr val="white"/>
                </a:solidFill>
              </a:rPr>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110313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solidFill>
                  <a:prstClr val="black"/>
                </a:solidFill>
              </a:rPr>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5166488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solidFill>
                  <a:prstClr val="black"/>
                </a:solidFill>
              </a:rPr>
              <a:pPr/>
              <a:t>06/09/2023</a:t>
            </a:fld>
            <a:endParaRPr lang="en-GB" dirty="0">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white"/>
                </a:solidFill>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19462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t>06/09/2023</a:t>
            </a:fld>
            <a:endParaRPr lang="en-GB" dirty="0"/>
          </a:p>
        </p:txBody>
      </p:sp>
      <p:sp>
        <p:nvSpPr>
          <p:cNvPr id="4" name="Footer Placeholder 3"/>
          <p:cNvSpPr>
            <a:spLocks noGrp="1"/>
          </p:cNvSpPr>
          <p:nvPr>
            <p:ph type="ftr" sz="quarter" idx="11"/>
          </p:nvPr>
        </p:nvSpPr>
        <p:spPr/>
        <p:txBody>
          <a:bodyPr/>
          <a:lstStyle/>
          <a:p>
            <a:r>
              <a:rPr lang="en-GB" dirty="0"/>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141577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solidFill>
                  <a:prstClr val="black"/>
                </a:solidFill>
              </a:rPr>
              <a:pPr/>
              <a:t>06/09/2023</a:t>
            </a:fld>
            <a:endParaRPr lang="en-GB" dirty="0">
              <a:solidFill>
                <a:prstClr val="black"/>
              </a:solidFill>
            </a:endParaRPr>
          </a:p>
        </p:txBody>
      </p:sp>
      <p:sp>
        <p:nvSpPr>
          <p:cNvPr id="6" name="Footer Placeholder 5"/>
          <p:cNvSpPr>
            <a:spLocks noGrp="1"/>
          </p:cNvSpPr>
          <p:nvPr>
            <p:ph type="ftr" sz="quarter" idx="11"/>
          </p:nvPr>
        </p:nvSpPr>
        <p:spPr/>
        <p:txBody>
          <a:bodyPr/>
          <a:lstStyle/>
          <a:p>
            <a:r>
              <a:rPr lang="en-GB" dirty="0">
                <a:solidFill>
                  <a:prstClr val="white"/>
                </a:solidFill>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7632629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solidFill>
                  <a:prstClr val="black"/>
                </a:solidFill>
              </a:rPr>
              <a:pPr/>
              <a:t>06/09/2023</a:t>
            </a:fld>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white"/>
                </a:solidFill>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6403423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solidFill>
                  <a:prstClr val="black"/>
                </a:solidFill>
              </a:rPr>
              <a:pPr/>
              <a:t>06/09/2023</a:t>
            </a:fld>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a:solidFill>
                  <a:prstClr val="white"/>
                </a:solidFill>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720444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t>© PSHE Association 2019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8976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t>06/09/2023</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6139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t>06/09/2023</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3653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t>© PSHE Association 2018   </a:t>
            </a:r>
          </a:p>
        </p:txBody>
      </p:sp>
    </p:spTree>
    <p:extLst>
      <p:ext uri="{BB962C8B-B14F-4D97-AF65-F5344CB8AC3E}">
        <p14:creationId xmlns:p14="http://schemas.microsoft.com/office/powerpoint/2010/main" val="31811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55"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solidFill>
                  <a:prstClr val="white"/>
                </a:solidFill>
              </a:rPr>
              <a:t>© PSHE Association 2018   </a:t>
            </a:r>
          </a:p>
        </p:txBody>
      </p:sp>
    </p:spTree>
    <p:extLst>
      <p:ext uri="{BB962C8B-B14F-4D97-AF65-F5344CB8AC3E}">
        <p14:creationId xmlns:p14="http://schemas.microsoft.com/office/powerpoint/2010/main" val="2164506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solidFill>
                  <a:prstClr val="white"/>
                </a:solidFill>
              </a:rPr>
              <a:t>© PSHE Association 2018   </a:t>
            </a:r>
          </a:p>
        </p:txBody>
      </p:sp>
    </p:spTree>
    <p:extLst>
      <p:ext uri="{BB962C8B-B14F-4D97-AF65-F5344CB8AC3E}">
        <p14:creationId xmlns:p14="http://schemas.microsoft.com/office/powerpoint/2010/main" val="37501360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solidFill>
                  <a:prstClr val="white"/>
                </a:solidFill>
              </a:rPr>
              <a:t>© PSHE Association 2018   </a:t>
            </a:r>
          </a:p>
        </p:txBody>
      </p:sp>
    </p:spTree>
    <p:extLst>
      <p:ext uri="{BB962C8B-B14F-4D97-AF65-F5344CB8AC3E}">
        <p14:creationId xmlns:p14="http://schemas.microsoft.com/office/powerpoint/2010/main" val="110508131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solidFill>
                  <a:prstClr val="white"/>
                </a:solidFill>
              </a:rPr>
              <a:t>© PSHE Association 2018   </a:t>
            </a:r>
          </a:p>
        </p:txBody>
      </p:sp>
    </p:spTree>
    <p:extLst>
      <p:ext uri="{BB962C8B-B14F-4D97-AF65-F5344CB8AC3E}">
        <p14:creationId xmlns:p14="http://schemas.microsoft.com/office/powerpoint/2010/main" val="170003292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5.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ideo" Target="https://www.youtube.com/embed/ufFAsmt82mg" TargetMode="Externa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hyperlink" Target="http://www.report-it.org.uk/hom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hyperlink" Target="http://www.pshe-association.org.uk/"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ufFAsmt82m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31975" y="2380882"/>
            <a:ext cx="2666342" cy="3770879"/>
          </a:xfrm>
          <a:prstGeom prst="rect">
            <a:avLst/>
          </a:prstGeom>
        </p:spPr>
      </p:pic>
      <p:sp>
        <p:nvSpPr>
          <p:cNvPr id="17" name="TextBox 16"/>
          <p:cNvSpPr txBox="1"/>
          <p:nvPr/>
        </p:nvSpPr>
        <p:spPr>
          <a:xfrm>
            <a:off x="557445" y="4043030"/>
            <a:ext cx="7200826" cy="2400657"/>
          </a:xfrm>
          <a:prstGeom prst="rect">
            <a:avLst/>
          </a:prstGeom>
          <a:noFill/>
        </p:spPr>
        <p:txBody>
          <a:bodyPr wrap="square" rtlCol="0">
            <a:spAutoFit/>
          </a:bodyPr>
          <a:lstStyle/>
          <a:p>
            <a:pPr algn="ctr"/>
            <a:r>
              <a:rPr lang="en-GB" sz="50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Lesson 1</a:t>
            </a:r>
          </a:p>
          <a:p>
            <a:pPr algn="ctr"/>
            <a:r>
              <a:rPr lang="en-GB" sz="50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Valuing Diversity</a:t>
            </a:r>
            <a:endParaRPr lang="en-GB" sz="5000" dirty="0">
              <a:latin typeface="League Spartan" panose="00000800000000000000" pitchFamily="50" charset="0"/>
              <a:ea typeface="Open Sans Extrabold" panose="020B0906030804020204" pitchFamily="34" charset="0"/>
              <a:cs typeface="Open Sans Extrabold" panose="020B0906030804020204" pitchFamily="34" charset="0"/>
            </a:endParaRPr>
          </a:p>
          <a:p>
            <a:pPr algn="ctr"/>
            <a:endParaRPr lang="en-GB" sz="5000" dirty="0">
              <a:solidFill>
                <a:schemeClr val="bg1">
                  <a:lumMod val="50000"/>
                </a:schemeClr>
              </a:solidFill>
              <a:latin typeface="Lucida Console" panose="020B0609040504020204" pitchFamily="49" charset="0"/>
            </a:endParaRPr>
          </a:p>
        </p:txBody>
      </p:sp>
      <p:sp>
        <p:nvSpPr>
          <p:cNvPr id="10" name="Rectangle 9"/>
          <p:cNvSpPr/>
          <p:nvPr/>
        </p:nvSpPr>
        <p:spPr>
          <a:xfrm>
            <a:off x="331325" y="590433"/>
            <a:ext cx="1250731" cy="1034540"/>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Slide Number Placeholder 4"/>
          <p:cNvSpPr>
            <a:spLocks noGrp="1"/>
          </p:cNvSpPr>
          <p:nvPr>
            <p:ph type="sldNum" sz="quarter" idx="12"/>
          </p:nvPr>
        </p:nvSpPr>
        <p:spPr/>
        <p:txBody>
          <a:bodyPr/>
          <a:lstStyle/>
          <a:p>
            <a:fld id="{2D651D86-383D-45DB-A701-76B5BFCFE28F}" type="slidenum">
              <a:rPr lang="en-GB" smtClean="0"/>
              <a:t>1</a:t>
            </a:fld>
            <a:endParaRPr lang="en-GB" dirty="0"/>
          </a:p>
        </p:txBody>
      </p:sp>
      <p:sp>
        <p:nvSpPr>
          <p:cNvPr id="2" name="Footer Placeholder 1"/>
          <p:cNvSpPr>
            <a:spLocks noGrp="1"/>
          </p:cNvSpPr>
          <p:nvPr>
            <p:ph type="ftr" sz="quarter" idx="4294967295"/>
          </p:nvPr>
        </p:nvSpPr>
        <p:spPr>
          <a:xfrm>
            <a:off x="0" y="6558386"/>
            <a:ext cx="12192000" cy="307975"/>
          </a:xfrm>
        </p:spPr>
        <p:txBody>
          <a:bodyPr/>
          <a:lstStyle/>
          <a:p>
            <a:r>
              <a:rPr lang="en-GB" dirty="0">
                <a:solidFill>
                  <a:schemeClr val="bg1"/>
                </a:solidFill>
              </a:rPr>
              <a:t>© PSHE Association 2019 	</a:t>
            </a:r>
            <a:r>
              <a:rPr lang="en-GB" dirty="0"/>
              <a:t> </a:t>
            </a:r>
          </a:p>
        </p:txBody>
      </p:sp>
      <p:sp>
        <p:nvSpPr>
          <p:cNvPr id="7" name="Cloud Callout 6"/>
          <p:cNvSpPr/>
          <p:nvPr/>
        </p:nvSpPr>
        <p:spPr>
          <a:xfrm>
            <a:off x="5909731" y="195939"/>
            <a:ext cx="3697080" cy="1932775"/>
          </a:xfrm>
          <a:prstGeom prst="cloudCallout">
            <a:avLst>
              <a:gd name="adj1" fmla="val 50957"/>
              <a:gd name="adj2" fmla="val 74437"/>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GB" sz="2000" dirty="0">
                <a:solidFill>
                  <a:schemeClr val="tx1"/>
                </a:solidFill>
                <a:latin typeface="League Spartan" panose="00000800000000000000" pitchFamily="50" charset="0"/>
                <a:ea typeface="Lato" panose="020F0502020204030203" pitchFamily="34" charset="0"/>
                <a:cs typeface="Lato" panose="020F0502020204030203" pitchFamily="34" charset="0"/>
              </a:rPr>
              <a:t>Ensure you read the guidance before teaching the lesson</a:t>
            </a:r>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7393" y="363207"/>
            <a:ext cx="1574979" cy="889148"/>
          </a:xfrm>
          <a:prstGeom prst="rect">
            <a:avLst/>
          </a:prstGeom>
        </p:spPr>
      </p:pic>
      <p:sp>
        <p:nvSpPr>
          <p:cNvPr id="13" name="TextBox 12"/>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Teacher </a:t>
            </a:r>
          </a:p>
          <a:p>
            <a:r>
              <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slide</a:t>
            </a:r>
          </a:p>
        </p:txBody>
      </p:sp>
      <p:pic>
        <p:nvPicPr>
          <p:cNvPr id="1026" name="Picture 2" descr="Circle, Hands, Teamwork, Community, Diversity"/>
          <p:cNvPicPr>
            <a:picLocks noGrp="1" noChangeAspect="1" noChangeArrowheads="1"/>
          </p:cNvPicPr>
          <p:nvPr>
            <p:ph type="pic" sz="quarter" idx="14"/>
          </p:nvPr>
        </p:nvPicPr>
        <p:blipFill>
          <a:blip r:embed="rId5" cstate="screen">
            <a:extLst>
              <a:ext uri="{28A0092B-C50C-407E-A947-70E740481C1C}">
                <a14:useLocalDpi xmlns:a14="http://schemas.microsoft.com/office/drawing/2010/main"/>
              </a:ext>
            </a:extLst>
          </a:blip>
          <a:srcRect/>
          <a:stretch>
            <a:fillRect/>
          </a:stretch>
        </p:blipFill>
        <p:spPr bwMode="auto">
          <a:xfrm>
            <a:off x="3000289" y="1387597"/>
            <a:ext cx="2349567" cy="2349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826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6585" y="3185282"/>
            <a:ext cx="10965901" cy="2354491"/>
          </a:xfrm>
          <a:prstGeom prst="rect">
            <a:avLst/>
          </a:prstGeom>
          <a:solidFill>
            <a:schemeClr val="bg1"/>
          </a:solidFill>
        </p:spPr>
        <p:txBody>
          <a:bodyPr wrap="square" rtlCol="0">
            <a:spAutoFit/>
          </a:bodyPr>
          <a:lstStyle/>
          <a:p>
            <a:pPr lvl="1"/>
            <a:r>
              <a:rPr lang="en-GB" sz="3200" b="1" dirty="0">
                <a:latin typeface="League Spartan" panose="00000800000000000000" pitchFamily="50" charset="0"/>
              </a:rPr>
              <a:t>We will be able to: </a:t>
            </a:r>
          </a:p>
          <a:p>
            <a:pPr lvl="3"/>
            <a:endParaRPr lang="en-GB" sz="3200" b="1" dirty="0">
              <a:latin typeface="League Spartan" panose="00000800000000000000" pitchFamily="50" charset="0"/>
            </a:endParaRPr>
          </a:p>
          <a:p>
            <a:pPr lvl="3"/>
            <a:endParaRPr lang="en-GB" sz="100" b="1" dirty="0">
              <a:latin typeface="Gill Sans MT" panose="020B0502020104020203" pitchFamily="34" charset="0"/>
            </a:endParaRPr>
          </a:p>
          <a:p>
            <a:pPr marL="914400" lvl="1" indent="-457200">
              <a:spcAft>
                <a:spcPts val="12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explain the importance of respecting diversity </a:t>
            </a:r>
          </a:p>
          <a:p>
            <a:pPr marL="914400" lvl="1" indent="-457200">
              <a:spcAft>
                <a:spcPts val="12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assess the impact of media, social media and actions on people’s attitudes around diversity</a:t>
            </a:r>
          </a:p>
        </p:txBody>
      </p:sp>
      <p:sp>
        <p:nvSpPr>
          <p:cNvPr id="3" name="Footer Placeholder 2"/>
          <p:cNvSpPr>
            <a:spLocks noGrp="1"/>
          </p:cNvSpPr>
          <p:nvPr>
            <p:ph type="ftr" sz="quarter" idx="11"/>
          </p:nvPr>
        </p:nvSpPr>
        <p:spPr/>
        <p:txBody>
          <a:bodyPr/>
          <a:lstStyle/>
          <a:p>
            <a:r>
              <a:rPr lang="en-GB" sz="1050" dirty="0"/>
              <a:t>© PSHE Association 2019</a:t>
            </a:r>
          </a:p>
          <a:p>
            <a:r>
              <a:rPr lang="en-GB" sz="1050" dirty="0"/>
              <a:t> </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10</a:t>
            </a:fld>
            <a:endParaRPr lang="en-GB" dirty="0"/>
          </a:p>
        </p:txBody>
      </p:sp>
      <p:sp>
        <p:nvSpPr>
          <p:cNvPr id="10" name="TextBox 9"/>
          <p:cNvSpPr txBox="1"/>
          <p:nvPr/>
        </p:nvSpPr>
        <p:spPr>
          <a:xfrm>
            <a:off x="749850" y="589419"/>
            <a:ext cx="10706426" cy="938719"/>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endParaRPr lang="en-GB" sz="1100" b="1" dirty="0">
              <a:latin typeface="Gill Sans MT" panose="020B0502020104020203" pitchFamily="34" charset="0"/>
            </a:endParaRPr>
          </a:p>
          <a:p>
            <a:pPr lvl="3"/>
            <a:endParaRPr lang="en-GB" sz="800" b="1" dirty="0">
              <a:latin typeface="Gill Sans MT" panose="020B0502020104020203" pitchFamily="34" charset="0"/>
            </a:endParaRPr>
          </a:p>
          <a:p>
            <a:pPr lvl="3"/>
            <a:endParaRPr lang="en-GB" sz="2000" b="1" dirty="0">
              <a:latin typeface="Gill Sans MT" panose="020B0502020104020203" pitchFamily="34" charset="0"/>
            </a:endParaRPr>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5531" y="951146"/>
            <a:ext cx="968621" cy="1076313"/>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l="10502" r="10174"/>
          <a:stretch/>
        </p:blipFill>
        <p:spPr>
          <a:xfrm>
            <a:off x="311178" y="3029146"/>
            <a:ext cx="877333" cy="1001704"/>
          </a:xfrm>
          <a:prstGeom prst="rect">
            <a:avLst/>
          </a:prstGeom>
        </p:spPr>
      </p:pic>
      <p:sp>
        <p:nvSpPr>
          <p:cNvPr id="5" name="Rectangle 4"/>
          <p:cNvSpPr/>
          <p:nvPr/>
        </p:nvSpPr>
        <p:spPr>
          <a:xfrm>
            <a:off x="869842" y="652087"/>
            <a:ext cx="11155381" cy="1323439"/>
          </a:xfrm>
          <a:prstGeom prst="rect">
            <a:avLst/>
          </a:prstGeom>
        </p:spPr>
        <p:txBody>
          <a:bodyPr wrap="square">
            <a:spAutoFit/>
          </a:bodyPr>
          <a:lstStyle/>
          <a:p>
            <a:pPr lvl="1">
              <a:buSzPct val="202000"/>
            </a:pPr>
            <a:r>
              <a:rPr lang="en-GB" sz="3200" dirty="0">
                <a:solidFill>
                  <a:prstClr val="black"/>
                </a:solidFill>
                <a:latin typeface="League Spartan" panose="020B0604020202020204" charset="0"/>
                <a:ea typeface="Lato" panose="020F0502020204030203" pitchFamily="34" charset="0"/>
                <a:cs typeface="Lato" panose="020F0502020204030203" pitchFamily="34" charset="0"/>
              </a:rPr>
              <a:t>We are learning:</a:t>
            </a:r>
          </a:p>
          <a:p>
            <a:pPr marL="914400" lvl="1" indent="-457200">
              <a:lnSpc>
                <a:spcPct val="200000"/>
              </a:lnSpc>
              <a:buSzPct val="202000"/>
              <a:buBlip>
                <a:blip r:embed="rId3"/>
              </a:buBlip>
              <a:defRPr/>
            </a:pPr>
            <a:r>
              <a:rPr lang="en-GB" sz="2400" dirty="0">
                <a:latin typeface="Lato" panose="020F0502020204030203" pitchFamily="34" charset="0"/>
                <a:ea typeface="Lato" panose="020F0502020204030203" pitchFamily="34" charset="0"/>
                <a:cs typeface="Lato" panose="020F0502020204030203" pitchFamily="34" charset="0"/>
              </a:rPr>
              <a:t>about the impact of individual’s beliefs and actions on community cohesion</a:t>
            </a:r>
          </a:p>
        </p:txBody>
      </p:sp>
    </p:spTree>
    <p:extLst>
      <p:ext uri="{BB962C8B-B14F-4D97-AF65-F5344CB8AC3E}">
        <p14:creationId xmlns:p14="http://schemas.microsoft.com/office/powerpoint/2010/main" val="15645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14387" y="1556472"/>
            <a:ext cx="10283465" cy="1200329"/>
          </a:xfrm>
          <a:prstGeom prst="rect">
            <a:avLst/>
          </a:prstGeom>
          <a:noFill/>
        </p:spPr>
        <p:txBody>
          <a:bodyPr wrap="square" rtlCol="0">
            <a:spAutoFit/>
          </a:bodyPr>
          <a:lstStyle/>
          <a:p>
            <a:pPr algn="ctr"/>
            <a:r>
              <a:rPr lang="en-GB" sz="3600" b="1" i="1" dirty="0">
                <a:solidFill>
                  <a:prstClr val="black"/>
                </a:solidFill>
                <a:latin typeface="Lato" panose="020B0604020202020204" charset="0"/>
                <a:ea typeface="Lato" panose="020B0604020202020204" charset="0"/>
                <a:cs typeface="Lato" panose="020B0604020202020204" charset="0"/>
              </a:rPr>
              <a:t>“We are far more united and have far more in common with each other than things that divide us”</a:t>
            </a:r>
            <a:endParaRPr lang="en-US" sz="3600" b="1" i="1" dirty="0">
              <a:solidFill>
                <a:prstClr val="black"/>
              </a:solidFill>
              <a:latin typeface="Lato" panose="020B0604020202020204" charset="0"/>
              <a:ea typeface="Lato" panose="020B0604020202020204" charset="0"/>
              <a:cs typeface="Lato" panose="020B0604020202020204" charset="0"/>
            </a:endParaRPr>
          </a:p>
        </p:txBody>
      </p:sp>
      <p:sp>
        <p:nvSpPr>
          <p:cNvPr id="19" name="Footer Placeholder 18"/>
          <p:cNvSpPr>
            <a:spLocks noGrp="1"/>
          </p:cNvSpPr>
          <p:nvPr>
            <p:ph type="ftr" sz="quarter" idx="11"/>
          </p:nvPr>
        </p:nvSpPr>
        <p:spPr>
          <a:xfrm>
            <a:off x="0" y="6355382"/>
            <a:ext cx="12192000" cy="365125"/>
          </a:xfrm>
        </p:spPr>
        <p:txBody>
          <a:bodyPr/>
          <a:lstStyle/>
          <a:p>
            <a:r>
              <a:rPr lang="en-GB" sz="1050" dirty="0">
                <a:solidFill>
                  <a:prstClr val="black"/>
                </a:solidFill>
              </a:rPr>
              <a:t>© PSHE Association 2019</a:t>
            </a:r>
            <a:r>
              <a:rPr lang="en-GB" dirty="0">
                <a:solidFill>
                  <a:prstClr val="black"/>
                </a:solidFill>
              </a:rPr>
              <a:t>	 </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a:solidFill>
                  <a:prstClr val="black"/>
                </a:solidFill>
              </a:rPr>
              <a:pPr/>
              <a:t>11</a:t>
            </a:fld>
            <a:endParaRPr dirty="0">
              <a:solidFill>
                <a:prstClr val="black"/>
              </a:solidFill>
            </a:endParaRPr>
          </a:p>
        </p:txBody>
      </p:sp>
      <p:pic>
        <p:nvPicPr>
          <p:cNvPr id="3074" name="Picture 2" descr="Figures, Silhouettes, Human, Especiall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14925" y="3087277"/>
            <a:ext cx="6082387" cy="27053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03381" y="504612"/>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Jo Cox MP:</a:t>
            </a:r>
          </a:p>
        </p:txBody>
      </p:sp>
    </p:spTree>
    <p:extLst>
      <p:ext uri="{BB962C8B-B14F-4D97-AF65-F5344CB8AC3E}">
        <p14:creationId xmlns:p14="http://schemas.microsoft.com/office/powerpoint/2010/main" val="421541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381" y="504612"/>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Fact check</a:t>
            </a:r>
          </a:p>
        </p:txBody>
      </p:sp>
      <p:sp>
        <p:nvSpPr>
          <p:cNvPr id="8" name="TextBox 7"/>
          <p:cNvSpPr txBox="1"/>
          <p:nvPr/>
        </p:nvSpPr>
        <p:spPr>
          <a:xfrm>
            <a:off x="2565506" y="3395416"/>
            <a:ext cx="8130975" cy="1815882"/>
          </a:xfrm>
          <a:prstGeom prst="rect">
            <a:avLst/>
          </a:prstGeom>
          <a:noFill/>
        </p:spPr>
        <p:txBody>
          <a:bodyPr wrap="square" rtlCol="0">
            <a:spAutoFit/>
          </a:bodyPr>
          <a:lstStyle/>
          <a:p>
            <a:pPr marL="342900" lvl="0" indent="-342900">
              <a:buFont typeface="Arial" panose="020B0604020202020204" pitchFamily="34" charset="0"/>
              <a:buChar char="•"/>
            </a:pPr>
            <a:r>
              <a:rPr lang="en-GB" sz="2800" b="1" i="1" dirty="0">
                <a:solidFill>
                  <a:prstClr val="black"/>
                </a:solidFill>
                <a:latin typeface="Lato" panose="020B0604020202020204" charset="0"/>
                <a:ea typeface="Lato" panose="020B0604020202020204" charset="0"/>
                <a:cs typeface="Lato" panose="020B0604020202020204" charset="0"/>
              </a:rPr>
              <a:t>Did any of the answers surprise you?</a:t>
            </a:r>
          </a:p>
          <a:p>
            <a:pPr marL="342900" lvl="0" indent="-342900">
              <a:buFont typeface="Arial" panose="020B0604020202020204" pitchFamily="34" charset="0"/>
              <a:buChar char="•"/>
            </a:pPr>
            <a:endParaRPr lang="en-GB" sz="2800" b="1" i="1" dirty="0">
              <a:solidFill>
                <a:prstClr val="black"/>
              </a:solidFill>
              <a:latin typeface="Lato" panose="020B0604020202020204" charset="0"/>
              <a:ea typeface="Lato" panose="020B0604020202020204" charset="0"/>
              <a:cs typeface="Lato" panose="020B0604020202020204" charset="0"/>
            </a:endParaRPr>
          </a:p>
          <a:p>
            <a:pPr marL="342900" lvl="0" indent="-342900">
              <a:buFont typeface="Arial" panose="020B0604020202020204" pitchFamily="34" charset="0"/>
              <a:buChar char="•"/>
            </a:pPr>
            <a:r>
              <a:rPr lang="en-GB" sz="2800" b="1" i="1" dirty="0">
                <a:solidFill>
                  <a:prstClr val="black"/>
                </a:solidFill>
                <a:latin typeface="Lato" panose="020B0604020202020204" charset="0"/>
                <a:ea typeface="Lato" panose="020B0604020202020204" charset="0"/>
                <a:cs typeface="Lato" panose="020B0604020202020204" charset="0"/>
              </a:rPr>
              <a:t>How did the facts make you feel about how the issue of immigration is presented in the media?</a:t>
            </a:r>
          </a:p>
        </p:txBody>
      </p:sp>
      <p:sp>
        <p:nvSpPr>
          <p:cNvPr id="19" name="Footer Placeholder 18"/>
          <p:cNvSpPr>
            <a:spLocks noGrp="1"/>
          </p:cNvSpPr>
          <p:nvPr>
            <p:ph type="ftr" sz="quarter" idx="11"/>
          </p:nvPr>
        </p:nvSpPr>
        <p:spPr>
          <a:xfrm>
            <a:off x="0" y="6355382"/>
            <a:ext cx="12192000" cy="365125"/>
          </a:xfrm>
        </p:spPr>
        <p:txBody>
          <a:bodyPr/>
          <a:lstStyle/>
          <a:p>
            <a:r>
              <a:rPr lang="en-GB" sz="1050" dirty="0">
                <a:solidFill>
                  <a:prstClr val="black"/>
                </a:solidFill>
              </a:rPr>
              <a:t>© PSHE Association 2019</a:t>
            </a:r>
            <a:r>
              <a:rPr lang="en-GB" dirty="0">
                <a:solidFill>
                  <a:prstClr val="black"/>
                </a:solidFill>
              </a:rPr>
              <a:t>	 </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a:solidFill>
                  <a:prstClr val="black"/>
                </a:solidFill>
              </a:rPr>
              <a:pPr/>
              <a:t>12</a:t>
            </a:fld>
            <a:endParaRPr dirty="0">
              <a:solidFill>
                <a:prstClr val="black"/>
              </a:solidFill>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860697">
            <a:off x="588721" y="5567113"/>
            <a:ext cx="575687" cy="1151372"/>
          </a:xfrm>
          <a:prstGeom prst="rect">
            <a:avLst/>
          </a:prstGeom>
        </p:spPr>
      </p:pic>
      <p:pic>
        <p:nvPicPr>
          <p:cNvPr id="21" name="Picture 2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27187" y="5893121"/>
            <a:ext cx="655794" cy="722143"/>
          </a:xfrm>
          <a:prstGeom prst="rect">
            <a:avLst/>
          </a:prstGeom>
        </p:spPr>
      </p:pic>
      <p:sp>
        <p:nvSpPr>
          <p:cNvPr id="22" name="TextBox 21"/>
          <p:cNvSpPr txBox="1"/>
          <p:nvPr/>
        </p:nvSpPr>
        <p:spPr>
          <a:xfrm>
            <a:off x="814938" y="1565825"/>
            <a:ext cx="6283835" cy="1384995"/>
          </a:xfrm>
          <a:prstGeom prst="rect">
            <a:avLst/>
          </a:prstGeom>
          <a:solidFill>
            <a:srgbClr val="DCB9FF"/>
          </a:solidFill>
          <a:ln>
            <a:solidFill>
              <a:srgbClr val="CC00FF"/>
            </a:solidFill>
          </a:ln>
        </p:spPr>
        <p:txBody>
          <a:bodyPr wrap="square" rtlCol="0">
            <a:spAutoFit/>
          </a:bodyPr>
          <a:lstStyle/>
          <a:p>
            <a:pPr algn="ctr"/>
            <a:endParaRPr lang="en-US" sz="2800" b="1" dirty="0">
              <a:latin typeface="Lato" panose="020B0604020202020204" charset="0"/>
              <a:ea typeface="Lato" panose="020B0604020202020204" charset="0"/>
              <a:cs typeface="Lato" panose="020B0604020202020204" charset="0"/>
            </a:endParaRPr>
          </a:p>
          <a:p>
            <a:pPr algn="ctr"/>
            <a:r>
              <a:rPr lang="en-US" sz="2800" b="1" dirty="0">
                <a:latin typeface="Lato" panose="020B0604020202020204" charset="0"/>
                <a:ea typeface="Lato" panose="020B0604020202020204" charset="0"/>
                <a:cs typeface="Lato" panose="020B0604020202020204" charset="0"/>
              </a:rPr>
              <a:t>Sort the cards into FACT or MYTH</a:t>
            </a:r>
          </a:p>
          <a:p>
            <a:pPr algn="ctr"/>
            <a:endParaRPr lang="en-US" sz="2800" b="1" dirty="0">
              <a:latin typeface="Lato" panose="020B0604020202020204" charset="0"/>
              <a:ea typeface="Lato" panose="020B0604020202020204" charset="0"/>
              <a:cs typeface="Lato" panose="020B0604020202020204" charset="0"/>
            </a:endParaRPr>
          </a:p>
        </p:txBody>
      </p:sp>
      <p:sp>
        <p:nvSpPr>
          <p:cNvPr id="23" name="Rounded Rectangle 22"/>
          <p:cNvSpPr/>
          <p:nvPr/>
        </p:nvSpPr>
        <p:spPr>
          <a:xfrm>
            <a:off x="6866090" y="1346498"/>
            <a:ext cx="1409700" cy="7048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p:cNvSpPr/>
          <p:nvPr/>
        </p:nvSpPr>
        <p:spPr>
          <a:xfrm rot="1041303">
            <a:off x="7002105" y="1844688"/>
            <a:ext cx="1409700" cy="7048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le 24"/>
          <p:cNvSpPr/>
          <p:nvPr/>
        </p:nvSpPr>
        <p:spPr>
          <a:xfrm rot="20652637">
            <a:off x="6796786" y="2375621"/>
            <a:ext cx="1409700" cy="7048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115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ppt_x"/>
                                          </p:val>
                                        </p:tav>
                                        <p:tav tm="100000">
                                          <p:val>
                                            <p:strVal val="#ppt_x"/>
                                          </p:val>
                                        </p:tav>
                                      </p:tavLst>
                                    </p:anim>
                                    <p:anim calcmode="lin" valueType="num">
                                      <p:cBhvr additive="base">
                                        <p:cTn id="2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8697" y="524058"/>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Diversity factor: 1</a:t>
            </a:r>
          </a:p>
        </p:txBody>
      </p:sp>
      <p:sp>
        <p:nvSpPr>
          <p:cNvPr id="8" name="TextBox 7"/>
          <p:cNvSpPr txBox="1"/>
          <p:nvPr/>
        </p:nvSpPr>
        <p:spPr>
          <a:xfrm>
            <a:off x="1908981" y="2778768"/>
            <a:ext cx="8626103" cy="1200329"/>
          </a:xfrm>
          <a:prstGeom prst="rect">
            <a:avLst/>
          </a:prstGeom>
          <a:noFill/>
        </p:spPr>
        <p:txBody>
          <a:bodyPr wrap="square" rtlCol="0">
            <a:spAutoFit/>
          </a:bodyPr>
          <a:lstStyle/>
          <a:p>
            <a:pPr lvl="0" algn="ctr"/>
            <a:r>
              <a:rPr lang="en-GB" sz="3600" b="1" i="1" dirty="0">
                <a:solidFill>
                  <a:prstClr val="black"/>
                </a:solidFill>
                <a:latin typeface="Lato" panose="020B0604020202020204" charset="0"/>
                <a:ea typeface="Lato" panose="020B0604020202020204" charset="0"/>
                <a:cs typeface="Lato" panose="020B0604020202020204" charset="0"/>
              </a:rPr>
              <a:t>A new youth club opens where people from different backgrounds can mix</a:t>
            </a:r>
          </a:p>
        </p:txBody>
      </p:sp>
      <p:sp>
        <p:nvSpPr>
          <p:cNvPr id="6" name="Footer Placeholder 5"/>
          <p:cNvSpPr>
            <a:spLocks noGrp="1"/>
          </p:cNvSpPr>
          <p:nvPr>
            <p:ph type="ftr" sz="quarter" idx="11"/>
          </p:nvPr>
        </p:nvSpPr>
        <p:spPr>
          <a:xfrm>
            <a:off x="0" y="6446879"/>
            <a:ext cx="12192000" cy="365125"/>
          </a:xfrm>
        </p:spPr>
        <p:txBody>
          <a:bodyPr/>
          <a:lstStyle/>
          <a:p>
            <a:r>
              <a:rPr lang="en-GB" sz="1050" dirty="0">
                <a:solidFill>
                  <a:prstClr val="black"/>
                </a:solidFill>
              </a:rPr>
              <a:t>© PSHE Association 2019</a:t>
            </a:r>
            <a:r>
              <a:rPr lang="en-GB" dirty="0">
                <a:solidFill>
                  <a:prstClr val="black"/>
                </a:solidFill>
              </a:rPr>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a:solidFill>
                  <a:prstClr val="black"/>
                </a:solidFill>
              </a:rPr>
              <a:pPr/>
              <a:t>13</a:t>
            </a:fld>
            <a:endParaRPr dirty="0">
              <a:solidFill>
                <a:prstClr val="black"/>
              </a:solidFill>
            </a:endParaRPr>
          </a:p>
        </p:txBody>
      </p:sp>
    </p:spTree>
    <p:extLst>
      <p:ext uri="{BB962C8B-B14F-4D97-AF65-F5344CB8AC3E}">
        <p14:creationId xmlns:p14="http://schemas.microsoft.com/office/powerpoint/2010/main" val="3911717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8697" y="524058"/>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Diversity factor: 2</a:t>
            </a:r>
          </a:p>
        </p:txBody>
      </p:sp>
      <p:sp>
        <p:nvSpPr>
          <p:cNvPr id="8" name="TextBox 7"/>
          <p:cNvSpPr txBox="1"/>
          <p:nvPr/>
        </p:nvSpPr>
        <p:spPr>
          <a:xfrm>
            <a:off x="1908981" y="2778768"/>
            <a:ext cx="8626103" cy="1754326"/>
          </a:xfrm>
          <a:prstGeom prst="rect">
            <a:avLst/>
          </a:prstGeom>
          <a:noFill/>
        </p:spPr>
        <p:txBody>
          <a:bodyPr wrap="square" rtlCol="0">
            <a:spAutoFit/>
          </a:bodyPr>
          <a:lstStyle/>
          <a:p>
            <a:pPr lvl="0"/>
            <a:r>
              <a:rPr lang="en-GB" sz="3600" b="1" i="1" dirty="0">
                <a:solidFill>
                  <a:prstClr val="black"/>
                </a:solidFill>
                <a:latin typeface="Lato" panose="020B0604020202020204" charset="0"/>
                <a:ea typeface="Lato" panose="020B0604020202020204" charset="0"/>
                <a:cs typeface="Lato" panose="020B0604020202020204" charset="0"/>
              </a:rPr>
              <a:t>The local council approves the opening of a new place of worship for a faith group who are a minority group in the local community</a:t>
            </a:r>
          </a:p>
        </p:txBody>
      </p:sp>
      <p:sp>
        <p:nvSpPr>
          <p:cNvPr id="6" name="Footer Placeholder 5"/>
          <p:cNvSpPr>
            <a:spLocks noGrp="1"/>
          </p:cNvSpPr>
          <p:nvPr>
            <p:ph type="ftr" sz="quarter" idx="11"/>
          </p:nvPr>
        </p:nvSpPr>
        <p:spPr>
          <a:xfrm>
            <a:off x="0" y="6446879"/>
            <a:ext cx="12192000" cy="365125"/>
          </a:xfrm>
        </p:spPr>
        <p:txBody>
          <a:bodyPr/>
          <a:lstStyle/>
          <a:p>
            <a:r>
              <a:rPr lang="en-GB" sz="1050" dirty="0">
                <a:solidFill>
                  <a:prstClr val="black"/>
                </a:solidFill>
              </a:rPr>
              <a:t>© PSHE Association 2019</a:t>
            </a:r>
            <a:r>
              <a:rPr lang="en-GB" dirty="0">
                <a:solidFill>
                  <a:prstClr val="black"/>
                </a:solidFill>
              </a:rPr>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a:solidFill>
                  <a:prstClr val="black"/>
                </a:solidFill>
              </a:rPr>
              <a:pPr/>
              <a:t>14</a:t>
            </a:fld>
            <a:endParaRPr dirty="0">
              <a:solidFill>
                <a:prstClr val="black"/>
              </a:solidFill>
            </a:endParaRPr>
          </a:p>
        </p:txBody>
      </p:sp>
    </p:spTree>
    <p:extLst>
      <p:ext uri="{BB962C8B-B14F-4D97-AF65-F5344CB8AC3E}">
        <p14:creationId xmlns:p14="http://schemas.microsoft.com/office/powerpoint/2010/main" val="3740221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8697" y="524058"/>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Diversity factor: 3</a:t>
            </a:r>
          </a:p>
        </p:txBody>
      </p:sp>
      <p:sp>
        <p:nvSpPr>
          <p:cNvPr id="8" name="TextBox 7"/>
          <p:cNvSpPr txBox="1"/>
          <p:nvPr/>
        </p:nvSpPr>
        <p:spPr>
          <a:xfrm>
            <a:off x="2084345" y="1977102"/>
            <a:ext cx="8626103" cy="2862322"/>
          </a:xfrm>
          <a:prstGeom prst="rect">
            <a:avLst/>
          </a:prstGeom>
          <a:noFill/>
        </p:spPr>
        <p:txBody>
          <a:bodyPr wrap="square" rtlCol="0">
            <a:spAutoFit/>
          </a:bodyPr>
          <a:lstStyle/>
          <a:p>
            <a:pPr lvl="0"/>
            <a:r>
              <a:rPr lang="en-GB" sz="3600" b="1" i="1" dirty="0">
                <a:solidFill>
                  <a:prstClr val="black"/>
                </a:solidFill>
                <a:latin typeface="Lato" panose="020B0604020202020204" charset="0"/>
                <a:ea typeface="Lato" panose="020B0604020202020204" charset="0"/>
                <a:cs typeface="Lato" panose="020B0604020202020204" charset="0"/>
              </a:rPr>
              <a:t>A school student posts a comment online about immigration and a classmate responds saying they are a racist. The student faces daily bullying having been labelled a racist. </a:t>
            </a:r>
          </a:p>
        </p:txBody>
      </p:sp>
      <p:sp>
        <p:nvSpPr>
          <p:cNvPr id="6" name="Footer Placeholder 5"/>
          <p:cNvSpPr>
            <a:spLocks noGrp="1"/>
          </p:cNvSpPr>
          <p:nvPr>
            <p:ph type="ftr" sz="quarter" idx="11"/>
          </p:nvPr>
        </p:nvSpPr>
        <p:spPr>
          <a:xfrm>
            <a:off x="0" y="6446879"/>
            <a:ext cx="12192000" cy="365125"/>
          </a:xfrm>
        </p:spPr>
        <p:txBody>
          <a:bodyPr/>
          <a:lstStyle/>
          <a:p>
            <a:r>
              <a:rPr lang="en-GB" sz="1050" dirty="0">
                <a:solidFill>
                  <a:prstClr val="black"/>
                </a:solidFill>
              </a:rPr>
              <a:t>© PSHE Association 2019</a:t>
            </a:r>
            <a:r>
              <a:rPr lang="en-GB" dirty="0">
                <a:solidFill>
                  <a:prstClr val="black"/>
                </a:solidFill>
              </a:rPr>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a:solidFill>
                  <a:prstClr val="black"/>
                </a:solidFill>
              </a:rPr>
              <a:pPr/>
              <a:t>15</a:t>
            </a:fld>
            <a:endParaRPr dirty="0">
              <a:solidFill>
                <a:prstClr val="black"/>
              </a:solidFill>
            </a:endParaRPr>
          </a:p>
        </p:txBody>
      </p:sp>
    </p:spTree>
    <p:extLst>
      <p:ext uri="{BB962C8B-B14F-4D97-AF65-F5344CB8AC3E}">
        <p14:creationId xmlns:p14="http://schemas.microsoft.com/office/powerpoint/2010/main" val="4285835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8697" y="524058"/>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Diversity factor: 4</a:t>
            </a:r>
          </a:p>
        </p:txBody>
      </p:sp>
      <p:sp>
        <p:nvSpPr>
          <p:cNvPr id="8" name="TextBox 7"/>
          <p:cNvSpPr txBox="1"/>
          <p:nvPr/>
        </p:nvSpPr>
        <p:spPr>
          <a:xfrm>
            <a:off x="1908981" y="2778768"/>
            <a:ext cx="8626103" cy="1754326"/>
          </a:xfrm>
          <a:prstGeom prst="rect">
            <a:avLst/>
          </a:prstGeom>
          <a:noFill/>
        </p:spPr>
        <p:txBody>
          <a:bodyPr wrap="square" rtlCol="0">
            <a:spAutoFit/>
          </a:bodyPr>
          <a:lstStyle/>
          <a:p>
            <a:pPr lvl="0"/>
            <a:r>
              <a:rPr lang="en-GB" sz="3600" b="1" i="1" dirty="0">
                <a:solidFill>
                  <a:prstClr val="black"/>
                </a:solidFill>
                <a:latin typeface="Lato" panose="020B0604020202020204" charset="0"/>
                <a:ea typeface="Lato" panose="020B0604020202020204" charset="0"/>
                <a:cs typeface="Lato" panose="020B0604020202020204" charset="0"/>
              </a:rPr>
              <a:t>The person arrested for an attack on an old resident is a recent migrant from an ethnic minority background</a:t>
            </a:r>
          </a:p>
        </p:txBody>
      </p:sp>
      <p:sp>
        <p:nvSpPr>
          <p:cNvPr id="6" name="Footer Placeholder 5"/>
          <p:cNvSpPr>
            <a:spLocks noGrp="1"/>
          </p:cNvSpPr>
          <p:nvPr>
            <p:ph type="ftr" sz="quarter" idx="11"/>
          </p:nvPr>
        </p:nvSpPr>
        <p:spPr>
          <a:xfrm>
            <a:off x="0" y="6446879"/>
            <a:ext cx="12192000" cy="365125"/>
          </a:xfrm>
        </p:spPr>
        <p:txBody>
          <a:bodyPr/>
          <a:lstStyle/>
          <a:p>
            <a:r>
              <a:rPr lang="en-GB" sz="1050" dirty="0">
                <a:solidFill>
                  <a:prstClr val="black"/>
                </a:solidFill>
              </a:rPr>
              <a:t>© PSHE Association 2019</a:t>
            </a:r>
            <a:r>
              <a:rPr lang="en-GB" dirty="0">
                <a:solidFill>
                  <a:prstClr val="black"/>
                </a:solidFill>
              </a:rPr>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a:solidFill>
                  <a:prstClr val="black"/>
                </a:solidFill>
              </a:rPr>
              <a:pPr/>
              <a:t>16</a:t>
            </a:fld>
            <a:endParaRPr dirty="0">
              <a:solidFill>
                <a:prstClr val="black"/>
              </a:solidFill>
            </a:endParaRPr>
          </a:p>
        </p:txBody>
      </p:sp>
    </p:spTree>
    <p:extLst>
      <p:ext uri="{BB962C8B-B14F-4D97-AF65-F5344CB8AC3E}">
        <p14:creationId xmlns:p14="http://schemas.microsoft.com/office/powerpoint/2010/main" val="1075604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8697" y="524058"/>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Diversity factor: 5</a:t>
            </a:r>
          </a:p>
        </p:txBody>
      </p:sp>
      <p:sp>
        <p:nvSpPr>
          <p:cNvPr id="8" name="TextBox 7"/>
          <p:cNvSpPr txBox="1"/>
          <p:nvPr/>
        </p:nvSpPr>
        <p:spPr>
          <a:xfrm>
            <a:off x="1908981" y="2778768"/>
            <a:ext cx="8626103" cy="2308324"/>
          </a:xfrm>
          <a:prstGeom prst="rect">
            <a:avLst/>
          </a:prstGeom>
          <a:noFill/>
        </p:spPr>
        <p:txBody>
          <a:bodyPr wrap="square" rtlCol="0">
            <a:spAutoFit/>
          </a:bodyPr>
          <a:lstStyle/>
          <a:p>
            <a:r>
              <a:rPr lang="en-GB" sz="3600" b="1" i="1" dirty="0">
                <a:solidFill>
                  <a:prstClr val="black"/>
                </a:solidFill>
                <a:latin typeface="Lato" panose="020B0604020202020204" charset="0"/>
                <a:ea typeface="Lato" panose="020B0604020202020204" charset="0"/>
                <a:cs typeface="Lato" panose="020B0604020202020204" charset="0"/>
              </a:rPr>
              <a:t>Pictures of people enjoying a multi-faith celebration day appear in the local free newspaper</a:t>
            </a:r>
          </a:p>
          <a:p>
            <a:pPr lvl="0"/>
            <a:endParaRPr lang="en-GB" sz="3600" b="1" i="1" dirty="0">
              <a:solidFill>
                <a:prstClr val="black"/>
              </a:solidFill>
              <a:latin typeface="Lato" panose="020B0604020202020204" charset="0"/>
              <a:ea typeface="Lato" panose="020B0604020202020204" charset="0"/>
              <a:cs typeface="Lato" panose="020B0604020202020204" charset="0"/>
            </a:endParaRPr>
          </a:p>
        </p:txBody>
      </p:sp>
      <p:sp>
        <p:nvSpPr>
          <p:cNvPr id="6" name="Footer Placeholder 5"/>
          <p:cNvSpPr>
            <a:spLocks noGrp="1"/>
          </p:cNvSpPr>
          <p:nvPr>
            <p:ph type="ftr" sz="quarter" idx="11"/>
          </p:nvPr>
        </p:nvSpPr>
        <p:spPr>
          <a:xfrm>
            <a:off x="0" y="6446879"/>
            <a:ext cx="12192000" cy="365125"/>
          </a:xfrm>
        </p:spPr>
        <p:txBody>
          <a:bodyPr/>
          <a:lstStyle/>
          <a:p>
            <a:r>
              <a:rPr lang="en-GB" sz="1050" dirty="0">
                <a:solidFill>
                  <a:prstClr val="black"/>
                </a:solidFill>
              </a:rPr>
              <a:t>© PSHE Association 2019</a:t>
            </a:r>
            <a:r>
              <a:rPr lang="en-GB" dirty="0">
                <a:solidFill>
                  <a:prstClr val="black"/>
                </a:solidFill>
              </a:rPr>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a:solidFill>
                  <a:prstClr val="black"/>
                </a:solidFill>
              </a:rPr>
              <a:pPr/>
              <a:t>17</a:t>
            </a:fld>
            <a:endParaRPr dirty="0">
              <a:solidFill>
                <a:prstClr val="black"/>
              </a:solidFill>
            </a:endParaRPr>
          </a:p>
        </p:txBody>
      </p:sp>
    </p:spTree>
    <p:extLst>
      <p:ext uri="{BB962C8B-B14F-4D97-AF65-F5344CB8AC3E}">
        <p14:creationId xmlns:p14="http://schemas.microsoft.com/office/powerpoint/2010/main" val="3776880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8697" y="524058"/>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Diversity factor: 6</a:t>
            </a:r>
          </a:p>
        </p:txBody>
      </p:sp>
      <p:sp>
        <p:nvSpPr>
          <p:cNvPr id="8" name="TextBox 7"/>
          <p:cNvSpPr txBox="1"/>
          <p:nvPr/>
        </p:nvSpPr>
        <p:spPr>
          <a:xfrm>
            <a:off x="1946559" y="2428039"/>
            <a:ext cx="8626103" cy="2308324"/>
          </a:xfrm>
          <a:prstGeom prst="rect">
            <a:avLst/>
          </a:prstGeom>
          <a:noFill/>
        </p:spPr>
        <p:txBody>
          <a:bodyPr wrap="square" rtlCol="0">
            <a:spAutoFit/>
          </a:bodyPr>
          <a:lstStyle/>
          <a:p>
            <a:r>
              <a:rPr lang="en-GB" sz="3600" b="1" i="1" dirty="0">
                <a:solidFill>
                  <a:prstClr val="black"/>
                </a:solidFill>
                <a:latin typeface="Lato" panose="020B0604020202020204" charset="0"/>
                <a:ea typeface="Lato" panose="020B0604020202020204" charset="0"/>
                <a:cs typeface="Lato" panose="020B0604020202020204" charset="0"/>
              </a:rPr>
              <a:t>A group of volunteers from different backgrounds regularly visit a local care home to play games and sing with residents</a:t>
            </a:r>
          </a:p>
          <a:p>
            <a:pPr lvl="0"/>
            <a:endParaRPr lang="en-GB" sz="3600" b="1" i="1" dirty="0">
              <a:solidFill>
                <a:prstClr val="black"/>
              </a:solidFill>
              <a:latin typeface="Lato" panose="020B0604020202020204" charset="0"/>
              <a:ea typeface="Lato" panose="020B0604020202020204" charset="0"/>
              <a:cs typeface="Lato" panose="020B0604020202020204" charset="0"/>
            </a:endParaRPr>
          </a:p>
        </p:txBody>
      </p:sp>
      <p:sp>
        <p:nvSpPr>
          <p:cNvPr id="6" name="Footer Placeholder 5"/>
          <p:cNvSpPr>
            <a:spLocks noGrp="1"/>
          </p:cNvSpPr>
          <p:nvPr>
            <p:ph type="ftr" sz="quarter" idx="11"/>
          </p:nvPr>
        </p:nvSpPr>
        <p:spPr>
          <a:xfrm>
            <a:off x="0" y="6446879"/>
            <a:ext cx="12192000" cy="365125"/>
          </a:xfrm>
        </p:spPr>
        <p:txBody>
          <a:bodyPr/>
          <a:lstStyle/>
          <a:p>
            <a:r>
              <a:rPr lang="en-GB" sz="1050" dirty="0">
                <a:solidFill>
                  <a:prstClr val="black"/>
                </a:solidFill>
              </a:rPr>
              <a:t>© PSHE Association 2019</a:t>
            </a:r>
            <a:r>
              <a:rPr lang="en-GB" dirty="0">
                <a:solidFill>
                  <a:prstClr val="black"/>
                </a:solidFill>
              </a:rPr>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a:solidFill>
                  <a:prstClr val="black"/>
                </a:solidFill>
              </a:rPr>
              <a:pPr/>
              <a:t>18</a:t>
            </a:fld>
            <a:endParaRPr dirty="0">
              <a:solidFill>
                <a:prstClr val="black"/>
              </a:solidFill>
            </a:endParaRPr>
          </a:p>
        </p:txBody>
      </p:sp>
    </p:spTree>
    <p:extLst>
      <p:ext uri="{BB962C8B-B14F-4D97-AF65-F5344CB8AC3E}">
        <p14:creationId xmlns:p14="http://schemas.microsoft.com/office/powerpoint/2010/main" val="3697904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8697" y="524058"/>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Diversity factor: 7</a:t>
            </a:r>
          </a:p>
        </p:txBody>
      </p:sp>
      <p:sp>
        <p:nvSpPr>
          <p:cNvPr id="8" name="TextBox 7"/>
          <p:cNvSpPr txBox="1"/>
          <p:nvPr/>
        </p:nvSpPr>
        <p:spPr>
          <a:xfrm>
            <a:off x="1908981" y="2778768"/>
            <a:ext cx="8626103" cy="1200329"/>
          </a:xfrm>
          <a:prstGeom prst="rect">
            <a:avLst/>
          </a:prstGeom>
          <a:noFill/>
        </p:spPr>
        <p:txBody>
          <a:bodyPr wrap="square" rtlCol="0">
            <a:spAutoFit/>
          </a:bodyPr>
          <a:lstStyle/>
          <a:p>
            <a:pPr lvl="0"/>
            <a:r>
              <a:rPr lang="en-GB" sz="3600" b="1" i="1" dirty="0">
                <a:solidFill>
                  <a:prstClr val="black"/>
                </a:solidFill>
                <a:latin typeface="Lato" panose="020B0604020202020204" charset="0"/>
                <a:ea typeface="Lato" panose="020B0604020202020204" charset="0"/>
                <a:cs typeface="Lato" panose="020B0604020202020204" charset="0"/>
              </a:rPr>
              <a:t>A group of young people throw stones at a woman wearing cultural/religious dress</a:t>
            </a:r>
          </a:p>
        </p:txBody>
      </p:sp>
      <p:sp>
        <p:nvSpPr>
          <p:cNvPr id="6" name="Footer Placeholder 5"/>
          <p:cNvSpPr>
            <a:spLocks noGrp="1"/>
          </p:cNvSpPr>
          <p:nvPr>
            <p:ph type="ftr" sz="quarter" idx="11"/>
          </p:nvPr>
        </p:nvSpPr>
        <p:spPr>
          <a:xfrm>
            <a:off x="0" y="6446879"/>
            <a:ext cx="12192000" cy="365125"/>
          </a:xfrm>
        </p:spPr>
        <p:txBody>
          <a:bodyPr/>
          <a:lstStyle/>
          <a:p>
            <a:r>
              <a:rPr lang="en-GB" sz="1050" dirty="0">
                <a:solidFill>
                  <a:prstClr val="black"/>
                </a:solidFill>
              </a:rPr>
              <a:t>© PSHE Association 2019</a:t>
            </a:r>
            <a:r>
              <a:rPr lang="en-GB" dirty="0">
                <a:solidFill>
                  <a:prstClr val="black"/>
                </a:solidFill>
              </a:rPr>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a:solidFill>
                  <a:prstClr val="black"/>
                </a:solidFill>
              </a:rPr>
              <a:pPr/>
              <a:t>19</a:t>
            </a:fld>
            <a:endParaRPr dirty="0">
              <a:solidFill>
                <a:prstClr val="black"/>
              </a:solidFill>
            </a:endParaRPr>
          </a:p>
        </p:txBody>
      </p:sp>
    </p:spTree>
    <p:extLst>
      <p:ext uri="{BB962C8B-B14F-4D97-AF65-F5344CB8AC3E}">
        <p14:creationId xmlns:p14="http://schemas.microsoft.com/office/powerpoint/2010/main" val="4067590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D651D86-383D-45DB-A701-76B5BFCFE28F}" type="slidenum">
              <a:rPr lang="en-GB" smtClean="0"/>
              <a:pPr/>
              <a:t>2</a:t>
            </a:fld>
            <a:endParaRPr lang="en-GB" dirty="0"/>
          </a:p>
        </p:txBody>
      </p:sp>
      <p:sp>
        <p:nvSpPr>
          <p:cNvPr id="3" name="TextBox 2"/>
          <p:cNvSpPr txBox="1"/>
          <p:nvPr/>
        </p:nvSpPr>
        <p:spPr>
          <a:xfrm>
            <a:off x="434893" y="515456"/>
            <a:ext cx="9177913" cy="830997"/>
          </a:xfrm>
          <a:prstGeom prst="rect">
            <a:avLst/>
          </a:prstGeom>
          <a:solidFill>
            <a:srgbClr val="95519E"/>
          </a:solidFill>
        </p:spPr>
        <p:txBody>
          <a:bodyPr wrap="square" rtlCol="0">
            <a:spAutoFit/>
          </a:bodyPr>
          <a:lstStyle/>
          <a:p>
            <a:r>
              <a:rPr lang="en-GB" sz="4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Using this PowerPoint</a:t>
            </a:r>
          </a:p>
        </p:txBody>
      </p:sp>
      <p:sp>
        <p:nvSpPr>
          <p:cNvPr id="5" name="TextBox 4"/>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Teacher </a:t>
            </a:r>
          </a:p>
          <a:p>
            <a:r>
              <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slide</a:t>
            </a:r>
          </a:p>
        </p:txBody>
      </p:sp>
      <p:sp>
        <p:nvSpPr>
          <p:cNvPr id="6" name="TextBox 5"/>
          <p:cNvSpPr txBox="1"/>
          <p:nvPr/>
        </p:nvSpPr>
        <p:spPr>
          <a:xfrm>
            <a:off x="523052" y="1635158"/>
            <a:ext cx="11246384" cy="4893647"/>
          </a:xfrm>
          <a:prstGeom prst="rect">
            <a:avLst/>
          </a:prstGeom>
          <a:noFill/>
        </p:spPr>
        <p:txBody>
          <a:bodyPr wrap="square" rtlCol="0">
            <a:spAutoFit/>
          </a:bodyPr>
          <a:lstStyle/>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The slides in this presentation are divided into two sections:</a:t>
            </a:r>
          </a:p>
          <a:p>
            <a:pPr marL="514350" indent="-514350">
              <a:lnSpc>
                <a:spcPct val="150000"/>
              </a:lnSpc>
              <a:buAutoNum type="romanLcParenBoth"/>
            </a:pP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Teacher slides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(purple) – provide key information regarding lesson preparation</a:t>
            </a:r>
          </a:p>
          <a:p>
            <a:pPr marL="514350" indent="-514350">
              <a:lnSpc>
                <a:spcPct val="150000"/>
              </a:lnSpc>
              <a:buAutoNum type="romanLcParenBoth"/>
            </a:pP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Pupil slides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(white) – provide a visual focus point for pupils during the lesson and delivery notes for teachers about the activities.  Click ‘notes’ to view these. </a:t>
            </a:r>
          </a:p>
          <a:p>
            <a:pPr marL="514350" indent="-514350">
              <a:lnSpc>
                <a:spcPct val="150000"/>
              </a:lnSpc>
              <a:buAutoNum type="romanLcParenBoth"/>
            </a:pPr>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pPr>
              <a:lnSpc>
                <a:spcPct val="150000"/>
              </a:lnSpc>
            </a:pP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Ensure that you select ‘Use Presenter View’ under the ‘Slide Show’ tab – this will allow you to preview the teaching notes on your monitor while the main presentation is displayed on a screen/smartboard.</a:t>
            </a:r>
          </a:p>
        </p:txBody>
      </p:sp>
      <p:sp>
        <p:nvSpPr>
          <p:cNvPr id="10" name="Footer Placeholder 1"/>
          <p:cNvSpPr txBox="1">
            <a:spLocks/>
          </p:cNvSpPr>
          <p:nvPr/>
        </p:nvSpPr>
        <p:spPr>
          <a:xfrm>
            <a:off x="0" y="6569537"/>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PSHE Association 2019	 </a:t>
            </a:r>
          </a:p>
        </p:txBody>
      </p:sp>
    </p:spTree>
    <p:extLst>
      <p:ext uri="{BB962C8B-B14F-4D97-AF65-F5344CB8AC3E}">
        <p14:creationId xmlns:p14="http://schemas.microsoft.com/office/powerpoint/2010/main" val="3388793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8697" y="524058"/>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Diversity factor: 8</a:t>
            </a:r>
          </a:p>
        </p:txBody>
      </p:sp>
      <p:sp>
        <p:nvSpPr>
          <p:cNvPr id="8" name="TextBox 7"/>
          <p:cNvSpPr txBox="1"/>
          <p:nvPr/>
        </p:nvSpPr>
        <p:spPr>
          <a:xfrm>
            <a:off x="1908981" y="2778768"/>
            <a:ext cx="8626103" cy="2308324"/>
          </a:xfrm>
          <a:prstGeom prst="rect">
            <a:avLst/>
          </a:prstGeom>
          <a:noFill/>
        </p:spPr>
        <p:txBody>
          <a:bodyPr wrap="square" rtlCol="0">
            <a:spAutoFit/>
          </a:bodyPr>
          <a:lstStyle/>
          <a:p>
            <a:pPr lvl="0"/>
            <a:r>
              <a:rPr lang="en-GB" sz="3600" b="1" i="1" dirty="0">
                <a:solidFill>
                  <a:prstClr val="black"/>
                </a:solidFill>
                <a:latin typeface="Lato" panose="020B0604020202020204" charset="0"/>
                <a:ea typeface="Lato" panose="020B0604020202020204" charset="0"/>
                <a:cs typeface="Lato" panose="020B0604020202020204" charset="0"/>
              </a:rPr>
              <a:t>A group of local builders and trades-people from a range of backgrounds and faiths give their time for free to help fix up a local community centre</a:t>
            </a:r>
          </a:p>
        </p:txBody>
      </p:sp>
      <p:sp>
        <p:nvSpPr>
          <p:cNvPr id="6" name="Footer Placeholder 5"/>
          <p:cNvSpPr>
            <a:spLocks noGrp="1"/>
          </p:cNvSpPr>
          <p:nvPr>
            <p:ph type="ftr" sz="quarter" idx="11"/>
          </p:nvPr>
        </p:nvSpPr>
        <p:spPr>
          <a:xfrm>
            <a:off x="0" y="6446879"/>
            <a:ext cx="12192000" cy="365125"/>
          </a:xfrm>
        </p:spPr>
        <p:txBody>
          <a:bodyPr/>
          <a:lstStyle/>
          <a:p>
            <a:r>
              <a:rPr lang="en-GB" sz="1050" dirty="0">
                <a:solidFill>
                  <a:prstClr val="black"/>
                </a:solidFill>
              </a:rPr>
              <a:t>© PSHE Association 2019</a:t>
            </a:r>
            <a:r>
              <a:rPr lang="en-GB" dirty="0">
                <a:solidFill>
                  <a:prstClr val="black"/>
                </a:solidFill>
              </a:rPr>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a:solidFill>
                  <a:prstClr val="black"/>
                </a:solidFill>
              </a:rPr>
              <a:pPr/>
              <a:t>20</a:t>
            </a:fld>
            <a:endParaRPr dirty="0">
              <a:solidFill>
                <a:prstClr val="black"/>
              </a:solidFill>
            </a:endParaRPr>
          </a:p>
        </p:txBody>
      </p:sp>
    </p:spTree>
    <p:extLst>
      <p:ext uri="{BB962C8B-B14F-4D97-AF65-F5344CB8AC3E}">
        <p14:creationId xmlns:p14="http://schemas.microsoft.com/office/powerpoint/2010/main" val="957077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8697" y="524058"/>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Diversity factor: 9</a:t>
            </a:r>
          </a:p>
        </p:txBody>
      </p:sp>
      <p:sp>
        <p:nvSpPr>
          <p:cNvPr id="8" name="TextBox 7"/>
          <p:cNvSpPr txBox="1"/>
          <p:nvPr/>
        </p:nvSpPr>
        <p:spPr>
          <a:xfrm>
            <a:off x="1908981" y="2778768"/>
            <a:ext cx="8626103" cy="1200329"/>
          </a:xfrm>
          <a:prstGeom prst="rect">
            <a:avLst/>
          </a:prstGeom>
          <a:noFill/>
        </p:spPr>
        <p:txBody>
          <a:bodyPr wrap="square" rtlCol="0">
            <a:spAutoFit/>
          </a:bodyPr>
          <a:lstStyle/>
          <a:p>
            <a:pPr lvl="0"/>
            <a:r>
              <a:rPr lang="en-GB" sz="3600" b="1" i="1" dirty="0">
                <a:solidFill>
                  <a:prstClr val="black"/>
                </a:solidFill>
                <a:latin typeface="Lato" panose="020B0604020202020204" charset="0"/>
                <a:ea typeface="Lato" panose="020B0604020202020204" charset="0"/>
                <a:cs typeface="Lato" panose="020B0604020202020204" charset="0"/>
              </a:rPr>
              <a:t>A school trip to the Anne Frank museum is run to mark Holocaust Memorial day</a:t>
            </a:r>
          </a:p>
        </p:txBody>
      </p:sp>
      <p:sp>
        <p:nvSpPr>
          <p:cNvPr id="6" name="Footer Placeholder 5"/>
          <p:cNvSpPr>
            <a:spLocks noGrp="1"/>
          </p:cNvSpPr>
          <p:nvPr>
            <p:ph type="ftr" sz="quarter" idx="11"/>
          </p:nvPr>
        </p:nvSpPr>
        <p:spPr>
          <a:xfrm>
            <a:off x="0" y="6446879"/>
            <a:ext cx="12192000" cy="365125"/>
          </a:xfrm>
        </p:spPr>
        <p:txBody>
          <a:bodyPr/>
          <a:lstStyle/>
          <a:p>
            <a:r>
              <a:rPr lang="en-GB" sz="1050" dirty="0">
                <a:solidFill>
                  <a:prstClr val="black"/>
                </a:solidFill>
              </a:rPr>
              <a:t>© PSHE Association 2019</a:t>
            </a:r>
            <a:r>
              <a:rPr lang="en-GB" dirty="0">
                <a:solidFill>
                  <a:prstClr val="black"/>
                </a:solidFill>
              </a:rPr>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a:solidFill>
                  <a:prstClr val="black"/>
                </a:solidFill>
              </a:rPr>
              <a:pPr/>
              <a:t>21</a:t>
            </a:fld>
            <a:endParaRPr dirty="0">
              <a:solidFill>
                <a:prstClr val="black"/>
              </a:solidFill>
            </a:endParaRPr>
          </a:p>
        </p:txBody>
      </p:sp>
    </p:spTree>
    <p:extLst>
      <p:ext uri="{BB962C8B-B14F-4D97-AF65-F5344CB8AC3E}">
        <p14:creationId xmlns:p14="http://schemas.microsoft.com/office/powerpoint/2010/main" val="1909563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8697" y="524058"/>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Diversity factor: 10</a:t>
            </a:r>
          </a:p>
        </p:txBody>
      </p:sp>
      <p:sp>
        <p:nvSpPr>
          <p:cNvPr id="8" name="TextBox 7"/>
          <p:cNvSpPr txBox="1"/>
          <p:nvPr/>
        </p:nvSpPr>
        <p:spPr>
          <a:xfrm>
            <a:off x="1908981" y="2778768"/>
            <a:ext cx="8626103" cy="1754326"/>
          </a:xfrm>
          <a:prstGeom prst="rect">
            <a:avLst/>
          </a:prstGeom>
          <a:noFill/>
        </p:spPr>
        <p:txBody>
          <a:bodyPr wrap="square" rtlCol="0">
            <a:spAutoFit/>
          </a:bodyPr>
          <a:lstStyle/>
          <a:p>
            <a:pPr lvl="0"/>
            <a:r>
              <a:rPr lang="en-GB" sz="3600" b="1" i="1" dirty="0">
                <a:solidFill>
                  <a:prstClr val="black"/>
                </a:solidFill>
                <a:latin typeface="Lato" panose="020B0604020202020204" charset="0"/>
                <a:ea typeface="Lato" panose="020B0604020202020204" charset="0"/>
                <a:cs typeface="Lato" panose="020B0604020202020204" charset="0"/>
              </a:rPr>
              <a:t>A local campaigner speaks out against violence in their community which is often racially motivated</a:t>
            </a:r>
          </a:p>
        </p:txBody>
      </p:sp>
      <p:sp>
        <p:nvSpPr>
          <p:cNvPr id="6" name="Footer Placeholder 5"/>
          <p:cNvSpPr>
            <a:spLocks noGrp="1"/>
          </p:cNvSpPr>
          <p:nvPr>
            <p:ph type="ftr" sz="quarter" idx="11"/>
          </p:nvPr>
        </p:nvSpPr>
        <p:spPr>
          <a:xfrm>
            <a:off x="0" y="6446879"/>
            <a:ext cx="12192000" cy="365125"/>
          </a:xfrm>
        </p:spPr>
        <p:txBody>
          <a:bodyPr/>
          <a:lstStyle/>
          <a:p>
            <a:r>
              <a:rPr lang="en-GB" sz="1050" dirty="0">
                <a:solidFill>
                  <a:prstClr val="black"/>
                </a:solidFill>
              </a:rPr>
              <a:t>© PSHE Association 2019</a:t>
            </a:r>
            <a:r>
              <a:rPr lang="en-GB" dirty="0">
                <a:solidFill>
                  <a:prstClr val="black"/>
                </a:solidFill>
              </a:rPr>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a:solidFill>
                  <a:prstClr val="black"/>
                </a:solidFill>
              </a:rPr>
              <a:pPr/>
              <a:t>22</a:t>
            </a:fld>
            <a:endParaRPr dirty="0">
              <a:solidFill>
                <a:prstClr val="black"/>
              </a:solidFill>
            </a:endParaRPr>
          </a:p>
        </p:txBody>
      </p:sp>
    </p:spTree>
    <p:extLst>
      <p:ext uri="{BB962C8B-B14F-4D97-AF65-F5344CB8AC3E}">
        <p14:creationId xmlns:p14="http://schemas.microsoft.com/office/powerpoint/2010/main" val="627437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41433" y="1681084"/>
            <a:ext cx="10012615" cy="1569660"/>
          </a:xfrm>
          <a:prstGeom prst="rect">
            <a:avLst/>
          </a:prstGeom>
          <a:noFill/>
        </p:spPr>
        <p:txBody>
          <a:bodyPr wrap="square" rtlCol="0">
            <a:spAutoFit/>
          </a:bodyPr>
          <a:lstStyle/>
          <a:p>
            <a:pPr algn="ctr"/>
            <a:r>
              <a:rPr lang="en-GB" sz="3600" b="1" i="1" dirty="0">
                <a:solidFill>
                  <a:prstClr val="black"/>
                </a:solidFill>
                <a:latin typeface="Lato" panose="020B0604020202020204" charset="0"/>
                <a:ea typeface="Lato" panose="020B0604020202020204" charset="0"/>
                <a:cs typeface="Lato" panose="020B0604020202020204" charset="0"/>
              </a:rPr>
              <a:t>Creating Positive Narratives in Response to Online Hate Speech</a:t>
            </a:r>
            <a:endParaRPr lang="en-US" sz="3600" b="1" i="1" dirty="0">
              <a:solidFill>
                <a:prstClr val="black"/>
              </a:solidFill>
              <a:latin typeface="Lato" panose="020B0604020202020204" charset="0"/>
              <a:ea typeface="Lato" panose="020B0604020202020204" charset="0"/>
              <a:cs typeface="Lato" panose="020B0604020202020204" charset="0"/>
            </a:endParaRPr>
          </a:p>
          <a:p>
            <a:endParaRPr lang="en-US" sz="2400" dirty="0">
              <a:latin typeface="Lato" panose="020F0502020204030203" pitchFamily="34" charset="0"/>
              <a:ea typeface="Lato" panose="020F0502020204030203" pitchFamily="34" charset="0"/>
              <a:cs typeface="Lato" panose="020F0502020204030203" pitchFamily="34" charset="0"/>
            </a:endParaRPr>
          </a:p>
        </p:txBody>
      </p:sp>
      <p:sp>
        <p:nvSpPr>
          <p:cNvPr id="5" name="Footer Placeholder 4"/>
          <p:cNvSpPr>
            <a:spLocks noGrp="1"/>
          </p:cNvSpPr>
          <p:nvPr>
            <p:ph type="ftr" sz="quarter" idx="11"/>
          </p:nvPr>
        </p:nvSpPr>
        <p:spPr>
          <a:xfrm>
            <a:off x="0" y="6416534"/>
            <a:ext cx="12192000" cy="365125"/>
          </a:xfrm>
        </p:spPr>
        <p:txBody>
          <a:bodyPr/>
          <a:lstStyle/>
          <a:p>
            <a:r>
              <a:rPr lang="en-GB" sz="1050" dirty="0"/>
              <a:t>© PSHE Association 2019</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23</a:t>
            </a:fld>
            <a:endParaRPr lang="en-GB" dirty="0"/>
          </a:p>
        </p:txBody>
      </p:sp>
      <p:pic>
        <p:nvPicPr>
          <p:cNvPr id="11" name="ufFAsmt82mg"/>
          <p:cNvPicPr>
            <a:picLocks noRot="1" noChangeAspect="1"/>
          </p:cNvPicPr>
          <p:nvPr>
            <a:videoFile r:link="rId1"/>
          </p:nvPr>
        </p:nvPicPr>
        <p:blipFill>
          <a:blip r:embed="rId4"/>
          <a:stretch>
            <a:fillRect/>
          </a:stretch>
        </p:blipFill>
        <p:spPr>
          <a:xfrm>
            <a:off x="2920621" y="2931982"/>
            <a:ext cx="5854237" cy="329345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860697">
            <a:off x="588721" y="5567113"/>
            <a:ext cx="575687" cy="1151372"/>
          </a:xfrm>
          <a:prstGeom prst="rect">
            <a:avLst/>
          </a:prstGeom>
        </p:spPr>
      </p:pic>
      <p:pic>
        <p:nvPicPr>
          <p:cNvPr id="14" name="Picture 1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427187" y="5893121"/>
            <a:ext cx="655794" cy="722143"/>
          </a:xfrm>
          <a:prstGeom prst="rect">
            <a:avLst/>
          </a:prstGeom>
        </p:spPr>
      </p:pic>
      <p:sp>
        <p:nvSpPr>
          <p:cNvPr id="9" name="TextBox 8"/>
          <p:cNvSpPr txBox="1"/>
          <p:nvPr/>
        </p:nvSpPr>
        <p:spPr>
          <a:xfrm>
            <a:off x="568697" y="524058"/>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Hate speech</a:t>
            </a:r>
          </a:p>
        </p:txBody>
      </p:sp>
    </p:spTree>
    <p:extLst>
      <p:ext uri="{BB962C8B-B14F-4D97-AF65-F5344CB8AC3E}">
        <p14:creationId xmlns:p14="http://schemas.microsoft.com/office/powerpoint/2010/main" val="257505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16534"/>
            <a:ext cx="12192000" cy="365125"/>
          </a:xfrm>
        </p:spPr>
        <p:txBody>
          <a:bodyPr/>
          <a:lstStyle/>
          <a:p>
            <a:r>
              <a:rPr lang="en-GB" sz="1050" dirty="0"/>
              <a:t>© PSHE Association 2019</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24</a:t>
            </a:fld>
            <a:endParaRPr lang="en-GB" dirty="0"/>
          </a:p>
        </p:txBody>
      </p:sp>
      <p:sp>
        <p:nvSpPr>
          <p:cNvPr id="9" name="TextBox 8"/>
          <p:cNvSpPr txBox="1"/>
          <p:nvPr/>
        </p:nvSpPr>
        <p:spPr>
          <a:xfrm>
            <a:off x="1755832" y="3953451"/>
            <a:ext cx="6283835" cy="1815882"/>
          </a:xfrm>
          <a:prstGeom prst="rect">
            <a:avLst/>
          </a:prstGeom>
          <a:solidFill>
            <a:srgbClr val="DCB9FF"/>
          </a:solidFill>
          <a:ln>
            <a:solidFill>
              <a:srgbClr val="CC00FF"/>
            </a:solidFill>
          </a:ln>
        </p:spPr>
        <p:txBody>
          <a:bodyPr wrap="square" rtlCol="0">
            <a:spAutoFit/>
          </a:bodyPr>
          <a:lstStyle/>
          <a:p>
            <a:pPr algn="ctr"/>
            <a:endParaRPr lang="en-US" sz="2800" b="1" dirty="0">
              <a:latin typeface="Lato" panose="020B0604020202020204" charset="0"/>
              <a:ea typeface="Lato" panose="020B0604020202020204" charset="0"/>
              <a:cs typeface="Lato" panose="020B0604020202020204" charset="0"/>
            </a:endParaRPr>
          </a:p>
          <a:p>
            <a:pPr algn="ctr"/>
            <a:r>
              <a:rPr lang="en-US" sz="2800" b="1" dirty="0">
                <a:latin typeface="Lato" panose="020B0604020202020204" charset="0"/>
                <a:ea typeface="Lato" panose="020B0604020202020204" charset="0"/>
                <a:cs typeface="Lato" panose="020B0604020202020204" charset="0"/>
              </a:rPr>
              <a:t>Explain one thing this lesson has helped you think about.</a:t>
            </a:r>
          </a:p>
          <a:p>
            <a:pPr algn="ctr"/>
            <a:endParaRPr lang="en-US" sz="2800" b="1" dirty="0">
              <a:latin typeface="Lato" panose="020B0604020202020204" charset="0"/>
              <a:ea typeface="Lato" panose="020B0604020202020204" charset="0"/>
              <a:cs typeface="Lato" panose="020B0604020202020204" charset="0"/>
            </a:endParaRPr>
          </a:p>
        </p:txBody>
      </p:sp>
      <p:pic>
        <p:nvPicPr>
          <p:cNvPr id="5124" name="Picture 4" descr="Bright, Contemplation, Idea, Light Bulb, Ma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0" y="311481"/>
            <a:ext cx="4879888" cy="35785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68697" y="524058"/>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Exit card</a:t>
            </a:r>
          </a:p>
        </p:txBody>
      </p:sp>
    </p:spTree>
    <p:extLst>
      <p:ext uri="{BB962C8B-B14F-4D97-AF65-F5344CB8AC3E}">
        <p14:creationId xmlns:p14="http://schemas.microsoft.com/office/powerpoint/2010/main" val="193692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818908" y="1624518"/>
            <a:ext cx="6043578" cy="3046988"/>
          </a:xfrm>
          <a:prstGeom prst="rect">
            <a:avLst/>
          </a:prstGeom>
          <a:noFill/>
        </p:spPr>
        <p:txBody>
          <a:bodyPr wrap="square" rtlCol="0">
            <a:spAutoFit/>
          </a:bodyPr>
          <a:lstStyle/>
          <a:p>
            <a:r>
              <a:rPr lang="en-US" sz="2400" dirty="0">
                <a:latin typeface="Lato" panose="020B0604020202020204" charset="0"/>
                <a:ea typeface="Lato" panose="020B0604020202020204" charset="0"/>
                <a:cs typeface="Lato" panose="020B0604020202020204" charset="0"/>
              </a:rPr>
              <a:t>There are lots of places to get further advice.</a:t>
            </a:r>
          </a:p>
          <a:p>
            <a:endParaRPr lang="en-US" sz="2400" dirty="0">
              <a:latin typeface="Lato" panose="020B0604020202020204" charset="0"/>
              <a:ea typeface="Lato" panose="020B0604020202020204" charset="0"/>
              <a:cs typeface="Lato" panose="020B0604020202020204" charset="0"/>
            </a:endParaRPr>
          </a:p>
          <a:p>
            <a:r>
              <a:rPr lang="en-US" sz="2400" b="1" dirty="0" err="1">
                <a:latin typeface="Lato" panose="020B0604020202020204" charset="0"/>
                <a:ea typeface="Lato" panose="020B0604020202020204" charset="0"/>
                <a:cs typeface="Lato" panose="020B0604020202020204" charset="0"/>
              </a:rPr>
              <a:t>ChildLine</a:t>
            </a:r>
            <a:r>
              <a:rPr lang="en-US" sz="2400" dirty="0">
                <a:latin typeface="Lato" panose="020B0604020202020204" charset="0"/>
                <a:ea typeface="Lato" panose="020B0604020202020204" charset="0"/>
                <a:cs typeface="Lato" panose="020B0604020202020204" charset="0"/>
              </a:rPr>
              <a:t>:</a:t>
            </a:r>
          </a:p>
          <a:p>
            <a:r>
              <a:rPr lang="en-US" sz="2400" dirty="0">
                <a:solidFill>
                  <a:schemeClr val="bg1">
                    <a:lumMod val="50000"/>
                  </a:schemeClr>
                </a:solidFill>
                <a:latin typeface="Lato" panose="020B0604020202020204" charset="0"/>
                <a:ea typeface="Lato" panose="020B0604020202020204" charset="0"/>
                <a:cs typeface="Lato" panose="020B0604020202020204" charset="0"/>
                <a:hlinkClick r:id="rId3"/>
              </a:rPr>
              <a:t>www.childline.org.uk</a:t>
            </a:r>
            <a:r>
              <a:rPr lang="en-US" sz="2400" dirty="0">
                <a:solidFill>
                  <a:schemeClr val="bg1">
                    <a:lumMod val="50000"/>
                  </a:schemeClr>
                </a:solidFill>
                <a:latin typeface="Lato" panose="020B0604020202020204" charset="0"/>
                <a:ea typeface="Lato" panose="020B0604020202020204" charset="0"/>
                <a:cs typeface="Lato" panose="020B0604020202020204" charset="0"/>
              </a:rPr>
              <a:t>  </a:t>
            </a:r>
            <a:r>
              <a:rPr lang="en-US" sz="2400" dirty="0">
                <a:latin typeface="Lato" panose="020B0604020202020204" charset="0"/>
                <a:ea typeface="Lato" panose="020B0604020202020204" charset="0"/>
                <a:cs typeface="Lato" panose="020B0604020202020204" charset="0"/>
              </a:rPr>
              <a:t>Phone: 0800 1111</a:t>
            </a:r>
          </a:p>
          <a:p>
            <a:endParaRPr lang="en-US" sz="2400" dirty="0">
              <a:latin typeface="Lato" panose="020B0604020202020204" charset="0"/>
              <a:ea typeface="Lato" panose="020B0604020202020204" charset="0"/>
              <a:cs typeface="Lato" panose="020B0604020202020204" charset="0"/>
            </a:endParaRPr>
          </a:p>
          <a:p>
            <a:r>
              <a:rPr lang="en-US" sz="2400" b="1" dirty="0">
                <a:latin typeface="Lato" panose="020B0604020202020204" charset="0"/>
                <a:ea typeface="Lato" panose="020B0604020202020204" charset="0"/>
                <a:cs typeface="Lato" panose="020B0604020202020204" charset="0"/>
              </a:rPr>
              <a:t>True Vision:</a:t>
            </a:r>
          </a:p>
          <a:p>
            <a:r>
              <a:rPr lang="en-GB" sz="2400" dirty="0">
                <a:latin typeface="Lato" panose="020B0604020202020204" charset="0"/>
                <a:ea typeface="Lato" panose="020B0604020202020204" charset="0"/>
                <a:cs typeface="Lato" panose="020B0604020202020204" charset="0"/>
                <a:hlinkClick r:id="rId4"/>
              </a:rPr>
              <a:t>http://www.report-it.org.uk/home</a:t>
            </a:r>
            <a:endParaRPr lang="en-GB" sz="2400" dirty="0">
              <a:latin typeface="Lato" panose="020B0604020202020204" charset="0"/>
              <a:ea typeface="Lato" panose="020B0604020202020204" charset="0"/>
              <a:cs typeface="Lato" panose="020B0604020202020204" charset="0"/>
            </a:endParaRPr>
          </a:p>
        </p:txBody>
      </p:sp>
      <p:sp>
        <p:nvSpPr>
          <p:cNvPr id="6" name="Footer Placeholder 5"/>
          <p:cNvSpPr>
            <a:spLocks noGrp="1"/>
          </p:cNvSpPr>
          <p:nvPr>
            <p:ph type="ftr" sz="quarter" idx="11"/>
          </p:nvPr>
        </p:nvSpPr>
        <p:spPr/>
        <p:txBody>
          <a:bodyPr/>
          <a:lstStyle/>
          <a:p>
            <a:r>
              <a:rPr lang="en-GB" sz="1050" dirty="0"/>
              <a:t>© PSHE Association 2018 </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25</a:t>
            </a:fld>
            <a:endParaRPr lang="en-GB" dirty="0"/>
          </a:p>
        </p:txBody>
      </p:sp>
      <p:sp>
        <p:nvSpPr>
          <p:cNvPr id="12" name="TextBox 11"/>
          <p:cNvSpPr txBox="1"/>
          <p:nvPr/>
        </p:nvSpPr>
        <p:spPr>
          <a:xfrm>
            <a:off x="367239" y="1624518"/>
            <a:ext cx="4911343" cy="2215991"/>
          </a:xfrm>
          <a:prstGeom prst="rect">
            <a:avLst/>
          </a:prstGeom>
          <a:noFill/>
        </p:spPr>
        <p:txBody>
          <a:bodyPr wrap="square" rtlCol="0">
            <a:spAutoFit/>
          </a:bodyPr>
          <a:lstStyle/>
          <a:p>
            <a:r>
              <a:rPr lang="en-GB" sz="2400" dirty="0">
                <a:latin typeface="Lato" panose="020F0502020204030203" pitchFamily="34" charset="0"/>
                <a:ea typeface="Lato" panose="020F0502020204030203" pitchFamily="34" charset="0"/>
                <a:cs typeface="Lato" panose="020F0502020204030203" pitchFamily="34" charset="0"/>
              </a:rPr>
              <a:t>If you have questions or concerns following today’s lesson, you can always speak to your parent or carer, or a teacher in school for more advice and support. </a:t>
            </a:r>
          </a:p>
          <a:p>
            <a:endParaRPr lang="en-GB" dirty="0"/>
          </a:p>
        </p:txBody>
      </p:sp>
      <p:pic>
        <p:nvPicPr>
          <p:cNvPr id="9" name="Picture 2" descr="Speech Bubbles, Conversation, Black, Blank, Cha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35990" y="4311438"/>
            <a:ext cx="2912582" cy="18749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68697" y="524058"/>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Further support</a:t>
            </a:r>
          </a:p>
        </p:txBody>
      </p:sp>
    </p:spTree>
    <p:extLst>
      <p:ext uri="{BB962C8B-B14F-4D97-AF65-F5344CB8AC3E}">
        <p14:creationId xmlns:p14="http://schemas.microsoft.com/office/powerpoint/2010/main" val="3314083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48351"/>
            <a:ext cx="12192000" cy="365125"/>
          </a:xfrm>
        </p:spPr>
        <p:txBody>
          <a:bodyPr/>
          <a:lstStyle/>
          <a:p>
            <a:r>
              <a:rPr lang="en-GB" sz="1050" dirty="0"/>
              <a:t>© PSHE Association 2018 </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26</a:t>
            </a:fld>
            <a:endParaRPr lang="en-GB" dirty="0"/>
          </a:p>
        </p:txBody>
      </p:sp>
      <p:sp>
        <p:nvSpPr>
          <p:cNvPr id="10" name="Rectangle 9"/>
          <p:cNvSpPr/>
          <p:nvPr/>
        </p:nvSpPr>
        <p:spPr>
          <a:xfrm>
            <a:off x="6838655" y="378684"/>
            <a:ext cx="4600783" cy="523220"/>
          </a:xfrm>
          <a:prstGeom prst="rect">
            <a:avLst/>
          </a:prstGeom>
        </p:spPr>
        <p:txBody>
          <a:bodyPr wrap="square">
            <a:spAutoFit/>
          </a:bodyPr>
          <a:lstStyle/>
          <a:p>
            <a:pPr algn="ctr"/>
            <a:r>
              <a:rPr lang="en-GB" sz="2800" b="1" dirty="0">
                <a:latin typeface="League Spartan" panose="00000800000000000000" pitchFamily="50" charset="0"/>
              </a:rPr>
              <a:t>Celebrity cards</a:t>
            </a:r>
          </a:p>
        </p:txBody>
      </p:sp>
      <p:sp>
        <p:nvSpPr>
          <p:cNvPr id="11" name="Rectangle 10"/>
          <p:cNvSpPr/>
          <p:nvPr/>
        </p:nvSpPr>
        <p:spPr>
          <a:xfrm>
            <a:off x="6925833" y="982423"/>
            <a:ext cx="4996425" cy="830997"/>
          </a:xfrm>
          <a:prstGeom prst="rect">
            <a:avLst/>
          </a:prstGeom>
          <a:ln>
            <a:solidFill>
              <a:srgbClr val="CC66FF"/>
            </a:solidFill>
          </a:ln>
        </p:spPr>
        <p:txBody>
          <a:bodyPr wrap="square">
            <a:spAutoFit/>
          </a:bodyPr>
          <a:lstStyle/>
          <a:p>
            <a:r>
              <a:rPr lang="en-GB" sz="2400" dirty="0">
                <a:latin typeface="Lato" panose="020B0604020202020204" charset="0"/>
                <a:ea typeface="Lato" panose="020B0604020202020204" charset="0"/>
                <a:cs typeface="Lato" panose="020B0604020202020204" charset="0"/>
              </a:rPr>
              <a:t>Play in teams to guess the celebrity from the card description!</a:t>
            </a:r>
          </a:p>
        </p:txBody>
      </p:sp>
      <p:sp>
        <p:nvSpPr>
          <p:cNvPr id="8" name="Rectangle 7"/>
          <p:cNvSpPr/>
          <p:nvPr/>
        </p:nvSpPr>
        <p:spPr>
          <a:xfrm>
            <a:off x="242436" y="1036713"/>
            <a:ext cx="4600783" cy="523220"/>
          </a:xfrm>
          <a:prstGeom prst="rect">
            <a:avLst/>
          </a:prstGeom>
        </p:spPr>
        <p:txBody>
          <a:bodyPr wrap="square">
            <a:spAutoFit/>
          </a:bodyPr>
          <a:lstStyle/>
          <a:p>
            <a:pPr algn="ctr"/>
            <a:r>
              <a:rPr lang="en-GB" sz="2800" b="1" dirty="0">
                <a:latin typeface="League Spartan" panose="00000800000000000000" pitchFamily="50" charset="0"/>
              </a:rPr>
              <a:t>Collage</a:t>
            </a:r>
          </a:p>
        </p:txBody>
      </p:sp>
      <p:sp>
        <p:nvSpPr>
          <p:cNvPr id="6" name="Rectangle 5"/>
          <p:cNvSpPr/>
          <p:nvPr/>
        </p:nvSpPr>
        <p:spPr>
          <a:xfrm>
            <a:off x="242436" y="1427747"/>
            <a:ext cx="5971290" cy="3416320"/>
          </a:xfrm>
          <a:prstGeom prst="rect">
            <a:avLst/>
          </a:prstGeom>
        </p:spPr>
        <p:txBody>
          <a:bodyPr wrap="square">
            <a:spAutoFit/>
          </a:bodyPr>
          <a:lstStyle/>
          <a:p>
            <a:r>
              <a:rPr lang="en-GB" sz="2400" dirty="0"/>
              <a:t>Create a set of images that demonstrate how being part of a diverse community makes people’s lives better.</a:t>
            </a:r>
          </a:p>
          <a:p>
            <a:endParaRPr lang="en-GB" sz="2400" dirty="0"/>
          </a:p>
          <a:p>
            <a:r>
              <a:rPr lang="en-GB" sz="2400" dirty="0"/>
              <a:t>This cold be within school or within the wider community.</a:t>
            </a:r>
          </a:p>
          <a:p>
            <a:endParaRPr lang="en-GB" sz="2400" dirty="0"/>
          </a:p>
          <a:p>
            <a:r>
              <a:rPr lang="en-GB" sz="2400" dirty="0"/>
              <a:t>Be prepared to talk about the images you select.</a:t>
            </a:r>
          </a:p>
        </p:txBody>
      </p:sp>
      <p:pic>
        <p:nvPicPr>
          <p:cNvPr id="6146" name="Picture 2" descr="Personal, Woman, Self Talk, Mirror, Communication"/>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13775" y="4830597"/>
            <a:ext cx="4521896" cy="1851918"/>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7977763" y="2034690"/>
            <a:ext cx="2581275" cy="3938905"/>
          </a:xfrm>
          <a:prstGeom prst="round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Text Box 2"/>
          <p:cNvSpPr txBox="1">
            <a:spLocks noChangeArrowheads="1"/>
          </p:cNvSpPr>
          <p:nvPr/>
        </p:nvSpPr>
        <p:spPr bwMode="auto">
          <a:xfrm>
            <a:off x="8126404" y="3025411"/>
            <a:ext cx="2404745" cy="2806700"/>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en-US" sz="1200">
                <a:effectLst/>
                <a:latin typeface="Verdana" panose="020B0604030504040204" pitchFamily="34" charset="0"/>
                <a:ea typeface="Calibri" panose="020F0502020204030204" pitchFamily="34" charset="0"/>
                <a:cs typeface="Times New Roman" panose="02020603050405020304" pitchFamily="18" charset="0"/>
              </a:rPr>
              <a:t>I am an English cricketer who grew up in Birmingham.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a:effectLst/>
                <a:latin typeface="Verdana" panose="020B0604030504040204" pitchFamily="34" charset="0"/>
                <a:ea typeface="Calibri" panose="020F0502020204030204" pitchFamily="34" charset="0"/>
                <a:cs typeface="Times New Roman" panose="02020603050405020304" pitchFamily="18" charset="0"/>
              </a:rPr>
              <a:t>I am mixed race and a Muslim.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a:effectLst/>
                <a:latin typeface="Verdana" panose="020B0604030504040204" pitchFamily="34" charset="0"/>
                <a:ea typeface="Calibri" panose="020F0502020204030204" pitchFamily="34" charset="0"/>
                <a:cs typeface="Times New Roman" panose="02020603050405020304" pitchFamily="18" charset="0"/>
              </a:rPr>
              <a:t>I am an ambassador for StreetChance.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a:effectLst/>
                <a:latin typeface="Verdana" panose="020B0604030504040204" pitchFamily="34" charset="0"/>
                <a:ea typeface="Calibri" panose="020F0502020204030204" pitchFamily="34" charset="0"/>
                <a:cs typeface="Times New Roman" panose="02020603050405020304" pitchFamily="18" charset="0"/>
              </a:rPr>
              <a:t>I have been banned from wearing political wristbands when I play for England.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a:effectLst/>
                <a:latin typeface="Verdana" panose="020B0604030504040204" pitchFamily="34" charset="0"/>
                <a:ea typeface="Calibri" panose="020F0502020204030204" pitchFamily="34" charset="0"/>
                <a:cs typeface="Times New Roman" panose="02020603050405020304" pitchFamily="18" charset="0"/>
              </a:rPr>
              <a:t>My nickname is Moe.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4" name="Picture 23" descr="Cricket, Bat, Ball, Britain, British, Game, Player"/>
          <p:cNvPicPr/>
          <p:nvPr/>
        </p:nvPicPr>
        <p: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a:fillRect/>
          </a:stretch>
        </p:blipFill>
        <p:spPr bwMode="auto">
          <a:xfrm>
            <a:off x="8822999" y="2288176"/>
            <a:ext cx="857885" cy="670560"/>
          </a:xfrm>
          <a:prstGeom prst="rect">
            <a:avLst/>
          </a:prstGeom>
          <a:noFill/>
          <a:ln>
            <a:noFill/>
          </a:ln>
        </p:spPr>
      </p:pic>
      <p:sp>
        <p:nvSpPr>
          <p:cNvPr id="13" name="TextBox 12"/>
          <p:cNvSpPr txBox="1"/>
          <p:nvPr/>
        </p:nvSpPr>
        <p:spPr>
          <a:xfrm>
            <a:off x="613775" y="360325"/>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More activities</a:t>
            </a:r>
          </a:p>
        </p:txBody>
      </p:sp>
    </p:spTree>
    <p:extLst>
      <p:ext uri="{BB962C8B-B14F-4D97-AF65-F5344CB8AC3E}">
        <p14:creationId xmlns:p14="http://schemas.microsoft.com/office/powerpoint/2010/main" val="4184782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4489547">
            <a:off x="9938657" y="3310406"/>
            <a:ext cx="1966668" cy="1660913"/>
          </a:xfrm>
          <a:prstGeom prst="rect">
            <a:avLst/>
          </a:prstGeom>
        </p:spPr>
      </p:pic>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50099">
            <a:off x="6386645" y="4148281"/>
            <a:ext cx="1966668" cy="1660913"/>
          </a:xfrm>
          <a:prstGeom prst="rect">
            <a:avLst/>
          </a:prstGeom>
        </p:spPr>
      </p:pic>
      <p:sp>
        <p:nvSpPr>
          <p:cNvPr id="2" name="Slide Number Placeholder 1"/>
          <p:cNvSpPr>
            <a:spLocks noGrp="1"/>
          </p:cNvSpPr>
          <p:nvPr>
            <p:ph type="sldNum" sz="quarter" idx="12"/>
          </p:nvPr>
        </p:nvSpPr>
        <p:spPr/>
        <p:txBody>
          <a:bodyPr/>
          <a:lstStyle/>
          <a:p>
            <a:fld id="{2D651D86-383D-45DB-A701-76B5BFCFE28F}" type="slidenum">
              <a:rPr lang="en-GB" smtClean="0"/>
              <a:pPr/>
              <a:t>3</a:t>
            </a:fld>
            <a:endParaRPr lang="en-GB" dirty="0"/>
          </a:p>
        </p:txBody>
      </p:sp>
      <p:sp>
        <p:nvSpPr>
          <p:cNvPr id="3" name="TextBox 2"/>
          <p:cNvSpPr txBox="1"/>
          <p:nvPr/>
        </p:nvSpPr>
        <p:spPr>
          <a:xfrm>
            <a:off x="408980" y="356720"/>
            <a:ext cx="9177913" cy="830997"/>
          </a:xfrm>
          <a:prstGeom prst="rect">
            <a:avLst/>
          </a:prstGeom>
          <a:solidFill>
            <a:srgbClr val="95519E"/>
          </a:solidFill>
        </p:spPr>
        <p:txBody>
          <a:bodyPr wrap="square" rtlCol="0">
            <a:spAutoFit/>
          </a:bodyPr>
          <a:lstStyle/>
          <a:p>
            <a:r>
              <a:rPr lang="en-GB" sz="4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Challenge and support</a:t>
            </a:r>
            <a:endParaRPr lang="en-GB" sz="4800" strike="sngStrike"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4" name="TextBox 3"/>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Teacher </a:t>
            </a:r>
          </a:p>
          <a:p>
            <a:r>
              <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slide</a:t>
            </a:r>
          </a:p>
        </p:txBody>
      </p:sp>
      <p:sp>
        <p:nvSpPr>
          <p:cNvPr id="5" name="TextBox 4"/>
          <p:cNvSpPr txBox="1"/>
          <p:nvPr/>
        </p:nvSpPr>
        <p:spPr>
          <a:xfrm>
            <a:off x="605868" y="1535587"/>
            <a:ext cx="5352510" cy="5262979"/>
          </a:xfrm>
          <a:prstGeom prst="rect">
            <a:avLst/>
          </a:prstGeom>
          <a:noFill/>
        </p:spPr>
        <p:txBody>
          <a:bodyPr wrap="square" rtlCol="0">
            <a:spAutoFit/>
          </a:bodyPr>
          <a:lstStyle/>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The lesson includes suggestions for  challenge and support activities, to help you differentiate appropriately for your class.  </a:t>
            </a: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Challenge activities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deepen and extend the learning for those who need more challenge or who finish the activity quickly. </a:t>
            </a: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Support activities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are adapted to be more accessible for those who need it.</a:t>
            </a: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860697">
            <a:off x="9345940" y="2850452"/>
            <a:ext cx="481906" cy="963810"/>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l="59958" b="29919"/>
          <a:stretch/>
        </p:blipFill>
        <p:spPr>
          <a:xfrm>
            <a:off x="8305007" y="3615731"/>
            <a:ext cx="766525" cy="844077"/>
          </a:xfrm>
          <a:prstGeom prst="rect">
            <a:avLst/>
          </a:prstGeom>
        </p:spPr>
      </p:pic>
      <p:sp>
        <p:nvSpPr>
          <p:cNvPr id="11" name="TextBox 10"/>
          <p:cNvSpPr txBox="1"/>
          <p:nvPr/>
        </p:nvSpPr>
        <p:spPr>
          <a:xfrm rot="19878837">
            <a:off x="6614819" y="4783828"/>
            <a:ext cx="1386585" cy="375666"/>
          </a:xfrm>
          <a:prstGeom prst="rect">
            <a:avLst/>
          </a:prstGeom>
          <a:noFill/>
        </p:spPr>
        <p:txBody>
          <a:bodyPr wrap="square" rtlCol="0">
            <a:spAutoFit/>
          </a:bodyPr>
          <a:lstStyle/>
          <a:p>
            <a:r>
              <a:rPr lang="en-GB" dirty="0">
                <a:latin typeface="League Spartan" panose="00000800000000000000" pitchFamily="50" charset="0"/>
              </a:rPr>
              <a:t>Challenge</a:t>
            </a:r>
          </a:p>
        </p:txBody>
      </p:sp>
      <p:sp>
        <p:nvSpPr>
          <p:cNvPr id="12" name="TextBox 11"/>
          <p:cNvSpPr txBox="1"/>
          <p:nvPr/>
        </p:nvSpPr>
        <p:spPr>
          <a:xfrm rot="1567822">
            <a:off x="10305885" y="4049209"/>
            <a:ext cx="1386585" cy="375666"/>
          </a:xfrm>
          <a:prstGeom prst="rect">
            <a:avLst/>
          </a:prstGeom>
          <a:noFill/>
        </p:spPr>
        <p:txBody>
          <a:bodyPr wrap="square" rtlCol="0">
            <a:spAutoFit/>
          </a:bodyPr>
          <a:lstStyle/>
          <a:p>
            <a:r>
              <a:rPr lang="en-GB" dirty="0">
                <a:latin typeface="League Spartan" panose="00000800000000000000" pitchFamily="50" charset="0"/>
              </a:rPr>
              <a:t>Support</a:t>
            </a:r>
          </a:p>
        </p:txBody>
      </p:sp>
      <p:sp>
        <p:nvSpPr>
          <p:cNvPr id="13" name="Footer Placeholder 1"/>
          <p:cNvSpPr txBox="1">
            <a:spLocks/>
          </p:cNvSpPr>
          <p:nvPr/>
        </p:nvSpPr>
        <p:spPr>
          <a:xfrm>
            <a:off x="0" y="6387150"/>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PSHE Association 2019	 </a:t>
            </a:r>
          </a:p>
        </p:txBody>
      </p:sp>
      <p:sp>
        <p:nvSpPr>
          <p:cNvPr id="17" name="TextBox 16"/>
          <p:cNvSpPr txBox="1"/>
          <p:nvPr/>
        </p:nvSpPr>
        <p:spPr>
          <a:xfrm>
            <a:off x="6412422" y="1532883"/>
            <a:ext cx="5291914" cy="1200329"/>
          </a:xfrm>
          <a:prstGeom prst="rect">
            <a:avLst/>
          </a:prstGeom>
          <a:noFill/>
        </p:spPr>
        <p:txBody>
          <a:bodyPr wrap="square" rtlCol="0">
            <a:spAutoFit/>
          </a:bodyPr>
          <a:lstStyle/>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Look for the logo on the pupil slides.  See delivery notes for details of the activities.</a:t>
            </a:r>
          </a:p>
        </p:txBody>
      </p:sp>
    </p:spTree>
    <p:extLst>
      <p:ext uri="{BB962C8B-B14F-4D97-AF65-F5344CB8AC3E}">
        <p14:creationId xmlns:p14="http://schemas.microsoft.com/office/powerpoint/2010/main" val="242848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7" name="Straight Connector 6"/>
          <p:cNvCxnSpPr/>
          <p:nvPr/>
        </p:nvCxnSpPr>
        <p:spPr>
          <a:xfrm>
            <a:off x="365767" y="178676"/>
            <a:ext cx="0" cy="6579476"/>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88433" y="941302"/>
            <a:ext cx="5227036" cy="4475255"/>
          </a:xfrm>
          <a:prstGeom prst="rect">
            <a:avLst/>
          </a:prstGeom>
          <a:noFill/>
          <a:ln w="127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p:cNvSpPr txBox="1"/>
          <p:nvPr/>
        </p:nvSpPr>
        <p:spPr>
          <a:xfrm>
            <a:off x="435545" y="1658165"/>
            <a:ext cx="6321530" cy="4893647"/>
          </a:xfrm>
          <a:prstGeom prst="rect">
            <a:avLst/>
          </a:prstGeom>
          <a:noFill/>
          <a:ln>
            <a:solidFill>
              <a:schemeClr val="bg1"/>
            </a:solidFill>
          </a:ln>
        </p:spPr>
        <p:txBody>
          <a:bodyPr wrap="square" rtlCol="0">
            <a:spAutoFit/>
          </a:bodyPr>
          <a:lstStyle/>
          <a:p>
            <a:r>
              <a:rPr lang="en-US" sz="2400" u="sng" dirty="0">
                <a:solidFill>
                  <a:schemeClr val="bg1"/>
                </a:solidFill>
                <a:latin typeface="Lato" panose="020B0604020202020204" charset="0"/>
                <a:ea typeface="Lato" panose="020B0604020202020204" charset="0"/>
                <a:cs typeface="Lato" panose="020B0604020202020204" charset="0"/>
              </a:rPr>
              <a:t>Lesson 1: Valuing Diversity</a:t>
            </a:r>
          </a:p>
          <a:p>
            <a:r>
              <a:rPr lang="en-GB" sz="2400" dirty="0">
                <a:solidFill>
                  <a:schemeClr val="bg1"/>
                </a:solidFill>
                <a:latin typeface="Lato" panose="020B0604020202020204" charset="0"/>
                <a:ea typeface="Lato" panose="020B0604020202020204" charset="0"/>
                <a:cs typeface="Lato" panose="020B0604020202020204" charset="0"/>
              </a:rPr>
              <a:t>This is the first in a series of three lessons focusing on building resilience to extremism. </a:t>
            </a:r>
          </a:p>
          <a:p>
            <a:endParaRPr lang="en-GB" sz="2400" dirty="0">
              <a:solidFill>
                <a:schemeClr val="bg1"/>
              </a:solidFill>
              <a:latin typeface="Lato" panose="020B0604020202020204" charset="0"/>
              <a:ea typeface="Lato" panose="020B0604020202020204" charset="0"/>
              <a:cs typeface="Lato" panose="020B0604020202020204" charset="0"/>
            </a:endParaRPr>
          </a:p>
          <a:p>
            <a:r>
              <a:rPr lang="en-GB" sz="2400" dirty="0">
                <a:solidFill>
                  <a:schemeClr val="bg1"/>
                </a:solidFill>
                <a:latin typeface="Lato" panose="020B0604020202020204" charset="0"/>
                <a:ea typeface="Lato" panose="020B0604020202020204" charset="0"/>
                <a:cs typeface="Lato" panose="020B0604020202020204" charset="0"/>
              </a:rPr>
              <a:t>This lesson develops understanding of the need for criticality when assessing media content, and the impact of people’s actions on community cohesion.</a:t>
            </a:r>
          </a:p>
          <a:p>
            <a:endParaRPr lang="en-GB" sz="2400" dirty="0">
              <a:solidFill>
                <a:schemeClr val="bg1"/>
              </a:solidFill>
              <a:latin typeface="Lato" panose="020B0604020202020204" charset="0"/>
              <a:ea typeface="Lato" panose="020B0604020202020204" charset="0"/>
              <a:cs typeface="Lato" panose="020B0604020202020204" charset="0"/>
            </a:endParaRPr>
          </a:p>
          <a:p>
            <a:r>
              <a:rPr lang="en-GB" sz="2400" dirty="0">
                <a:solidFill>
                  <a:schemeClr val="bg1"/>
                </a:solidFill>
                <a:latin typeface="Lato" panose="020B0604020202020204" charset="0"/>
                <a:ea typeface="Lato" panose="020B0604020202020204" charset="0"/>
                <a:cs typeface="Lato" panose="020B0604020202020204" charset="0"/>
              </a:rPr>
              <a:t>It supports pupils to be more aware of how their choices can impact others, and educates on the positive actions young people themselves can take to promote diversity.</a:t>
            </a:r>
          </a:p>
        </p:txBody>
      </p:sp>
      <p:sp>
        <p:nvSpPr>
          <p:cNvPr id="5" name="Slide Number Placeholder 4"/>
          <p:cNvSpPr>
            <a:spLocks noGrp="1"/>
          </p:cNvSpPr>
          <p:nvPr>
            <p:ph type="sldNum" sz="quarter" idx="12"/>
          </p:nvPr>
        </p:nvSpPr>
        <p:spPr/>
        <p:txBody>
          <a:bodyPr/>
          <a:lstStyle/>
          <a:p>
            <a:fld id="{2D651D86-383D-45DB-A701-76B5BFCFE28F}" type="slidenum">
              <a:rPr lang="en-GB" smtClean="0"/>
              <a:t>4</a:t>
            </a:fld>
            <a:endParaRPr lang="en-GB" dirty="0"/>
          </a:p>
        </p:txBody>
      </p:sp>
      <p:sp>
        <p:nvSpPr>
          <p:cNvPr id="4" name="Footer Placeholder 3"/>
          <p:cNvSpPr>
            <a:spLocks noGrp="1"/>
          </p:cNvSpPr>
          <p:nvPr>
            <p:ph type="ftr" sz="quarter" idx="4294967295"/>
          </p:nvPr>
        </p:nvSpPr>
        <p:spPr>
          <a:xfrm>
            <a:off x="0" y="6567488"/>
            <a:ext cx="12192000" cy="307975"/>
          </a:xfrm>
        </p:spPr>
        <p:txBody>
          <a:bodyPr/>
          <a:lstStyle/>
          <a:p>
            <a:r>
              <a:rPr lang="en-GB" dirty="0">
                <a:solidFill>
                  <a:schemeClr val="bg1"/>
                </a:solidFill>
              </a:rPr>
              <a:t>© PSHE Association 2018 	 </a:t>
            </a:r>
          </a:p>
        </p:txBody>
      </p:sp>
      <p:sp>
        <p:nvSpPr>
          <p:cNvPr id="12" name="TextBox 11"/>
          <p:cNvSpPr txBox="1"/>
          <p:nvPr/>
        </p:nvSpPr>
        <p:spPr>
          <a:xfrm>
            <a:off x="253108" y="499497"/>
            <a:ext cx="3155553" cy="923330"/>
          </a:xfrm>
          <a:prstGeom prst="rect">
            <a:avLst/>
          </a:prstGeom>
          <a:solidFill>
            <a:srgbClr val="95519E"/>
          </a:solidFill>
        </p:spPr>
        <p:txBody>
          <a:bodyPr wrap="square" rtlCol="0">
            <a:spAutoFit/>
          </a:bodyPr>
          <a:lstStyle/>
          <a:p>
            <a:r>
              <a:rPr lang="en-GB" sz="54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Context</a:t>
            </a:r>
            <a:endParaRPr lang="en-GB" sz="4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13" name="TextBox 12"/>
          <p:cNvSpPr txBox="1"/>
          <p:nvPr/>
        </p:nvSpPr>
        <p:spPr>
          <a:xfrm>
            <a:off x="9869891" y="195939"/>
            <a:ext cx="2110827" cy="1077218"/>
          </a:xfrm>
          <a:prstGeom prst="rect">
            <a:avLst/>
          </a:prstGeom>
          <a:solidFill>
            <a:srgbClr val="95519E"/>
          </a:solidFill>
          <a:ln>
            <a:solidFill>
              <a:schemeClr val="bg1"/>
            </a:solidFill>
            <a:prstDash val="dash"/>
          </a:ln>
        </p:spPr>
        <p:txBody>
          <a:bodyPr wrap="square" rtlCol="0" anchor="ctr" anchorCtr="1">
            <a:spAutoFit/>
          </a:bodyPr>
          <a:lstStyle/>
          <a:p>
            <a:r>
              <a:rPr lang="en-GB" sz="32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Teacher </a:t>
            </a:r>
          </a:p>
          <a:p>
            <a:r>
              <a:rPr lang="en-GB" sz="32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slide</a:t>
            </a:r>
          </a:p>
        </p:txBody>
      </p:sp>
      <p:sp>
        <p:nvSpPr>
          <p:cNvPr id="2" name="Rectangle 1"/>
          <p:cNvSpPr/>
          <p:nvPr/>
        </p:nvSpPr>
        <p:spPr>
          <a:xfrm>
            <a:off x="6968357" y="1649886"/>
            <a:ext cx="4430486" cy="2308324"/>
          </a:xfrm>
          <a:prstGeom prst="rect">
            <a:avLst/>
          </a:prstGeom>
          <a:ln>
            <a:solidFill>
              <a:schemeClr val="bg1"/>
            </a:solidFill>
          </a:ln>
        </p:spPr>
        <p:txBody>
          <a:bodyPr wrap="square">
            <a:spAutoFit/>
          </a:bodyPr>
          <a:lstStyle/>
          <a:p>
            <a:r>
              <a:rPr lang="en-US" sz="2400" dirty="0">
                <a:solidFill>
                  <a:schemeClr val="bg1"/>
                </a:solidFill>
                <a:latin typeface="Lato" panose="020B0604020202020204" charset="0"/>
                <a:ea typeface="Lato" panose="020B0604020202020204" charset="0"/>
                <a:cs typeface="Lato" panose="020B0604020202020204" charset="0"/>
              </a:rPr>
              <a:t>Neither this, nor any of the other lessons, is designed to be taught in isolation, but should always form part of a planned, developmental PSHE education </a:t>
            </a:r>
            <a:r>
              <a:rPr lang="en-US" sz="2400" dirty="0" err="1">
                <a:solidFill>
                  <a:schemeClr val="bg1"/>
                </a:solidFill>
                <a:latin typeface="Lato" panose="020B0604020202020204" charset="0"/>
                <a:ea typeface="Lato" panose="020B0604020202020204" charset="0"/>
                <a:cs typeface="Lato" panose="020B0604020202020204" charset="0"/>
              </a:rPr>
              <a:t>programme</a:t>
            </a:r>
            <a:r>
              <a:rPr lang="en-US" sz="2400" dirty="0">
                <a:solidFill>
                  <a:schemeClr val="bg1"/>
                </a:solidFill>
                <a:latin typeface="Lato" panose="020B0604020202020204" charset="0"/>
                <a:ea typeface="Lato" panose="020B0604020202020204" charset="0"/>
                <a:cs typeface="Lato" panose="020B0604020202020204" charset="0"/>
              </a:rPr>
              <a:t>.</a:t>
            </a:r>
            <a:endParaRPr lang="en-GB" sz="2400" dirty="0">
              <a:solidFill>
                <a:schemeClr val="bg1"/>
              </a:solidFill>
              <a:latin typeface="Lato" panose="020B0604020202020204" charset="0"/>
              <a:ea typeface="Lato" panose="020B0604020202020204" charset="0"/>
              <a:cs typeface="Lato" panose="020B0604020202020204" charset="0"/>
            </a:endParaRPr>
          </a:p>
        </p:txBody>
      </p:sp>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45892" y="4413959"/>
            <a:ext cx="2237708" cy="2005196"/>
          </a:xfrm>
          <a:prstGeom prst="rect">
            <a:avLst/>
          </a:prstGeom>
        </p:spPr>
      </p:pic>
    </p:spTree>
    <p:extLst>
      <p:ext uri="{BB962C8B-B14F-4D97-AF65-F5344CB8AC3E}">
        <p14:creationId xmlns:p14="http://schemas.microsoft.com/office/powerpoint/2010/main" val="4145502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0" name="Straight Connector 9"/>
          <p:cNvCxnSpPr/>
          <p:nvPr/>
        </p:nvCxnSpPr>
        <p:spPr>
          <a:xfrm>
            <a:off x="365767" y="136634"/>
            <a:ext cx="0" cy="6721366"/>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2309574400"/>
              </p:ext>
            </p:extLst>
          </p:nvPr>
        </p:nvGraphicFramePr>
        <p:xfrm>
          <a:off x="218449" y="66561"/>
          <a:ext cx="9786975" cy="1666612"/>
        </p:xfrm>
        <a:graphic>
          <a:graphicData uri="http://schemas.openxmlformats.org/drawingml/2006/table">
            <a:tbl>
              <a:tblPr firstRow="1" firstCol="1" bandRow="1"/>
              <a:tblGrid>
                <a:gridCol w="4922848">
                  <a:extLst>
                    <a:ext uri="{9D8B030D-6E8A-4147-A177-3AD203B41FA5}">
                      <a16:colId xmlns:a16="http://schemas.microsoft.com/office/drawing/2014/main" val="3955450005"/>
                    </a:ext>
                  </a:extLst>
                </a:gridCol>
                <a:gridCol w="4864127">
                  <a:extLst>
                    <a:ext uri="{9D8B030D-6E8A-4147-A177-3AD203B41FA5}">
                      <a16:colId xmlns:a16="http://schemas.microsoft.com/office/drawing/2014/main" val="2312097304"/>
                    </a:ext>
                  </a:extLst>
                </a:gridCol>
              </a:tblGrid>
              <a:tr h="1049727">
                <a:tc gridSpan="2">
                  <a:txBody>
                    <a:bodyPr/>
                    <a:lstStyle/>
                    <a:p>
                      <a:pPr marL="107950" marR="109855" algn="l">
                        <a:lnSpc>
                          <a:spcPct val="107000"/>
                        </a:lnSpc>
                        <a:spcBef>
                          <a:spcPts val="300"/>
                        </a:spcBef>
                        <a:spcAft>
                          <a:spcPts val="300"/>
                        </a:spcAft>
                        <a:tabLst>
                          <a:tab pos="2092960" algn="ctr"/>
                          <a:tab pos="4186555" algn="r"/>
                        </a:tabLst>
                      </a:pPr>
                      <a:endParaRPr lang="en-GB" sz="5400" b="0" dirty="0">
                        <a:solidFill>
                          <a:schemeClr val="bg1"/>
                        </a:solidFill>
                        <a:effectLst/>
                        <a:latin typeface="League Spartan" panose="00000800000000000000" pitchFamily="50" charset="0"/>
                        <a:ea typeface="Open Sans Extrabold" panose="020B0906030804020204" pitchFamily="34" charset="0"/>
                        <a:cs typeface="Open Sans Extrabold" panose="020B0906030804020204" pitchFamily="34" charset="0"/>
                      </a:endParaRPr>
                    </a:p>
                  </a:txBody>
                  <a:tcPr marL="68580" marR="68580" marT="0" marB="0">
                    <a:lnL>
                      <a:noFill/>
                    </a:lnL>
                    <a:lnR>
                      <a:noFill/>
                    </a:lnR>
                    <a:lnT>
                      <a:noFill/>
                    </a:lnT>
                    <a:lnB w="12700" cap="flat" cmpd="sng" algn="ctr">
                      <a:solidFill>
                        <a:srgbClr val="95519E"/>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27983487"/>
                  </a:ext>
                </a:extLst>
              </a:tr>
              <a:tr h="220078">
                <a:tc>
                  <a:txBody>
                    <a:bodyPr/>
                    <a:lstStyle/>
                    <a:p>
                      <a:pPr marL="107950" marR="109855" algn="ctr">
                        <a:lnSpc>
                          <a:spcPct val="107000"/>
                        </a:lnSpc>
                        <a:spcBef>
                          <a:spcPts val="200"/>
                        </a:spcBef>
                        <a:spcAft>
                          <a:spcPts val="200"/>
                        </a:spcAft>
                      </a:pPr>
                      <a:endParaRPr lang="en-GB" sz="1800" dirty="0">
                        <a:solidFill>
                          <a:srgbClr val="95519E"/>
                        </a:solidFill>
                        <a:effectLst/>
                        <a:latin typeface="Open Sans Extrabold" panose="020B0906030804020204" pitchFamily="34" charset="0"/>
                        <a:ea typeface="Open Sans Extrabold" panose="020B0906030804020204" pitchFamily="34" charset="0"/>
                        <a:cs typeface="Open Sans Extrabold" panose="020B0906030804020204" pitchFamily="34" charset="0"/>
                      </a:endParaRPr>
                    </a:p>
                  </a:txBody>
                  <a:tcPr marL="68580" marR="68580" marT="0" marB="0" anchor="ctr">
                    <a:lnL>
                      <a:noFill/>
                    </a:lnL>
                    <a:lnR w="12700" cap="flat" cmpd="sng" algn="ctr">
                      <a:solidFill>
                        <a:srgbClr val="95519E"/>
                      </a:solidFill>
                      <a:prstDash val="solid"/>
                      <a:round/>
                      <a:headEnd type="none" w="med" len="med"/>
                      <a:tailEnd type="none" w="med" len="med"/>
                    </a:lnR>
                    <a:lnT w="12700" cap="flat" cmpd="sng" algn="ctr">
                      <a:solidFill>
                        <a:srgbClr val="95519E"/>
                      </a:solidFill>
                      <a:prstDash val="solid"/>
                      <a:round/>
                      <a:headEnd type="none" w="med" len="med"/>
                      <a:tailEnd type="none" w="med" len="med"/>
                    </a:lnT>
                    <a:lnB w="12700" cap="flat" cmpd="sng" algn="ctr">
                      <a:solidFill>
                        <a:srgbClr val="95519E"/>
                      </a:solidFill>
                      <a:prstDash val="solid"/>
                      <a:round/>
                      <a:headEnd type="none" w="med" len="med"/>
                      <a:tailEnd type="none" w="med" len="med"/>
                    </a:lnB>
                  </a:tcPr>
                </a:tc>
                <a:tc>
                  <a:txBody>
                    <a:bodyPr/>
                    <a:lstStyle/>
                    <a:p>
                      <a:pPr marL="107950" marR="109855" algn="ctr">
                        <a:lnSpc>
                          <a:spcPct val="107000"/>
                        </a:lnSpc>
                        <a:spcBef>
                          <a:spcPts val="200"/>
                        </a:spcBef>
                        <a:spcAft>
                          <a:spcPts val="200"/>
                        </a:spcAft>
                        <a:tabLst>
                          <a:tab pos="2092960" algn="ctr"/>
                          <a:tab pos="4186555" algn="r"/>
                        </a:tabLst>
                      </a:pPr>
                      <a:endParaRPr lang="en-GB" sz="1800" dirty="0">
                        <a:solidFill>
                          <a:srgbClr val="95519E"/>
                        </a:solidFill>
                        <a:effectLst/>
                        <a:latin typeface="Open Sans Extrabold" panose="020B0906030804020204" pitchFamily="34" charset="0"/>
                        <a:ea typeface="Open Sans Extrabold" panose="020B0906030804020204" pitchFamily="34" charset="0"/>
                        <a:cs typeface="Open Sans Extrabold" panose="020B0906030804020204" pitchFamily="34" charset="0"/>
                      </a:endParaRPr>
                    </a:p>
                  </a:txBody>
                  <a:tcPr marL="68580" marR="68580" marT="0" marB="0" anchor="ctr">
                    <a:lnL w="12700" cap="flat" cmpd="sng" algn="ctr">
                      <a:solidFill>
                        <a:srgbClr val="95519E"/>
                      </a:solidFill>
                      <a:prstDash val="solid"/>
                      <a:round/>
                      <a:headEnd type="none" w="med" len="med"/>
                      <a:tailEnd type="none" w="med" len="med"/>
                    </a:lnL>
                    <a:lnR>
                      <a:noFill/>
                    </a:lnR>
                    <a:lnT w="12700" cap="flat" cmpd="sng" algn="ctr">
                      <a:solidFill>
                        <a:srgbClr val="95519E"/>
                      </a:solidFill>
                      <a:prstDash val="solid"/>
                      <a:round/>
                      <a:headEnd type="none" w="med" len="med"/>
                      <a:tailEnd type="none" w="med" len="med"/>
                    </a:lnT>
                    <a:lnB w="12700" cap="flat" cmpd="sng" algn="ctr">
                      <a:solidFill>
                        <a:srgbClr val="95519E"/>
                      </a:solidFill>
                      <a:prstDash val="solid"/>
                      <a:round/>
                      <a:headEnd type="none" w="med" len="med"/>
                      <a:tailEnd type="none" w="med" len="med"/>
                    </a:lnB>
                  </a:tcPr>
                </a:tc>
                <a:extLst>
                  <a:ext uri="{0D108BD9-81ED-4DB2-BD59-A6C34878D82A}">
                    <a16:rowId xmlns:a16="http://schemas.microsoft.com/office/drawing/2014/main" val="1194147248"/>
                  </a:ext>
                </a:extLst>
              </a:tr>
              <a:tr h="264179">
                <a:tc>
                  <a:txBody>
                    <a:bodyPr/>
                    <a:lstStyle/>
                    <a:p>
                      <a:pPr marL="228600" marR="109855" algn="just">
                        <a:lnSpc>
                          <a:spcPct val="107000"/>
                        </a:lnSpc>
                        <a:spcBef>
                          <a:spcPts val="300"/>
                        </a:spcBef>
                        <a:spcAft>
                          <a:spcPts val="300"/>
                        </a:spcAft>
                      </a:pPr>
                      <a:endParaRPr lang="en-GB" sz="1100" dirty="0">
                        <a:solidFill>
                          <a:srgbClr val="95519E"/>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000" marR="68580" marT="144000" marB="0">
                    <a:lnL>
                      <a:noFill/>
                    </a:lnL>
                    <a:lnR w="12700" cap="flat" cmpd="sng" algn="ctr">
                      <a:solidFill>
                        <a:srgbClr val="95519E"/>
                      </a:solidFill>
                      <a:prstDash val="solid"/>
                      <a:round/>
                      <a:headEnd type="none" w="med" len="med"/>
                      <a:tailEnd type="none" w="med" len="med"/>
                    </a:lnR>
                    <a:lnT w="12700" cap="flat" cmpd="sng" algn="ctr">
                      <a:solidFill>
                        <a:srgbClr val="95519E"/>
                      </a:solidFill>
                      <a:prstDash val="solid"/>
                      <a:round/>
                      <a:headEnd type="none" w="med" len="med"/>
                      <a:tailEnd type="none" w="med" len="med"/>
                    </a:lnT>
                    <a:lnB>
                      <a:noFill/>
                    </a:lnB>
                  </a:tcPr>
                </a:tc>
                <a:tc>
                  <a:txBody>
                    <a:bodyPr/>
                    <a:lstStyle/>
                    <a:p>
                      <a:pPr marL="0" marR="107950" lvl="0" indent="0">
                        <a:lnSpc>
                          <a:spcPct val="107000"/>
                        </a:lnSpc>
                        <a:spcBef>
                          <a:spcPts val="300"/>
                        </a:spcBef>
                        <a:spcAft>
                          <a:spcPts val="300"/>
                        </a:spcAft>
                        <a:buClr>
                          <a:srgbClr val="9865AF"/>
                        </a:buClr>
                        <a:buFont typeface="+mj-lt"/>
                        <a:buNone/>
                      </a:pPr>
                      <a:endParaRPr lang="en-GB" sz="1100" dirty="0">
                        <a:solidFill>
                          <a:srgbClr val="95519E"/>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000" marR="68580" marT="144000" marB="0">
                    <a:lnL w="12700" cap="flat" cmpd="sng" algn="ctr">
                      <a:solidFill>
                        <a:srgbClr val="95519E"/>
                      </a:solidFill>
                      <a:prstDash val="solid"/>
                      <a:round/>
                      <a:headEnd type="none" w="med" len="med"/>
                      <a:tailEnd type="none" w="med" len="med"/>
                    </a:lnL>
                    <a:lnR>
                      <a:noFill/>
                    </a:lnR>
                    <a:lnT w="12700" cap="flat" cmpd="sng" algn="ctr">
                      <a:solidFill>
                        <a:srgbClr val="95519E"/>
                      </a:solidFill>
                      <a:prstDash val="solid"/>
                      <a:round/>
                      <a:headEnd type="none" w="med" len="med"/>
                      <a:tailEnd type="none" w="med" len="med"/>
                    </a:lnT>
                    <a:lnB>
                      <a:noFill/>
                    </a:lnB>
                  </a:tcPr>
                </a:tc>
                <a:extLst>
                  <a:ext uri="{0D108BD9-81ED-4DB2-BD59-A6C34878D82A}">
                    <a16:rowId xmlns:a16="http://schemas.microsoft.com/office/drawing/2014/main" val="3417556032"/>
                  </a:ext>
                </a:extLst>
              </a:tr>
            </a:tbl>
          </a:graphicData>
        </a:graphic>
      </p:graphicFrame>
      <p:sp>
        <p:nvSpPr>
          <p:cNvPr id="14" name="Rectangle 4"/>
          <p:cNvSpPr>
            <a:spLocks noChangeArrowheads="1"/>
          </p:cNvSpPr>
          <p:nvPr/>
        </p:nvSpPr>
        <p:spPr bwMode="auto">
          <a:xfrm>
            <a:off x="0" y="864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dirty="0">
                <a:ln>
                  <a:noFill/>
                </a:ln>
                <a:solidFill>
                  <a:schemeClr val="tx1"/>
                </a:solidFill>
                <a:effectLst/>
                <a:latin typeface="Arial" panose="020B060402020202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2D651D86-383D-45DB-A701-76B5BFCFE28F}" type="slidenum">
              <a:rPr lang="en-GB" smtClean="0"/>
              <a:t>5</a:t>
            </a:fld>
            <a:endParaRPr lang="en-GB" dirty="0"/>
          </a:p>
        </p:txBody>
      </p:sp>
      <p:sp>
        <p:nvSpPr>
          <p:cNvPr id="13" name="TextBox 12"/>
          <p:cNvSpPr txBox="1"/>
          <p:nvPr/>
        </p:nvSpPr>
        <p:spPr>
          <a:xfrm>
            <a:off x="513085" y="2800357"/>
            <a:ext cx="9270995" cy="3339376"/>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3200" b="1" dirty="0">
                <a:latin typeface="League Spartan" panose="00000800000000000000" pitchFamily="50" charset="0"/>
              </a:rPr>
              <a:t>Learning outcomes</a:t>
            </a:r>
          </a:p>
          <a:p>
            <a:pPr lvl="1"/>
            <a:endParaRPr lang="en-GB" sz="1100" b="1" dirty="0">
              <a:latin typeface="Gill Sans MT" panose="020B0502020104020203" pitchFamily="34" charset="0"/>
            </a:endParaRPr>
          </a:p>
          <a:p>
            <a:pPr lvl="1"/>
            <a:endParaRPr lang="en-GB" sz="1100" b="1" dirty="0">
              <a:latin typeface="Gill Sans MT" panose="020B0502020104020203" pitchFamily="34" charset="0"/>
            </a:endParaRPr>
          </a:p>
          <a:p>
            <a:pPr lvl="1"/>
            <a:endParaRPr lang="en-GB" sz="1100" b="1" dirty="0">
              <a:latin typeface="Gill Sans MT" panose="020B0502020104020203" pitchFamily="34" charset="0"/>
            </a:endParaRPr>
          </a:p>
          <a:p>
            <a:r>
              <a:rPr lang="en-GB" b="1" dirty="0">
                <a:latin typeface="League Spartan" panose="00000800000000000000" pitchFamily="50" charset="0"/>
              </a:rPr>
              <a:t>Students will be able to:</a:t>
            </a:r>
          </a:p>
          <a:p>
            <a:pPr lvl="1"/>
            <a:endParaRPr lang="en-GB" b="1" dirty="0">
              <a:latin typeface="League Spartan" panose="00000800000000000000" pitchFamily="50" charset="0"/>
            </a:endParaRPr>
          </a:p>
          <a:p>
            <a:pPr lvl="3"/>
            <a:endParaRPr lang="en-GB" sz="400" b="1" dirty="0">
              <a:latin typeface="Gill Sans MT" panose="020B0502020104020203" pitchFamily="34" charset="0"/>
            </a:endParaRPr>
          </a:p>
          <a:p>
            <a:pPr marL="457200" indent="-457200">
              <a:lnSpc>
                <a:spcPct val="150000"/>
              </a:lnSpc>
              <a:buSzPct val="202000"/>
              <a:buBlip>
                <a:blip r:embed="rId3"/>
              </a:buBlip>
            </a:pPr>
            <a:r>
              <a:rPr lang="en-GB" dirty="0">
                <a:latin typeface="Lato" panose="020F0502020204030203" pitchFamily="34" charset="0"/>
                <a:ea typeface="Lato" panose="020F0502020204030203" pitchFamily="34" charset="0"/>
                <a:cs typeface="Lato" panose="020F0502020204030203" pitchFamily="34" charset="0"/>
              </a:rPr>
              <a:t>explain the importance of respecting diversity </a:t>
            </a:r>
          </a:p>
          <a:p>
            <a:pPr marL="457200" indent="-457200">
              <a:lnSpc>
                <a:spcPct val="150000"/>
              </a:lnSpc>
              <a:buSzPct val="202000"/>
              <a:buBlip>
                <a:blip r:embed="rId3"/>
              </a:buBlip>
            </a:pPr>
            <a:r>
              <a:rPr lang="en-GB" dirty="0">
                <a:latin typeface="Lato" panose="020F0502020204030203" pitchFamily="34" charset="0"/>
                <a:ea typeface="Lato" panose="020F0502020204030203" pitchFamily="34" charset="0"/>
                <a:cs typeface="Lato" panose="020F0502020204030203" pitchFamily="34" charset="0"/>
              </a:rPr>
              <a:t>assess the impact of media, social media and actions on people’s attitudes around diversity</a:t>
            </a:r>
          </a:p>
          <a:p>
            <a:pPr marL="457200" indent="-457200">
              <a:lnSpc>
                <a:spcPct val="150000"/>
              </a:lnSpc>
              <a:buSzPct val="202000"/>
              <a:buBlip>
                <a:blip r:embed="rId3"/>
              </a:buBlip>
            </a:pPr>
            <a:endParaRPr lang="en-GB" sz="600" dirty="0">
              <a:latin typeface="Lato" panose="020F0502020204030203" pitchFamily="34" charset="0"/>
              <a:ea typeface="Lato" panose="020F0502020204030203" pitchFamily="34" charset="0"/>
              <a:cs typeface="Lato" panose="020F0502020204030203" pitchFamily="34" charset="0"/>
            </a:endParaRPr>
          </a:p>
        </p:txBody>
      </p:sp>
      <p:sp>
        <p:nvSpPr>
          <p:cNvPr id="16" name="TextBox 15"/>
          <p:cNvSpPr txBox="1"/>
          <p:nvPr/>
        </p:nvSpPr>
        <p:spPr>
          <a:xfrm>
            <a:off x="513085" y="538199"/>
            <a:ext cx="9270995" cy="1862048"/>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3200" b="1" dirty="0">
                <a:latin typeface="League Spartan" panose="00000800000000000000" pitchFamily="50" charset="0"/>
              </a:rPr>
              <a:t>Learning objective</a:t>
            </a:r>
          </a:p>
          <a:p>
            <a:pPr lvl="3"/>
            <a:endParaRPr lang="en-GB" sz="1100" b="1" dirty="0">
              <a:latin typeface="Gill Sans MT" panose="020B0502020104020203" pitchFamily="34" charset="0"/>
            </a:endParaRPr>
          </a:p>
          <a:p>
            <a:pPr lvl="3"/>
            <a:endParaRPr lang="en-GB" sz="1100" b="1" dirty="0">
              <a:latin typeface="Gill Sans MT" panose="020B0502020104020203" pitchFamily="34" charset="0"/>
            </a:endParaRPr>
          </a:p>
          <a:p>
            <a:r>
              <a:rPr lang="en-GB" b="1" dirty="0">
                <a:latin typeface="League Spartan" panose="00000800000000000000" pitchFamily="50" charset="0"/>
              </a:rPr>
              <a:t>Students will:</a:t>
            </a:r>
          </a:p>
          <a:p>
            <a:pPr marL="457200" indent="-457200">
              <a:lnSpc>
                <a:spcPct val="150000"/>
              </a:lnSpc>
              <a:buSzPct val="202000"/>
              <a:buBlip>
                <a:blip r:embed="rId3"/>
              </a:buBlip>
            </a:pPr>
            <a:r>
              <a:rPr lang="en-GB" dirty="0"/>
              <a:t>learn about the impact of individual’s beliefs and actions on community cohesion</a:t>
            </a:r>
            <a:endParaRPr lang="en-GB" sz="500" b="1" dirty="0">
              <a:latin typeface="Lato" panose="020F0502020204030203" pitchFamily="34" charset="0"/>
              <a:ea typeface="Lato" panose="020F0502020204030203" pitchFamily="34" charset="0"/>
              <a:cs typeface="Lato" panose="020F0502020204030203" pitchFamily="34" charset="0"/>
            </a:endParaRPr>
          </a:p>
        </p:txBody>
      </p:sp>
      <p:pic>
        <p:nvPicPr>
          <p:cNvPr id="18" name="Pictur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7211" y="538199"/>
            <a:ext cx="962364" cy="962364"/>
          </a:xfrm>
          <a:prstGeom prst="rect">
            <a:avLst/>
          </a:prstGeom>
        </p:spPr>
      </p:pic>
      <p:pic>
        <p:nvPicPr>
          <p:cNvPr id="17" name="Picture 16"/>
          <p:cNvPicPr>
            <a:picLocks noChangeAspect="1"/>
          </p:cNvPicPr>
          <p:nvPr/>
        </p:nvPicPr>
        <p:blipFill rotWithShape="1">
          <a:blip r:embed="rId5" cstate="screen">
            <a:extLst>
              <a:ext uri="{28A0092B-C50C-407E-A947-70E740481C1C}">
                <a14:useLocalDpi xmlns:a14="http://schemas.microsoft.com/office/drawing/2010/main"/>
              </a:ext>
            </a:extLst>
          </a:blip>
          <a:srcRect l="10502" r="10174"/>
          <a:stretch/>
        </p:blipFill>
        <p:spPr>
          <a:xfrm>
            <a:off x="687044" y="2800357"/>
            <a:ext cx="877333" cy="1001704"/>
          </a:xfrm>
          <a:prstGeom prst="rect">
            <a:avLst/>
          </a:prstGeom>
        </p:spPr>
      </p:pic>
      <p:sp>
        <p:nvSpPr>
          <p:cNvPr id="15" name="TextBox 14"/>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Teacher </a:t>
            </a:r>
          </a:p>
          <a:p>
            <a:r>
              <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slide</a:t>
            </a:r>
          </a:p>
        </p:txBody>
      </p:sp>
      <p:sp>
        <p:nvSpPr>
          <p:cNvPr id="20" name="Footer Placeholder 3"/>
          <p:cNvSpPr txBox="1">
            <a:spLocks/>
          </p:cNvSpPr>
          <p:nvPr/>
        </p:nvSpPr>
        <p:spPr>
          <a:xfrm>
            <a:off x="0" y="6447718"/>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PSHE Association 2019 	 </a:t>
            </a:r>
          </a:p>
        </p:txBody>
      </p:sp>
    </p:spTree>
    <p:extLst>
      <p:ext uri="{BB962C8B-B14F-4D97-AF65-F5344CB8AC3E}">
        <p14:creationId xmlns:p14="http://schemas.microsoft.com/office/powerpoint/2010/main" val="1244660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0" name="Straight Connector 9"/>
          <p:cNvCxnSpPr/>
          <p:nvPr/>
        </p:nvCxnSpPr>
        <p:spPr>
          <a:xfrm>
            <a:off x="365767" y="115614"/>
            <a:ext cx="0" cy="6547945"/>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sp>
        <p:nvSpPr>
          <p:cNvPr id="14" name="Rectangle 4"/>
          <p:cNvSpPr>
            <a:spLocks noChangeArrowheads="1"/>
          </p:cNvSpPr>
          <p:nvPr/>
        </p:nvSpPr>
        <p:spPr bwMode="auto">
          <a:xfrm>
            <a:off x="0" y="864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n-GB" altLang="en-US" dirty="0">
                <a:solidFill>
                  <a:prstClr val="black"/>
                </a:solidFill>
                <a:latin typeface="Arial" panose="020B0604020202020204" pitchFamily="34" charset="0"/>
              </a:rPr>
            </a:br>
            <a:endParaRPr lang="en-GB" altLang="en-US" dirty="0">
              <a:solidFill>
                <a:prstClr val="black"/>
              </a:solidFill>
              <a:latin typeface="Arial" panose="020B0604020202020204" pitchFamily="34" charset="0"/>
            </a:endParaRPr>
          </a:p>
        </p:txBody>
      </p:sp>
      <p:sp>
        <p:nvSpPr>
          <p:cNvPr id="6" name="TextBox 5"/>
          <p:cNvSpPr txBox="1"/>
          <p:nvPr/>
        </p:nvSpPr>
        <p:spPr>
          <a:xfrm>
            <a:off x="137750" y="365931"/>
            <a:ext cx="7546540" cy="830997"/>
          </a:xfrm>
          <a:prstGeom prst="rect">
            <a:avLst/>
          </a:prstGeom>
          <a:noFill/>
          <a:ln>
            <a:noFill/>
          </a:ln>
        </p:spPr>
        <p:txBody>
          <a:bodyPr wrap="square" rtlCol="0">
            <a:spAutoFit/>
          </a:bodyPr>
          <a:lstStyle/>
          <a:p>
            <a:r>
              <a:rPr lang="en-GB" sz="4800" dirty="0">
                <a:solidFill>
                  <a:prstClr val="white"/>
                </a:solidFill>
                <a:latin typeface="League Spartan" panose="00000800000000000000" pitchFamily="50" charset="0"/>
                <a:ea typeface="Open Sans Extrabold" panose="020B0906030804020204" pitchFamily="34" charset="0"/>
                <a:cs typeface="Open Sans Extrabold" panose="020B0906030804020204" pitchFamily="34" charset="0"/>
              </a:rPr>
              <a:t>Preparing to teach</a:t>
            </a:r>
          </a:p>
        </p:txBody>
      </p:sp>
      <p:sp>
        <p:nvSpPr>
          <p:cNvPr id="2" name="Slide Number Placeholder 1"/>
          <p:cNvSpPr>
            <a:spLocks noGrp="1"/>
          </p:cNvSpPr>
          <p:nvPr>
            <p:ph type="sldNum" sz="quarter" idx="12"/>
          </p:nvPr>
        </p:nvSpPr>
        <p:spPr/>
        <p:txBody>
          <a:bodyPr/>
          <a:lstStyle/>
          <a:p>
            <a:fld id="{2D651D86-383D-45DB-A701-76B5BFCFE28F}" type="slidenum">
              <a:rPr lang="en-GB" smtClean="0">
                <a:solidFill>
                  <a:prstClr val="white"/>
                </a:solidFill>
              </a:rPr>
              <a:pPr/>
              <a:t>6</a:t>
            </a:fld>
            <a:endParaRPr lang="en-GB" dirty="0">
              <a:solidFill>
                <a:prstClr val="white"/>
              </a:solidFill>
            </a:endParaRPr>
          </a:p>
        </p:txBody>
      </p:sp>
      <p:sp>
        <p:nvSpPr>
          <p:cNvPr id="16" name="TextBox 15"/>
          <p:cNvSpPr txBox="1"/>
          <p:nvPr/>
        </p:nvSpPr>
        <p:spPr>
          <a:xfrm>
            <a:off x="388762" y="1442174"/>
            <a:ext cx="5494464" cy="2800767"/>
          </a:xfrm>
          <a:prstGeom prst="rect">
            <a:avLst/>
          </a:prstGeom>
          <a:solidFill>
            <a:schemeClr val="bg1"/>
          </a:solidFill>
        </p:spPr>
        <p:txBody>
          <a:bodyPr wrap="square" rtlCol="0">
            <a:spAutoFit/>
          </a:bodyPr>
          <a:lstStyle/>
          <a:p>
            <a:pPr lvl="3"/>
            <a:endParaRPr lang="en-GB" sz="1600" b="1" dirty="0">
              <a:solidFill>
                <a:prstClr val="black"/>
              </a:solidFill>
              <a:latin typeface="Gill Sans MT" panose="020B0502020104020203" pitchFamily="34" charset="0"/>
            </a:endParaRPr>
          </a:p>
          <a:p>
            <a:pPr lvl="3"/>
            <a:r>
              <a:rPr lang="en-GB" sz="2800" b="1" dirty="0">
                <a:solidFill>
                  <a:prstClr val="black"/>
                </a:solidFill>
                <a:latin typeface="League Spartan" panose="00000800000000000000" pitchFamily="50" charset="0"/>
              </a:rPr>
              <a:t>Climate for learning</a:t>
            </a:r>
          </a:p>
          <a:p>
            <a:pPr lvl="3"/>
            <a:endParaRPr lang="en-GB" sz="1100" b="1" dirty="0">
              <a:solidFill>
                <a:prstClr val="black"/>
              </a:solidFill>
              <a:latin typeface="Gill Sans MT" panose="020B0502020104020203" pitchFamily="34" charset="0"/>
            </a:endParaRPr>
          </a:p>
          <a:p>
            <a:pPr lvl="3"/>
            <a:endParaRPr lang="en-GB" sz="1100" b="1" dirty="0">
              <a:solidFill>
                <a:prstClr val="black"/>
              </a:solidFill>
              <a:latin typeface="Gill Sans MT" panose="020B0502020104020203" pitchFamily="34" charset="0"/>
            </a:endParaRPr>
          </a:p>
          <a:p>
            <a:pPr>
              <a:buSzPct val="202000"/>
            </a:pPr>
            <a:r>
              <a:rPr lang="en-GB" b="1" dirty="0">
                <a:solidFill>
                  <a:prstClr val="black"/>
                </a:solidFill>
                <a:latin typeface="Lato" panose="020F0502020204030203" pitchFamily="34" charset="0"/>
                <a:ea typeface="Lato" panose="020F0502020204030203" pitchFamily="34" charset="0"/>
                <a:cs typeface="Lato" panose="020F0502020204030203" pitchFamily="34" charset="0"/>
              </a:rPr>
              <a:t>Make sure you have read the accompanying teacher guidance notes before teaching this lesson – for guidance on establishing ground rules, the limits of </a:t>
            </a:r>
          </a:p>
          <a:p>
            <a:pPr>
              <a:buSzPct val="202000"/>
            </a:pPr>
            <a:r>
              <a:rPr lang="en-GB" b="1" dirty="0">
                <a:solidFill>
                  <a:prstClr val="black"/>
                </a:solidFill>
                <a:latin typeface="Lato" panose="020F0502020204030203" pitchFamily="34" charset="0"/>
                <a:ea typeface="Lato" panose="020F0502020204030203" pitchFamily="34" charset="0"/>
                <a:cs typeface="Lato" panose="020F0502020204030203" pitchFamily="34" charset="0"/>
              </a:rPr>
              <a:t>confidentiality, communication and handling questions effectively.</a:t>
            </a:r>
          </a:p>
          <a:p>
            <a:pPr lvl="3"/>
            <a:endParaRPr lang="en-GB" sz="1600" b="1" dirty="0">
              <a:solidFill>
                <a:prstClr val="black"/>
              </a:solidFill>
              <a:latin typeface="Gill Sans MT" panose="020B0502020104020203" pitchFamily="34" charset="0"/>
            </a:endParaRPr>
          </a:p>
          <a:p>
            <a:pPr lvl="3"/>
            <a:endParaRPr lang="en-GB" sz="400" b="1" dirty="0">
              <a:solidFill>
                <a:prstClr val="black"/>
              </a:solidFill>
              <a:latin typeface="Gill Sans MT" panose="020B0502020104020203" pitchFamily="34" charset="0"/>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146" y="1559881"/>
            <a:ext cx="887768" cy="887768"/>
          </a:xfrm>
          <a:prstGeom prst="rect">
            <a:avLst/>
          </a:prstGeom>
        </p:spPr>
      </p:pic>
      <p:sp>
        <p:nvSpPr>
          <p:cNvPr id="21" name="TextBox 20"/>
          <p:cNvSpPr txBox="1"/>
          <p:nvPr/>
        </p:nvSpPr>
        <p:spPr>
          <a:xfrm>
            <a:off x="6317430" y="456027"/>
            <a:ext cx="5541326" cy="3801041"/>
          </a:xfrm>
          <a:prstGeom prst="rect">
            <a:avLst/>
          </a:prstGeom>
          <a:solidFill>
            <a:schemeClr val="bg1"/>
          </a:solidFill>
        </p:spPr>
        <p:txBody>
          <a:bodyPr wrap="square" rtlCol="0">
            <a:spAutoFit/>
          </a:bodyPr>
          <a:lstStyle/>
          <a:p>
            <a:pPr lvl="3"/>
            <a:endParaRPr lang="en-GB" sz="1600" b="1" dirty="0">
              <a:solidFill>
                <a:prstClr val="black"/>
              </a:solidFill>
              <a:latin typeface="Gill Sans MT" panose="020B0502020104020203" pitchFamily="34" charset="0"/>
            </a:endParaRPr>
          </a:p>
          <a:p>
            <a:pPr lvl="3"/>
            <a:r>
              <a:rPr lang="en-GB" sz="2800" b="1" dirty="0">
                <a:solidFill>
                  <a:prstClr val="black"/>
                </a:solidFill>
                <a:latin typeface="League Spartan" panose="00000800000000000000" pitchFamily="50" charset="0"/>
              </a:rPr>
              <a:t>Resources required</a:t>
            </a:r>
          </a:p>
          <a:p>
            <a:pPr lvl="3"/>
            <a:endParaRPr lang="en-GB" sz="800" b="1" dirty="0">
              <a:solidFill>
                <a:prstClr val="black"/>
              </a:solidFill>
              <a:latin typeface="Gill Sans MT" panose="020B0502020104020203" pitchFamily="34" charset="0"/>
            </a:endParaRPr>
          </a:p>
          <a:p>
            <a:pPr marL="457200" indent="-457200">
              <a:lnSpc>
                <a:spcPct val="150000"/>
              </a:lnSpc>
              <a:buSzPct val="202000"/>
              <a:buFontTx/>
              <a:buBlip>
                <a:blip r:embed="rId4"/>
              </a:buBlip>
            </a:pPr>
            <a:r>
              <a:rPr lang="en-GB" b="1" dirty="0">
                <a:solidFill>
                  <a:prstClr val="black"/>
                </a:solidFill>
                <a:latin typeface="Lato" panose="020F0502020204030203" pitchFamily="34" charset="0"/>
                <a:ea typeface="Lato" panose="020F0502020204030203" pitchFamily="34" charset="0"/>
                <a:cs typeface="Lato" panose="020F0502020204030203" pitchFamily="34" charset="0"/>
              </a:rPr>
              <a:t>A box or envelope for anonymous questions</a:t>
            </a:r>
          </a:p>
          <a:p>
            <a:pPr marL="457200" indent="-457200">
              <a:lnSpc>
                <a:spcPct val="150000"/>
              </a:lnSpc>
              <a:buSzPct val="202000"/>
              <a:buFontTx/>
              <a:buBlip>
                <a:blip r:embed="rId4"/>
              </a:buBlip>
            </a:pPr>
            <a:r>
              <a:rPr lang="en-GB" b="1" dirty="0">
                <a:solidFill>
                  <a:prstClr val="black"/>
                </a:solidFill>
                <a:latin typeface="Lato" panose="020F0502020204030203" pitchFamily="34" charset="0"/>
                <a:ea typeface="Lato" panose="020F0502020204030203" pitchFamily="34" charset="0"/>
                <a:cs typeface="Lato" panose="020F0502020204030203" pitchFamily="34" charset="0"/>
              </a:rPr>
              <a:t>Resource 1: Migration fact check</a:t>
            </a:r>
          </a:p>
          <a:p>
            <a:pPr marL="457200" indent="-457200">
              <a:lnSpc>
                <a:spcPct val="150000"/>
              </a:lnSpc>
              <a:buSzPct val="202000"/>
              <a:buFontTx/>
              <a:buBlip>
                <a:blip r:embed="rId4"/>
              </a:buBlip>
            </a:pPr>
            <a:r>
              <a:rPr lang="en-GB" b="1" dirty="0">
                <a:solidFill>
                  <a:prstClr val="black"/>
                </a:solidFill>
                <a:latin typeface="Lato" panose="020F0502020204030203" pitchFamily="34" charset="0"/>
                <a:ea typeface="Lato" panose="020F0502020204030203" pitchFamily="34" charset="0"/>
                <a:cs typeface="Lato" panose="020F0502020204030203" pitchFamily="34" charset="0"/>
              </a:rPr>
              <a:t>Resource 1a: Migration fact check teacher notes</a:t>
            </a:r>
          </a:p>
          <a:p>
            <a:pPr marL="457200" indent="-457200">
              <a:lnSpc>
                <a:spcPct val="150000"/>
              </a:lnSpc>
              <a:buSzPct val="202000"/>
              <a:buFontTx/>
              <a:buBlip>
                <a:blip r:embed="rId4"/>
              </a:buBlip>
            </a:pPr>
            <a:r>
              <a:rPr lang="en-GB" b="1" dirty="0">
                <a:solidFill>
                  <a:prstClr val="black"/>
                </a:solidFill>
                <a:latin typeface="Lato" panose="020F0502020204030203" pitchFamily="34" charset="0"/>
                <a:ea typeface="Lato" panose="020F0502020204030203" pitchFamily="34" charset="0"/>
                <a:cs typeface="Lato" panose="020F0502020204030203" pitchFamily="34" charset="0"/>
              </a:rPr>
              <a:t>Resource 1b: Migration true/false</a:t>
            </a:r>
          </a:p>
          <a:p>
            <a:pPr marL="457200" indent="-457200">
              <a:lnSpc>
                <a:spcPct val="150000"/>
              </a:lnSpc>
              <a:buSzPct val="202000"/>
              <a:buFontTx/>
              <a:buBlip>
                <a:blip r:embed="rId4"/>
              </a:buBlip>
            </a:pPr>
            <a:r>
              <a:rPr lang="en-GB" b="1" dirty="0">
                <a:solidFill>
                  <a:prstClr val="black"/>
                </a:solidFill>
                <a:latin typeface="Lato" panose="020F0502020204030203" pitchFamily="34" charset="0"/>
                <a:ea typeface="Lato" panose="020F0502020204030203" pitchFamily="34" charset="0"/>
                <a:cs typeface="Lato" panose="020F0502020204030203" pitchFamily="34" charset="0"/>
              </a:rPr>
              <a:t>Resource 2: Dealing with online hate speech</a:t>
            </a:r>
          </a:p>
          <a:p>
            <a:pPr marL="457200" indent="-457200">
              <a:lnSpc>
                <a:spcPct val="150000"/>
              </a:lnSpc>
              <a:buSzPct val="202000"/>
              <a:buFontTx/>
              <a:buBlip>
                <a:blip r:embed="rId4"/>
              </a:buBlip>
            </a:pPr>
            <a:r>
              <a:rPr lang="en-GB" b="1" dirty="0">
                <a:solidFill>
                  <a:prstClr val="black"/>
                </a:solidFill>
                <a:latin typeface="Lato" panose="020F0502020204030203" pitchFamily="34" charset="0"/>
                <a:ea typeface="Lato" panose="020F0502020204030203" pitchFamily="34" charset="0"/>
                <a:cs typeface="Lato" panose="020F0502020204030203" pitchFamily="34" charset="0"/>
              </a:rPr>
              <a:t>Extension Resource 3: Celebrity cards</a:t>
            </a:r>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83166" y="562257"/>
            <a:ext cx="928626" cy="603511"/>
          </a:xfrm>
          <a:prstGeom prst="rect">
            <a:avLst/>
          </a:prstGeom>
        </p:spPr>
      </p:pic>
      <p:sp>
        <p:nvSpPr>
          <p:cNvPr id="23" name="TextBox 22"/>
          <p:cNvSpPr txBox="1"/>
          <p:nvPr/>
        </p:nvSpPr>
        <p:spPr>
          <a:xfrm>
            <a:off x="365767" y="4476537"/>
            <a:ext cx="5517459" cy="1846659"/>
          </a:xfrm>
          <a:prstGeom prst="rect">
            <a:avLst/>
          </a:prstGeom>
          <a:solidFill>
            <a:schemeClr val="bg1"/>
          </a:solidFill>
        </p:spPr>
        <p:txBody>
          <a:bodyPr wrap="square" rtlCol="0">
            <a:spAutoFit/>
          </a:bodyPr>
          <a:lstStyle/>
          <a:p>
            <a:pPr lvl="3"/>
            <a:endParaRPr lang="en-GB" sz="1600" b="1" dirty="0">
              <a:solidFill>
                <a:prstClr val="black"/>
              </a:solidFill>
              <a:latin typeface="Gill Sans MT" panose="020B0502020104020203" pitchFamily="34" charset="0"/>
            </a:endParaRPr>
          </a:p>
          <a:p>
            <a:pPr lvl="3"/>
            <a:r>
              <a:rPr lang="en-GB" sz="3200" b="1" dirty="0">
                <a:solidFill>
                  <a:prstClr val="black"/>
                </a:solidFill>
                <a:latin typeface="Gill Sans MT" panose="020B0502020104020203" pitchFamily="34" charset="0"/>
              </a:rPr>
              <a:t>Duration</a:t>
            </a:r>
          </a:p>
          <a:p>
            <a:pPr lvl="3"/>
            <a:endParaRPr lang="en-GB" sz="400" b="1" dirty="0">
              <a:solidFill>
                <a:prstClr val="black"/>
              </a:solidFill>
              <a:latin typeface="Gill Sans MT" panose="020B0502020104020203" pitchFamily="34" charset="0"/>
            </a:endParaRPr>
          </a:p>
          <a:p>
            <a:pPr lvl="3">
              <a:buSzPct val="202000"/>
            </a:pPr>
            <a:r>
              <a:rPr lang="en-GB" b="1" dirty="0">
                <a:solidFill>
                  <a:prstClr val="black"/>
                </a:solidFill>
                <a:latin typeface="Lato" panose="020F0502020204030203" pitchFamily="34" charset="0"/>
                <a:ea typeface="Lato" panose="020F0502020204030203" pitchFamily="34" charset="0"/>
                <a:cs typeface="Lato" panose="020F0502020204030203" pitchFamily="34" charset="0"/>
              </a:rPr>
              <a:t>This lesson has been designed to be taught as a 60 minute PSHE education lesson.</a:t>
            </a:r>
            <a:endParaRPr lang="en-GB" sz="800" b="1" dirty="0">
              <a:solidFill>
                <a:prstClr val="black"/>
              </a:solidFill>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800" b="1"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pic>
        <p:nvPicPr>
          <p:cNvPr id="22" name="Picture 2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77387" y="4641575"/>
            <a:ext cx="817394" cy="1611545"/>
          </a:xfrm>
          <a:prstGeom prst="rect">
            <a:avLst/>
          </a:prstGeom>
        </p:spPr>
      </p:pic>
      <p:sp>
        <p:nvSpPr>
          <p:cNvPr id="24" name="TextBox 23"/>
          <p:cNvSpPr txBox="1"/>
          <p:nvPr/>
        </p:nvSpPr>
        <p:spPr>
          <a:xfrm>
            <a:off x="609811" y="5604467"/>
            <a:ext cx="552546" cy="461665"/>
          </a:xfrm>
          <a:prstGeom prst="rect">
            <a:avLst/>
          </a:prstGeom>
          <a:noFill/>
        </p:spPr>
        <p:txBody>
          <a:bodyPr wrap="square" rtlCol="0">
            <a:spAutoFit/>
          </a:bodyPr>
          <a:lstStyle/>
          <a:p>
            <a:pPr algn="ctr"/>
            <a:r>
              <a:rPr lang="en-GB" sz="2400" b="1" dirty="0">
                <a:solidFill>
                  <a:srgbClr val="95519E"/>
                </a:solidFill>
                <a:latin typeface="Gill Sans MT" panose="020B0502020104020203" pitchFamily="34" charset="0"/>
              </a:rPr>
              <a:t>60</a:t>
            </a:r>
          </a:p>
        </p:txBody>
      </p:sp>
      <p:sp>
        <p:nvSpPr>
          <p:cNvPr id="19" name="TextBox 18"/>
          <p:cNvSpPr txBox="1"/>
          <p:nvPr/>
        </p:nvSpPr>
        <p:spPr>
          <a:xfrm>
            <a:off x="6317429" y="4476537"/>
            <a:ext cx="5541327" cy="1815882"/>
          </a:xfrm>
          <a:prstGeom prst="rect">
            <a:avLst/>
          </a:prstGeom>
          <a:solidFill>
            <a:schemeClr val="bg1"/>
          </a:solidFill>
        </p:spPr>
        <p:txBody>
          <a:bodyPr wrap="square" rtlCol="0">
            <a:spAutoFit/>
          </a:bodyPr>
          <a:lstStyle/>
          <a:p>
            <a:pPr lvl="3"/>
            <a:r>
              <a:rPr lang="en-GB" sz="2800" b="1" dirty="0">
                <a:solidFill>
                  <a:prstClr val="black"/>
                </a:solidFill>
                <a:latin typeface="Lato" panose="020B0604020202020204" charset="0"/>
                <a:ea typeface="Lato" panose="020B0604020202020204" charset="0"/>
                <a:cs typeface="Lato" panose="020B0604020202020204" charset="0"/>
              </a:rPr>
              <a:t>Further guidance</a:t>
            </a:r>
          </a:p>
          <a:p>
            <a:pPr lvl="3">
              <a:buSzPct val="202000"/>
            </a:pPr>
            <a:r>
              <a:rPr lang="en-GB" b="1" dirty="0">
                <a:solidFill>
                  <a:prstClr val="black"/>
                </a:solidFill>
                <a:latin typeface="Lato" panose="020B0604020202020204" charset="0"/>
                <a:ea typeface="Lato" panose="020B0604020202020204" charset="0"/>
                <a:cs typeface="Lato" panose="020B0604020202020204" charset="0"/>
              </a:rPr>
              <a:t>Members of the PSHE Association can access our website for further guidance </a:t>
            </a:r>
            <a:r>
              <a:rPr lang="en-GB" b="1" dirty="0">
                <a:solidFill>
                  <a:prstClr val="black"/>
                </a:solidFill>
                <a:latin typeface="Lato" panose="020B0604020202020204" charset="0"/>
                <a:ea typeface="Lato" panose="020B0604020202020204" charset="0"/>
                <a:cs typeface="Lato" panose="020B0604020202020204" charset="0"/>
                <a:hlinkClick r:id="rId7"/>
              </a:rPr>
              <a:t>www.pshe-association.org.uk</a:t>
            </a:r>
            <a:endParaRPr lang="en-GB" b="1" dirty="0">
              <a:solidFill>
                <a:prstClr val="black"/>
              </a:solidFill>
              <a:latin typeface="Lato" panose="020B0604020202020204" charset="0"/>
              <a:ea typeface="Lato" panose="020B0604020202020204" charset="0"/>
              <a:cs typeface="Lato" panose="020B0604020202020204" charset="0"/>
            </a:endParaRPr>
          </a:p>
          <a:p>
            <a:pPr lvl="3">
              <a:buSzPct val="202000"/>
            </a:pPr>
            <a:endParaRPr lang="en-GB" sz="2800" b="1" dirty="0">
              <a:solidFill>
                <a:prstClr val="black"/>
              </a:solidFill>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200" b="1"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483166" y="4694806"/>
            <a:ext cx="1094363" cy="710172"/>
          </a:xfrm>
          <a:prstGeom prst="rect">
            <a:avLst/>
          </a:prstGeom>
        </p:spPr>
      </p:pic>
      <p:sp>
        <p:nvSpPr>
          <p:cNvPr id="17" name="Footer Placeholder 3"/>
          <p:cNvSpPr txBox="1">
            <a:spLocks/>
          </p:cNvSpPr>
          <p:nvPr/>
        </p:nvSpPr>
        <p:spPr>
          <a:xfrm>
            <a:off x="0" y="6447718"/>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PSHE Association 2019 	 </a:t>
            </a:r>
          </a:p>
        </p:txBody>
      </p:sp>
    </p:spTree>
    <p:extLst>
      <p:ext uri="{BB962C8B-B14F-4D97-AF65-F5344CB8AC3E}">
        <p14:creationId xmlns:p14="http://schemas.microsoft.com/office/powerpoint/2010/main" val="227841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D651D86-383D-45DB-A701-76B5BFCFE28F}" type="slidenum">
              <a:rPr lang="en-GB" smtClean="0"/>
              <a:t>7</a:t>
            </a:fld>
            <a:endParaRPr lang="en-GB" dirty="0"/>
          </a:p>
        </p:txBody>
      </p:sp>
      <p:sp>
        <p:nvSpPr>
          <p:cNvPr id="6" name="TextBox 5"/>
          <p:cNvSpPr txBox="1"/>
          <p:nvPr/>
        </p:nvSpPr>
        <p:spPr>
          <a:xfrm>
            <a:off x="445477" y="355734"/>
            <a:ext cx="6377352" cy="830997"/>
          </a:xfrm>
          <a:prstGeom prst="rect">
            <a:avLst/>
          </a:prstGeom>
          <a:noFill/>
        </p:spPr>
        <p:txBody>
          <a:bodyPr wrap="square" rtlCol="0">
            <a:spAutoFit/>
          </a:bodyPr>
          <a:lstStyle/>
          <a:p>
            <a:r>
              <a:rPr lang="en-GB" sz="4800" dirty="0">
                <a:solidFill>
                  <a:schemeClr val="bg1"/>
                </a:solidFill>
                <a:latin typeface="League Spartan" panose="00000800000000000000" pitchFamily="50" charset="0"/>
              </a:rPr>
              <a:t>Lesson summary</a:t>
            </a:r>
          </a:p>
        </p:txBody>
      </p:sp>
      <p:graphicFrame>
        <p:nvGraphicFramePr>
          <p:cNvPr id="11" name="Table 10"/>
          <p:cNvGraphicFramePr>
            <a:graphicFrameLocks noGrp="1"/>
          </p:cNvGraphicFramePr>
          <p:nvPr>
            <p:extLst>
              <p:ext uri="{D42A27DB-BD31-4B8C-83A1-F6EECF244321}">
                <p14:modId xmlns:p14="http://schemas.microsoft.com/office/powerpoint/2010/main" val="410618434"/>
              </p:ext>
            </p:extLst>
          </p:nvPr>
        </p:nvGraphicFramePr>
        <p:xfrm>
          <a:off x="445477" y="1186731"/>
          <a:ext cx="11441723" cy="4747201"/>
        </p:xfrm>
        <a:graphic>
          <a:graphicData uri="http://schemas.openxmlformats.org/drawingml/2006/table">
            <a:tbl>
              <a:tblPr firstRow="1" bandRow="1">
                <a:tableStyleId>{5940675A-B579-460E-94D1-54222C63F5DA}</a:tableStyleId>
              </a:tblPr>
              <a:tblGrid>
                <a:gridCol w="3506118">
                  <a:extLst>
                    <a:ext uri="{9D8B030D-6E8A-4147-A177-3AD203B41FA5}">
                      <a16:colId xmlns:a16="http://schemas.microsoft.com/office/drawing/2014/main" val="4041274174"/>
                    </a:ext>
                  </a:extLst>
                </a:gridCol>
                <a:gridCol w="6279525">
                  <a:extLst>
                    <a:ext uri="{9D8B030D-6E8A-4147-A177-3AD203B41FA5}">
                      <a16:colId xmlns:a16="http://schemas.microsoft.com/office/drawing/2014/main" val="2234187062"/>
                    </a:ext>
                  </a:extLst>
                </a:gridCol>
                <a:gridCol w="1656080">
                  <a:extLst>
                    <a:ext uri="{9D8B030D-6E8A-4147-A177-3AD203B41FA5}">
                      <a16:colId xmlns:a16="http://schemas.microsoft.com/office/drawing/2014/main" val="3063766827"/>
                    </a:ext>
                  </a:extLst>
                </a:gridCol>
              </a:tblGrid>
              <a:tr h="499674">
                <a:tc>
                  <a:txBody>
                    <a:bodyPr/>
                    <a:lstStyle/>
                    <a:p>
                      <a:pPr algn="ctr"/>
                      <a:r>
                        <a:rPr lang="en-GB" sz="2800" dirty="0">
                          <a:latin typeface="League Spartan" panose="00000800000000000000" pitchFamily="50" charset="0"/>
                        </a:rPr>
                        <a:t>Activity</a:t>
                      </a:r>
                    </a:p>
                  </a:txBody>
                  <a:tcPr>
                    <a:solidFill>
                      <a:schemeClr val="bg1">
                        <a:lumMod val="95000"/>
                      </a:schemeClr>
                    </a:solidFill>
                  </a:tcPr>
                </a:tc>
                <a:tc>
                  <a:txBody>
                    <a:bodyPr/>
                    <a:lstStyle/>
                    <a:p>
                      <a:pPr algn="ctr"/>
                      <a:r>
                        <a:rPr lang="en-GB" sz="2800" dirty="0">
                          <a:latin typeface="League Spartan" panose="00000800000000000000" pitchFamily="50" charset="0"/>
                        </a:rPr>
                        <a:t>Description</a:t>
                      </a:r>
                    </a:p>
                  </a:txBody>
                  <a:tcPr>
                    <a:solidFill>
                      <a:schemeClr val="bg1">
                        <a:lumMod val="95000"/>
                      </a:schemeClr>
                    </a:solidFill>
                  </a:tcPr>
                </a:tc>
                <a:tc>
                  <a:txBody>
                    <a:bodyPr/>
                    <a:lstStyle/>
                    <a:p>
                      <a:pPr algn="ctr"/>
                      <a:r>
                        <a:rPr lang="en-GB" sz="2800" dirty="0">
                          <a:latin typeface="League Spartan" panose="00000800000000000000" pitchFamily="50" charset="0"/>
                        </a:rPr>
                        <a:t>Timing</a:t>
                      </a:r>
                    </a:p>
                  </a:txBody>
                  <a:tcPr>
                    <a:solidFill>
                      <a:schemeClr val="bg1">
                        <a:lumMod val="95000"/>
                      </a:schemeClr>
                    </a:solidFill>
                  </a:tcPr>
                </a:tc>
                <a:extLst>
                  <a:ext uri="{0D108BD9-81ED-4DB2-BD59-A6C34878D82A}">
                    <a16:rowId xmlns:a16="http://schemas.microsoft.com/office/drawing/2014/main" val="128198059"/>
                  </a:ext>
                </a:extLst>
              </a:tr>
              <a:tr h="569465">
                <a:tc>
                  <a:txBody>
                    <a:bodyPr/>
                    <a:lstStyle/>
                    <a:p>
                      <a:pPr>
                        <a:lnSpc>
                          <a:spcPts val="1500"/>
                        </a:lnSpc>
                        <a:spcBef>
                          <a:spcPts val="600"/>
                        </a:spcBef>
                        <a:spcAft>
                          <a:spcPts val="600"/>
                        </a:spcAft>
                      </a:pPr>
                      <a:r>
                        <a:rPr lang="en-GB" sz="1800" kern="1200">
                          <a:solidFill>
                            <a:schemeClr val="tx1"/>
                          </a:solidFill>
                          <a:latin typeface="League Spartan" panose="00000800000000000000" pitchFamily="50" charset="0"/>
                          <a:ea typeface="+mn-ea"/>
                          <a:cs typeface="+mn-cs"/>
                        </a:rPr>
                        <a:t>1. Introduction</a:t>
                      </a:r>
                    </a:p>
                  </a:txBody>
                  <a:tcPr marL="68580" marR="68580" marT="0" marB="0" anchor="ctr">
                    <a:solidFill>
                      <a:schemeClr val="bg1">
                        <a:lumMod val="95000"/>
                      </a:schemeClr>
                    </a:solidFill>
                  </a:tcPr>
                </a:tc>
                <a:tc>
                  <a:txBody>
                    <a:bodyPr/>
                    <a:lstStyle/>
                    <a:p>
                      <a:pPr>
                        <a:lnSpc>
                          <a:spcPts val="1500"/>
                        </a:lnSpc>
                        <a:spcBef>
                          <a:spcPts val="600"/>
                        </a:spcBef>
                        <a:spcAft>
                          <a:spcPts val="600"/>
                        </a:spcAft>
                      </a:pPr>
                      <a:r>
                        <a:rPr lang="en-GB" sz="1600" kern="1200" baseline="0" dirty="0">
                          <a:solidFill>
                            <a:schemeClr val="tx1"/>
                          </a:solidFill>
                          <a:latin typeface="Lato" panose="020F0502020204030203" pitchFamily="34" charset="0"/>
                          <a:ea typeface="Lato" panose="020F0502020204030203" pitchFamily="34" charset="0"/>
                          <a:cs typeface="Lato" panose="020F0502020204030203" pitchFamily="34" charset="0"/>
                        </a:rPr>
                        <a:t>Establish ground rules and introduce lesson objectives and outcomes</a:t>
                      </a:r>
                    </a:p>
                  </a:txBody>
                  <a:tcPr marL="68580" marR="68580" marT="0" marB="0"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5 MINS</a:t>
                      </a:r>
                    </a:p>
                  </a:txBody>
                  <a:tcPr anchor="ctr">
                    <a:solidFill>
                      <a:schemeClr val="bg1"/>
                    </a:solidFill>
                  </a:tcPr>
                </a:tc>
                <a:extLst>
                  <a:ext uri="{0D108BD9-81ED-4DB2-BD59-A6C34878D82A}">
                    <a16:rowId xmlns:a16="http://schemas.microsoft.com/office/drawing/2014/main" val="2474858058"/>
                  </a:ext>
                </a:extLst>
              </a:tr>
              <a:tr h="640195">
                <a:tc>
                  <a:txBody>
                    <a:bodyPr/>
                    <a:lstStyle/>
                    <a:p>
                      <a:pPr>
                        <a:lnSpc>
                          <a:spcPct val="100000"/>
                        </a:lnSpc>
                        <a:spcBef>
                          <a:spcPts val="600"/>
                        </a:spcBef>
                        <a:spcAft>
                          <a:spcPts val="600"/>
                        </a:spcAft>
                      </a:pPr>
                      <a:r>
                        <a:rPr lang="en-GB" sz="1800" kern="1200" dirty="0">
                          <a:solidFill>
                            <a:schemeClr val="tx1"/>
                          </a:solidFill>
                          <a:latin typeface="League Spartan" panose="00000800000000000000" pitchFamily="50" charset="0"/>
                          <a:ea typeface="+mn-ea"/>
                          <a:cs typeface="+mn-cs"/>
                        </a:rPr>
                        <a:t>2. Baseline quotation response</a:t>
                      </a:r>
                    </a:p>
                  </a:txBody>
                  <a:tcPr marL="68580" marR="68580" marT="0" marB="0" anchor="ctr">
                    <a:solidFill>
                      <a:schemeClr val="bg1">
                        <a:lumMod val="95000"/>
                      </a:schemeClr>
                    </a:solidFill>
                  </a:tcPr>
                </a:tc>
                <a:tc>
                  <a:txBody>
                    <a:bodyPr/>
                    <a:lstStyle/>
                    <a:p>
                      <a:pPr>
                        <a:lnSpc>
                          <a:spcPts val="1500"/>
                        </a:lnSpc>
                        <a:spcBef>
                          <a:spcPts val="600"/>
                        </a:spcBef>
                        <a:spcAft>
                          <a:spcPts val="600"/>
                        </a:spcAft>
                      </a:pPr>
                      <a:r>
                        <a:rPr lang="en-GB" sz="1600" kern="1200" baseline="0" dirty="0">
                          <a:solidFill>
                            <a:schemeClr val="tx1"/>
                          </a:solidFill>
                          <a:latin typeface="Lato" panose="020F0502020204030203" pitchFamily="34" charset="0"/>
                          <a:ea typeface="Lato" panose="020F0502020204030203" pitchFamily="34" charset="0"/>
                          <a:cs typeface="Lato" panose="020F0502020204030203" pitchFamily="34" charset="0"/>
                        </a:rPr>
                        <a:t>Class comment on the Jo Cox quote: “We are far more united and have far more in common with each other than things that divide us”</a:t>
                      </a:r>
                    </a:p>
                  </a:txBody>
                  <a:tcPr marL="68580" marR="68580" marT="0" marB="0"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5 MINS</a:t>
                      </a:r>
                    </a:p>
                  </a:txBody>
                  <a:tcPr anchor="ctr">
                    <a:solidFill>
                      <a:schemeClr val="bg1"/>
                    </a:solidFill>
                  </a:tcPr>
                </a:tc>
                <a:extLst>
                  <a:ext uri="{0D108BD9-81ED-4DB2-BD59-A6C34878D82A}">
                    <a16:rowId xmlns:a16="http://schemas.microsoft.com/office/drawing/2014/main" val="2346566372"/>
                  </a:ext>
                </a:extLst>
              </a:tr>
              <a:tr h="567720">
                <a:tc>
                  <a:txBody>
                    <a:bodyPr/>
                    <a:lstStyle/>
                    <a:p>
                      <a:pPr>
                        <a:lnSpc>
                          <a:spcPts val="1500"/>
                        </a:lnSpc>
                        <a:spcBef>
                          <a:spcPts val="600"/>
                        </a:spcBef>
                        <a:spcAft>
                          <a:spcPts val="600"/>
                        </a:spcAft>
                      </a:pPr>
                      <a:r>
                        <a:rPr lang="en-GB" sz="1800" kern="1200">
                          <a:solidFill>
                            <a:schemeClr val="tx1"/>
                          </a:solidFill>
                          <a:latin typeface="League Spartan" panose="00000800000000000000" pitchFamily="50" charset="0"/>
                          <a:ea typeface="+mn-ea"/>
                          <a:cs typeface="+mn-cs"/>
                        </a:rPr>
                        <a:t>3. Migration fact check</a:t>
                      </a:r>
                    </a:p>
                  </a:txBody>
                  <a:tcPr marL="68580" marR="68580" marT="0" marB="0" anchor="ctr">
                    <a:solidFill>
                      <a:schemeClr val="bg1">
                        <a:lumMod val="95000"/>
                      </a:schemeClr>
                    </a:solidFill>
                  </a:tcPr>
                </a:tc>
                <a:tc>
                  <a:txBody>
                    <a:bodyPr/>
                    <a:lstStyle/>
                    <a:p>
                      <a:pPr>
                        <a:lnSpc>
                          <a:spcPts val="1500"/>
                        </a:lnSpc>
                        <a:spcAft>
                          <a:spcPts val="600"/>
                        </a:spcAft>
                      </a:pPr>
                      <a:r>
                        <a:rPr lang="en-GB" sz="1600" kern="1200" baseline="0" dirty="0">
                          <a:solidFill>
                            <a:schemeClr val="tx1"/>
                          </a:solidFill>
                          <a:latin typeface="Lato" panose="020F0502020204030203" pitchFamily="34" charset="0"/>
                          <a:ea typeface="Lato" panose="020F0502020204030203" pitchFamily="34" charset="0"/>
                          <a:cs typeface="Lato" panose="020F0502020204030203" pitchFamily="34" charset="0"/>
                        </a:rPr>
                        <a:t>Students sort fact and myth cards on immigration and discuss how sensationalised reporting has impacted on communities</a:t>
                      </a:r>
                    </a:p>
                  </a:txBody>
                  <a:tcPr marL="68580" marR="68580" marT="0" marB="0"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15 MINS</a:t>
                      </a:r>
                    </a:p>
                  </a:txBody>
                  <a:tcPr anchor="ctr">
                    <a:solidFill>
                      <a:schemeClr val="bg1"/>
                    </a:solidFill>
                  </a:tcPr>
                </a:tc>
                <a:extLst>
                  <a:ext uri="{0D108BD9-81ED-4DB2-BD59-A6C34878D82A}">
                    <a16:rowId xmlns:a16="http://schemas.microsoft.com/office/drawing/2014/main" val="62548691"/>
                  </a:ext>
                </a:extLst>
              </a:tr>
              <a:tr h="616037">
                <a:tc>
                  <a:txBody>
                    <a:bodyPr/>
                    <a:lstStyle/>
                    <a:p>
                      <a:pPr>
                        <a:lnSpc>
                          <a:spcPts val="1500"/>
                        </a:lnSpc>
                        <a:spcBef>
                          <a:spcPts val="600"/>
                        </a:spcBef>
                        <a:spcAft>
                          <a:spcPts val="600"/>
                        </a:spcAft>
                      </a:pPr>
                      <a:r>
                        <a:rPr lang="en-GB" sz="1800" kern="1200">
                          <a:solidFill>
                            <a:schemeClr val="tx1"/>
                          </a:solidFill>
                          <a:latin typeface="League Spartan" panose="00000800000000000000" pitchFamily="50" charset="0"/>
                          <a:ea typeface="+mn-ea"/>
                          <a:cs typeface="+mn-cs"/>
                        </a:rPr>
                        <a:t>4. Diversity factors</a:t>
                      </a:r>
                    </a:p>
                  </a:txBody>
                  <a:tcPr marL="68580" marR="68580" marT="0" marB="0" anchor="ctr">
                    <a:solidFill>
                      <a:schemeClr val="bg1">
                        <a:lumMod val="95000"/>
                      </a:schemeClr>
                    </a:solidFill>
                  </a:tcPr>
                </a:tc>
                <a:tc>
                  <a:txBody>
                    <a:bodyPr/>
                    <a:lstStyle/>
                    <a:p>
                      <a:pPr>
                        <a:lnSpc>
                          <a:spcPts val="1500"/>
                        </a:lnSpc>
                        <a:spcAft>
                          <a:spcPts val="600"/>
                        </a:spcAft>
                      </a:pPr>
                      <a:r>
                        <a:rPr lang="en-GB" sz="1600" kern="1200" baseline="0" dirty="0">
                          <a:solidFill>
                            <a:schemeClr val="tx1"/>
                          </a:solidFill>
                          <a:latin typeface="Lato" panose="020F0502020204030203" pitchFamily="34" charset="0"/>
                          <a:ea typeface="Lato" panose="020F0502020204030203" pitchFamily="34" charset="0"/>
                          <a:cs typeface="Lato" panose="020F0502020204030203" pitchFamily="34" charset="0"/>
                        </a:rPr>
                        <a:t>Students consider the impact of each factor as it is introduced</a:t>
                      </a:r>
                    </a:p>
                  </a:txBody>
                  <a:tcPr marL="68580" marR="68580" marT="0" marB="0"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15</a:t>
                      </a:r>
                      <a:r>
                        <a:rPr lang="en-GB" sz="1600" baseline="0" dirty="0">
                          <a:latin typeface="Lato" panose="020F0502020204030203" pitchFamily="34" charset="0"/>
                          <a:ea typeface="Lato" panose="020F0502020204030203" pitchFamily="34" charset="0"/>
                          <a:cs typeface="Lato" panose="020F0502020204030203" pitchFamily="34" charset="0"/>
                        </a:rPr>
                        <a:t> </a:t>
                      </a:r>
                      <a:r>
                        <a:rPr lang="en-GB" sz="1600" dirty="0">
                          <a:latin typeface="Lato" panose="020F0502020204030203" pitchFamily="34" charset="0"/>
                          <a:ea typeface="Lato" panose="020F0502020204030203" pitchFamily="34" charset="0"/>
                          <a:cs typeface="Lato" panose="020F0502020204030203" pitchFamily="34" charset="0"/>
                        </a:rPr>
                        <a:t>MINS</a:t>
                      </a:r>
                    </a:p>
                  </a:txBody>
                  <a:tcPr anchor="ctr">
                    <a:solidFill>
                      <a:schemeClr val="bg1"/>
                    </a:solidFill>
                  </a:tcPr>
                </a:tc>
                <a:extLst>
                  <a:ext uri="{0D108BD9-81ED-4DB2-BD59-A6C34878D82A}">
                    <a16:rowId xmlns:a16="http://schemas.microsoft.com/office/drawing/2014/main" val="1658251162"/>
                  </a:ext>
                </a:extLst>
              </a:tr>
              <a:tr h="567720">
                <a:tc>
                  <a:txBody>
                    <a:bodyPr/>
                    <a:lstStyle/>
                    <a:p>
                      <a:pPr>
                        <a:lnSpc>
                          <a:spcPts val="1500"/>
                        </a:lnSpc>
                        <a:spcBef>
                          <a:spcPts val="600"/>
                        </a:spcBef>
                        <a:spcAft>
                          <a:spcPts val="600"/>
                        </a:spcAft>
                      </a:pPr>
                      <a:r>
                        <a:rPr lang="en-GB" sz="1800" kern="1200">
                          <a:solidFill>
                            <a:schemeClr val="tx1"/>
                          </a:solidFill>
                          <a:latin typeface="League Spartan" panose="00000800000000000000" pitchFamily="50" charset="0"/>
                          <a:ea typeface="+mn-ea"/>
                          <a:cs typeface="+mn-cs"/>
                        </a:rPr>
                        <a:t>5. Hate speech video</a:t>
                      </a:r>
                    </a:p>
                  </a:txBody>
                  <a:tcPr marL="68580" marR="68580" marT="0" marB="0" anchor="ctr">
                    <a:solidFill>
                      <a:schemeClr val="bg1">
                        <a:lumMod val="95000"/>
                      </a:schemeClr>
                    </a:solidFill>
                  </a:tcPr>
                </a:tc>
                <a:tc>
                  <a:txBody>
                    <a:bodyPr/>
                    <a:lstStyle/>
                    <a:p>
                      <a:pPr>
                        <a:lnSpc>
                          <a:spcPts val="1500"/>
                        </a:lnSpc>
                        <a:spcAft>
                          <a:spcPts val="600"/>
                        </a:spcAft>
                      </a:pPr>
                      <a:r>
                        <a:rPr lang="en-GB" sz="1600" kern="1200" baseline="0" dirty="0">
                          <a:solidFill>
                            <a:schemeClr val="tx1"/>
                          </a:solidFill>
                          <a:latin typeface="Lato" panose="020F0502020204030203" pitchFamily="34" charset="0"/>
                          <a:ea typeface="Lato" panose="020F0502020204030203" pitchFamily="34" charset="0"/>
                          <a:cs typeface="Lato" panose="020F0502020204030203" pitchFamily="34" charset="0"/>
                        </a:rPr>
                        <a:t>Class watch the video on </a:t>
                      </a:r>
                      <a:r>
                        <a:rPr lang="en-GB" sz="1600" kern="1200" baseline="0" dirty="0">
                          <a:solidFill>
                            <a:schemeClr val="tx1"/>
                          </a:solidFill>
                          <a:latin typeface="Lato" panose="020F0502020204030203" pitchFamily="34" charset="0"/>
                          <a:ea typeface="Lato" panose="020F0502020204030203" pitchFamily="34" charset="0"/>
                          <a:cs typeface="Lato" panose="020F0502020204030203" pitchFamily="34" charset="0"/>
                          <a:hlinkClick r:id="rId3"/>
                        </a:rPr>
                        <a:t>hate speech</a:t>
                      </a:r>
                      <a:r>
                        <a:rPr lang="en-GB" sz="1600" kern="1200" baseline="0" dirty="0">
                          <a:solidFill>
                            <a:schemeClr val="tx1"/>
                          </a:solidFill>
                          <a:latin typeface="Lato" panose="020F0502020204030203" pitchFamily="34" charset="0"/>
                          <a:ea typeface="Lato" panose="020F0502020204030203" pitchFamily="34" charset="0"/>
                          <a:cs typeface="Lato" panose="020F0502020204030203" pitchFamily="34" charset="0"/>
                        </a:rPr>
                        <a:t> and consider how reposting such content affects their community</a:t>
                      </a:r>
                    </a:p>
                  </a:txBody>
                  <a:tcPr marL="68580" marR="68580" marT="0" marB="0"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10</a:t>
                      </a:r>
                      <a:r>
                        <a:rPr lang="en-GB" sz="1600" baseline="0" dirty="0">
                          <a:latin typeface="Lato" panose="020F0502020204030203" pitchFamily="34" charset="0"/>
                          <a:ea typeface="Lato" panose="020F0502020204030203" pitchFamily="34" charset="0"/>
                          <a:cs typeface="Lato" panose="020F0502020204030203" pitchFamily="34" charset="0"/>
                        </a:rPr>
                        <a:t> </a:t>
                      </a:r>
                      <a:r>
                        <a:rPr lang="en-GB" sz="1600" dirty="0">
                          <a:latin typeface="Lato" panose="020F0502020204030203" pitchFamily="34" charset="0"/>
                          <a:ea typeface="Lato" panose="020F0502020204030203" pitchFamily="34" charset="0"/>
                          <a:cs typeface="Lato" panose="020F0502020204030203" pitchFamily="34" charset="0"/>
                        </a:rPr>
                        <a:t>MINS</a:t>
                      </a:r>
                    </a:p>
                  </a:txBody>
                  <a:tcPr anchor="ctr">
                    <a:solidFill>
                      <a:schemeClr val="bg1"/>
                    </a:solidFill>
                  </a:tcPr>
                </a:tc>
                <a:extLst>
                  <a:ext uri="{0D108BD9-81ED-4DB2-BD59-A6C34878D82A}">
                    <a16:rowId xmlns:a16="http://schemas.microsoft.com/office/drawing/2014/main" val="780862879"/>
                  </a:ext>
                </a:extLst>
              </a:tr>
              <a:tr h="555641">
                <a:tc>
                  <a:txBody>
                    <a:bodyPr/>
                    <a:lstStyle/>
                    <a:p>
                      <a:pPr>
                        <a:lnSpc>
                          <a:spcPts val="1500"/>
                        </a:lnSpc>
                        <a:spcBef>
                          <a:spcPts val="600"/>
                        </a:spcBef>
                        <a:spcAft>
                          <a:spcPts val="600"/>
                        </a:spcAft>
                      </a:pPr>
                      <a:r>
                        <a:rPr lang="en-GB" sz="1800" kern="1200" dirty="0">
                          <a:solidFill>
                            <a:schemeClr val="tx1"/>
                          </a:solidFill>
                          <a:latin typeface="League Spartan" panose="00000800000000000000" pitchFamily="50" charset="0"/>
                          <a:ea typeface="+mn-ea"/>
                          <a:cs typeface="+mn-cs"/>
                        </a:rPr>
                        <a:t>6. Plenary and assessment</a:t>
                      </a:r>
                    </a:p>
                  </a:txBody>
                  <a:tcPr marL="68580" marR="68580" marT="0" marB="0" anchor="ctr">
                    <a:solidFill>
                      <a:schemeClr val="bg1">
                        <a:lumMod val="95000"/>
                      </a:schemeClr>
                    </a:solidFill>
                  </a:tcPr>
                </a:tc>
                <a:tc>
                  <a:txBody>
                    <a:bodyPr/>
                    <a:lstStyle/>
                    <a:p>
                      <a:pPr>
                        <a:lnSpc>
                          <a:spcPts val="1500"/>
                        </a:lnSpc>
                        <a:spcAft>
                          <a:spcPts val="600"/>
                        </a:spcAft>
                      </a:pPr>
                      <a:r>
                        <a:rPr lang="en-GB" sz="1600" kern="1200" baseline="0" dirty="0">
                          <a:solidFill>
                            <a:schemeClr val="tx1"/>
                          </a:solidFill>
                          <a:latin typeface="Lato" panose="020F0502020204030203" pitchFamily="34" charset="0"/>
                          <a:ea typeface="Lato" panose="020F0502020204030203" pitchFamily="34" charset="0"/>
                          <a:cs typeface="Lato" panose="020F0502020204030203" pitchFamily="34" charset="0"/>
                        </a:rPr>
                        <a:t>Students write an exit card explaining something the lesson caused them to reflect upon</a:t>
                      </a:r>
                    </a:p>
                  </a:txBody>
                  <a:tcPr marL="68580" marR="68580" marT="0" marB="0"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5 MINS</a:t>
                      </a:r>
                    </a:p>
                  </a:txBody>
                  <a:tcPr anchor="ctr">
                    <a:solidFill>
                      <a:schemeClr val="bg1"/>
                    </a:solidFill>
                  </a:tcPr>
                </a:tc>
                <a:extLst>
                  <a:ext uri="{0D108BD9-81ED-4DB2-BD59-A6C34878D82A}">
                    <a16:rowId xmlns:a16="http://schemas.microsoft.com/office/drawing/2014/main" val="10006"/>
                  </a:ext>
                </a:extLst>
              </a:tr>
              <a:tr h="712263">
                <a:tc>
                  <a:txBody>
                    <a:bodyPr/>
                    <a:lstStyle/>
                    <a:p>
                      <a:r>
                        <a:rPr lang="en-GB" sz="1800" dirty="0">
                          <a:latin typeface="League Spartan" panose="00000800000000000000" pitchFamily="50" charset="0"/>
                        </a:rPr>
                        <a:t>7. Signposting</a:t>
                      </a:r>
                    </a:p>
                  </a:txBody>
                  <a:tcPr anchor="ctr">
                    <a:solidFill>
                      <a:schemeClr val="bg1">
                        <a:lumMod val="95000"/>
                      </a:schemeClr>
                    </a:solidFill>
                  </a:tcPr>
                </a:tc>
                <a:tc>
                  <a:txBody>
                    <a:bodyPr/>
                    <a:lstStyle/>
                    <a:p>
                      <a:pPr>
                        <a:lnSpc>
                          <a:spcPts val="1500"/>
                        </a:lnSpc>
                        <a:spcAft>
                          <a:spcPts val="600"/>
                        </a:spcAft>
                      </a:pPr>
                      <a:r>
                        <a:rPr lang="en-GB" sz="1600" kern="1200" baseline="0" dirty="0">
                          <a:solidFill>
                            <a:schemeClr val="tx1"/>
                          </a:solidFill>
                          <a:latin typeface="Lato" panose="020F0502020204030203" pitchFamily="34" charset="0"/>
                          <a:ea typeface="Lato" panose="020F0502020204030203" pitchFamily="34" charset="0"/>
                          <a:cs typeface="Lato" panose="020F0502020204030203" pitchFamily="34" charset="0"/>
                        </a:rPr>
                        <a:t>Signpost sources of support and further information</a:t>
                      </a:r>
                    </a:p>
                  </a:txBody>
                  <a:tcPr marL="68580" marR="68580" marT="0" marB="0"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5 MINS</a:t>
                      </a:r>
                    </a:p>
                  </a:txBody>
                  <a:tcPr anchor="ctr">
                    <a:solidFill>
                      <a:schemeClr val="bg1"/>
                    </a:solidFill>
                  </a:tcPr>
                </a:tc>
                <a:extLst>
                  <a:ext uri="{0D108BD9-81ED-4DB2-BD59-A6C34878D82A}">
                    <a16:rowId xmlns:a16="http://schemas.microsoft.com/office/drawing/2014/main" val="10007"/>
                  </a:ext>
                </a:extLst>
              </a:tr>
            </a:tbl>
          </a:graphicData>
        </a:graphic>
      </p:graphicFrame>
      <p:sp>
        <p:nvSpPr>
          <p:cNvPr id="9" name="TextBox 8"/>
          <p:cNvSpPr txBox="1"/>
          <p:nvPr/>
        </p:nvSpPr>
        <p:spPr>
          <a:xfrm>
            <a:off x="9977120" y="335848"/>
            <a:ext cx="1554480" cy="707886"/>
          </a:xfrm>
          <a:prstGeom prst="rect">
            <a:avLst/>
          </a:prstGeom>
          <a:solidFill>
            <a:srgbClr val="95519E"/>
          </a:solidFill>
          <a:ln>
            <a:solidFill>
              <a:schemeClr val="bg1"/>
            </a:solidFill>
            <a:prstDash val="dash"/>
          </a:ln>
        </p:spPr>
        <p:txBody>
          <a:bodyPr wrap="square" rtlCol="0" anchor="ctr" anchorCtr="1">
            <a:spAutoFit/>
          </a:bodyPr>
          <a:lstStyle/>
          <a:p>
            <a:r>
              <a:rPr lang="en-GB" sz="20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Teacher </a:t>
            </a:r>
          </a:p>
          <a:p>
            <a:r>
              <a:rPr lang="en-GB" sz="20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slide</a:t>
            </a:r>
          </a:p>
        </p:txBody>
      </p:sp>
      <p:sp>
        <p:nvSpPr>
          <p:cNvPr id="7" name="Footer Placeholder 3"/>
          <p:cNvSpPr txBox="1">
            <a:spLocks/>
          </p:cNvSpPr>
          <p:nvPr/>
        </p:nvSpPr>
        <p:spPr>
          <a:xfrm>
            <a:off x="0" y="6447718"/>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PSHE Association 2019 	 </a:t>
            </a:r>
          </a:p>
        </p:txBody>
      </p:sp>
    </p:spTree>
    <p:extLst>
      <p:ext uri="{BB962C8B-B14F-4D97-AF65-F5344CB8AC3E}">
        <p14:creationId xmlns:p14="http://schemas.microsoft.com/office/powerpoint/2010/main" val="2153725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52170" y="3596633"/>
            <a:ext cx="10096499" cy="3108543"/>
          </a:xfrm>
          <a:prstGeom prst="rect">
            <a:avLst/>
          </a:prstGeom>
          <a:noFill/>
        </p:spPr>
        <p:txBody>
          <a:bodyPr wrap="square" rtlCol="0">
            <a:spAutoFit/>
          </a:bodyPr>
          <a:lstStyle/>
          <a:p>
            <a:pPr algn="ctr">
              <a:defRPr/>
            </a:pPr>
            <a:r>
              <a:rPr lang="en-GB" sz="6000" b="1" dirty="0">
                <a:solidFill>
                  <a:prstClr val="black"/>
                </a:solidFill>
                <a:latin typeface="League Spartan" panose="00000800000000000000" pitchFamily="50" charset="0"/>
              </a:rPr>
              <a:t>Lesson 1:</a:t>
            </a:r>
          </a:p>
          <a:p>
            <a:pPr algn="ctr">
              <a:defRPr/>
            </a:pPr>
            <a:r>
              <a:rPr lang="en-GB" sz="6000" b="1" dirty="0">
                <a:solidFill>
                  <a:srgbClr val="95519E"/>
                </a:solidFill>
                <a:latin typeface="League Spartan" panose="00000800000000000000" pitchFamily="50" charset="0"/>
              </a:rPr>
              <a:t> Valuing Diversity</a:t>
            </a:r>
          </a:p>
          <a:p>
            <a:pPr algn="ctr">
              <a:defRPr/>
            </a:pPr>
            <a:endParaRPr lang="en-GB" sz="4800" b="1" dirty="0">
              <a:solidFill>
                <a:prstClr val="black"/>
              </a:solidFill>
              <a:latin typeface="League Spartan" panose="00000800000000000000" pitchFamily="50" charset="0"/>
            </a:endParaRPr>
          </a:p>
          <a:p>
            <a:pPr algn="ctr">
              <a:defRPr/>
            </a:pPr>
            <a:endParaRPr lang="en-GB" sz="2800" b="1" dirty="0">
              <a:solidFill>
                <a:prstClr val="black"/>
              </a:solidFill>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a:solidFill>
                  <a:prstClr val="black"/>
                </a:solidFill>
              </a:rPr>
              <a:pPr/>
              <a:t>8</a:t>
            </a:fld>
            <a:endParaRPr dirty="0">
              <a:solidFill>
                <a:prstClr val="black"/>
              </a:solidFill>
            </a:endParaRPr>
          </a:p>
        </p:txBody>
      </p:sp>
      <p:sp>
        <p:nvSpPr>
          <p:cNvPr id="10" name="Footer Placeholder 3"/>
          <p:cNvSpPr>
            <a:spLocks noGrp="1"/>
          </p:cNvSpPr>
          <p:nvPr>
            <p:ph type="ftr" sz="quarter" idx="11"/>
          </p:nvPr>
        </p:nvSpPr>
        <p:spPr>
          <a:xfrm>
            <a:off x="-4412" y="6391510"/>
            <a:ext cx="12192000" cy="365125"/>
          </a:xfrm>
        </p:spPr>
        <p:txBody>
          <a:bodyPr/>
          <a:lstStyle/>
          <a:p>
            <a:r>
              <a:rPr lang="en-GB" sz="1050" dirty="0">
                <a:solidFill>
                  <a:prstClr val="black"/>
                </a:solidFill>
              </a:rPr>
              <a:t>© PSHE Association 2019 </a:t>
            </a:r>
            <a:r>
              <a:rPr lang="en-GB" dirty="0">
                <a:solidFill>
                  <a:prstClr val="black"/>
                </a:solidFill>
              </a:rPr>
              <a:t>	 </a:t>
            </a:r>
          </a:p>
        </p:txBody>
      </p:sp>
      <p:pic>
        <p:nvPicPr>
          <p:cNvPr id="2050" name="Picture 2" descr="Diversity, Differences, Qualities, Uniquenes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62557" y="774258"/>
            <a:ext cx="2875724" cy="281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95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100" y="141327"/>
            <a:ext cx="11353800" cy="6215023"/>
          </a:xfrm>
          <a:prstGeom prst="rect">
            <a:avLst/>
          </a:prstGeom>
        </p:spPr>
      </p:pic>
      <p:sp>
        <p:nvSpPr>
          <p:cNvPr id="3" name="TextBox 2"/>
          <p:cNvSpPr txBox="1"/>
          <p:nvPr/>
        </p:nvSpPr>
        <p:spPr>
          <a:xfrm>
            <a:off x="738909" y="555375"/>
            <a:ext cx="10714182" cy="769441"/>
          </a:xfrm>
          <a:prstGeom prst="rect">
            <a:avLst/>
          </a:prstGeom>
          <a:noFill/>
        </p:spPr>
        <p:txBody>
          <a:bodyPr wrap="square" rtlCol="0">
            <a:spAutoFit/>
          </a:bodyPr>
          <a:lstStyle/>
          <a:p>
            <a:pPr algn="ctr"/>
            <a:r>
              <a:rPr lang="en-GB" sz="4400" b="1" dirty="0">
                <a:latin typeface="League Spartan" panose="00000800000000000000" pitchFamily="50" charset="0"/>
              </a:rPr>
              <a:t>Ground rules</a:t>
            </a:r>
          </a:p>
        </p:txBody>
      </p:sp>
      <p:sp>
        <p:nvSpPr>
          <p:cNvPr id="5" name="TextBox 4"/>
          <p:cNvSpPr txBox="1"/>
          <p:nvPr/>
        </p:nvSpPr>
        <p:spPr>
          <a:xfrm>
            <a:off x="2228849" y="1333236"/>
            <a:ext cx="7696201" cy="4832092"/>
          </a:xfrm>
          <a:prstGeom prst="rect">
            <a:avLst/>
          </a:prstGeom>
          <a:noFill/>
          <a:ln>
            <a:noFill/>
          </a:ln>
        </p:spPr>
        <p:txBody>
          <a:bodyPr wrap="square" rtlCol="0">
            <a:spAutoFit/>
          </a:bodyPr>
          <a:lstStyle/>
          <a:p>
            <a:r>
              <a:rPr lang="en-GB" sz="2800" dirty="0">
                <a:latin typeface="Lato" panose="020F0502020204030203" pitchFamily="34" charset="0"/>
                <a:ea typeface="Lato" panose="020F0502020204030203" pitchFamily="34" charset="0"/>
                <a:cs typeface="Lato" panose="020F0502020204030203" pitchFamily="34" charset="0"/>
              </a:rPr>
              <a:t>[Add your class rules here]</a:t>
            </a: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p:txBody>
      </p:sp>
      <p:sp>
        <p:nvSpPr>
          <p:cNvPr id="4" name="Footer Placeholder 3"/>
          <p:cNvSpPr>
            <a:spLocks noGrp="1"/>
          </p:cNvSpPr>
          <p:nvPr>
            <p:ph type="ftr" sz="quarter" idx="11"/>
          </p:nvPr>
        </p:nvSpPr>
        <p:spPr>
          <a:xfrm>
            <a:off x="-19051" y="6405273"/>
            <a:ext cx="12192000" cy="365125"/>
          </a:xfrm>
        </p:spPr>
        <p:txBody>
          <a:bodyPr/>
          <a:lstStyle/>
          <a:p>
            <a:r>
              <a:rPr lang="en-GB" sz="1050" dirty="0"/>
              <a:t>© PSHE Association 2019</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9</a:t>
            </a:fld>
            <a:endParaRPr lang="en-GB" dirty="0"/>
          </a:p>
        </p:txBody>
      </p:sp>
    </p:spTree>
    <p:extLst>
      <p:ext uri="{BB962C8B-B14F-4D97-AF65-F5344CB8AC3E}">
        <p14:creationId xmlns:p14="http://schemas.microsoft.com/office/powerpoint/2010/main" val="2757244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1D68EB4F4C724DBDD98B989C62A3FE" ma:contentTypeVersion="14" ma:contentTypeDescription="Create a new document." ma:contentTypeScope="" ma:versionID="f9380af5a49bf71607e515b7b5f0327e">
  <xsd:schema xmlns:xsd="http://www.w3.org/2001/XMLSchema" xmlns:xs="http://www.w3.org/2001/XMLSchema" xmlns:p="http://schemas.microsoft.com/office/2006/metadata/properties" xmlns:ns2="b442af94-27ec-4c12-9041-09447141ac56" xmlns:ns3="9b8f0eab-74d5-4d8d-87b8-270f2228a97d" targetNamespace="http://schemas.microsoft.com/office/2006/metadata/properties" ma:root="true" ma:fieldsID="a96778589ab4c4606631664b36ba4c9a" ns2:_="" ns3:_="">
    <xsd:import namespace="b442af94-27ec-4c12-9041-09447141ac56"/>
    <xsd:import namespace="9b8f0eab-74d5-4d8d-87b8-270f2228a9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42af94-27ec-4c12-9041-09447141ac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e8194ac-132f-443e-9640-f1f2e8c85d9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8f0eab-74d5-4d8d-87b8-270f2228a97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78b3e3e-7341-4ab7-9c45-2b52028c349c}" ma:internalName="TaxCatchAll" ma:showField="CatchAllData" ma:web="9b8f0eab-74d5-4d8d-87b8-270f2228a97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442af94-27ec-4c12-9041-09447141ac56">
      <Terms xmlns="http://schemas.microsoft.com/office/infopath/2007/PartnerControls"/>
    </lcf76f155ced4ddcb4097134ff3c332f>
    <TaxCatchAll xmlns="9b8f0eab-74d5-4d8d-87b8-270f2228a97d" xsi:nil="true"/>
  </documentManagement>
</p:properties>
</file>

<file path=customXml/itemProps1.xml><?xml version="1.0" encoding="utf-8"?>
<ds:datastoreItem xmlns:ds="http://schemas.openxmlformats.org/officeDocument/2006/customXml" ds:itemID="{AB7BEF5D-E776-4E98-AAD7-E8C99316FB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42af94-27ec-4c12-9041-09447141ac56"/>
    <ds:schemaRef ds:uri="9b8f0eab-74d5-4d8d-87b8-270f2228a9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1E4EAF-9867-47AD-A456-CDB0789F111D}">
  <ds:schemaRefs>
    <ds:schemaRef ds:uri="http://schemas.microsoft.com/sharepoint/v3/contenttype/forms"/>
  </ds:schemaRefs>
</ds:datastoreItem>
</file>

<file path=customXml/itemProps3.xml><?xml version="1.0" encoding="utf-8"?>
<ds:datastoreItem xmlns:ds="http://schemas.openxmlformats.org/officeDocument/2006/customXml" ds:itemID="{EC344D38-F0A1-439F-A008-34961628C284}">
  <ds:schemaRefs>
    <ds:schemaRef ds:uri="http://purl.org/dc/elements/1.1/"/>
    <ds:schemaRef ds:uri="http://schemas.microsoft.com/office/2006/documentManagement/types"/>
    <ds:schemaRef ds:uri="9b8f0eab-74d5-4d8d-87b8-270f2228a97d"/>
    <ds:schemaRef ds:uri="http://purl.org/dc/dcmitype/"/>
    <ds:schemaRef ds:uri="http://schemas.microsoft.com/office/infopath/2007/PartnerControls"/>
    <ds:schemaRef ds:uri="http://purl.org/dc/terms/"/>
    <ds:schemaRef ds:uri="b442af94-27ec-4c12-9041-09447141ac56"/>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3786</TotalTime>
  <Words>2537</Words>
  <Application>Microsoft Office PowerPoint</Application>
  <PresentationFormat>Widescreen</PresentationFormat>
  <Paragraphs>318</Paragraphs>
  <Slides>26</Slides>
  <Notes>26</Notes>
  <HiddenSlides>7</HiddenSlides>
  <MMClips>1</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26</vt:i4>
      </vt:variant>
    </vt:vector>
  </HeadingPairs>
  <TitlesOfParts>
    <vt:vector size="41" baseType="lpstr">
      <vt:lpstr>Calibri</vt:lpstr>
      <vt:lpstr>Gill Sans MT</vt:lpstr>
      <vt:lpstr>Lato</vt:lpstr>
      <vt:lpstr>Verdana</vt:lpstr>
      <vt:lpstr>Open Sans Light</vt:lpstr>
      <vt:lpstr>Calibri Light</vt:lpstr>
      <vt:lpstr>League Spartan</vt:lpstr>
      <vt:lpstr>Open Sans Extrabold</vt:lpstr>
      <vt:lpstr>Lucida Console</vt:lpstr>
      <vt:lpstr>Arial</vt:lpstr>
      <vt:lpstr>Office Theme</vt:lpstr>
      <vt:lpstr>1_Office Theme</vt:lpstr>
      <vt:lpstr>2_Office Theme</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Martin</dc:creator>
  <cp:lastModifiedBy>Katie Holland</cp:lastModifiedBy>
  <cp:revision>253</cp:revision>
  <dcterms:created xsi:type="dcterms:W3CDTF">2018-11-29T11:01:12Z</dcterms:created>
  <dcterms:modified xsi:type="dcterms:W3CDTF">2023-09-06T13:20:39Z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0x010100761D68EB4F4C724DBDD98B989C62A3FE</vt:lpwstr>
  </property>
  <property fmtid="{D5CDD505-2E9C-101B-9397-08002B2CF9AE}" pid="3" name="MediaServiceImageTags">
    <vt:lpwstr/>
  </property>
</Properties>
</file>