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9"/>
  </p:notesMasterIdLst>
  <p:sldIdLst>
    <p:sldId id="256" r:id="rId5"/>
    <p:sldId id="257" r:id="rId6"/>
    <p:sldId id="263" r:id="rId7"/>
    <p:sldId id="258" r:id="rId8"/>
    <p:sldId id="259" r:id="rId9"/>
    <p:sldId id="260" r:id="rId10"/>
    <p:sldId id="261" r:id="rId11"/>
    <p:sldId id="262" r:id="rId12"/>
    <p:sldId id="264" r:id="rId13"/>
    <p:sldId id="265" r:id="rId14"/>
    <p:sldId id="268" r:id="rId15"/>
    <p:sldId id="271" r:id="rId16"/>
    <p:sldId id="269"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36401-3D79-4441-A78F-5D0B05146BAF}" v="3" dt="2021-02-19T12:03:09.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38" autoAdjust="0"/>
    <p:restoredTop sz="94280" autoAdjust="0"/>
  </p:normalViewPr>
  <p:slideViewPr>
    <p:cSldViewPr snapToGrid="0">
      <p:cViewPr varScale="1">
        <p:scale>
          <a:sx n="59" d="100"/>
          <a:sy n="59" d="100"/>
        </p:scale>
        <p:origin x="1204"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F3753-A92D-4827-AD87-C3031AA6BD31}" type="datetimeFigureOut">
              <a:rPr lang="en-GB" smtClean="0"/>
              <a:t>12/09/2023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A9BBA-1FF6-4C09-821F-51C16DAD7920}" type="slidenum">
              <a:rPr lang="en-GB" smtClean="0"/>
              <a:t>‹#›</a:t>
            </a:fld>
            <a:endParaRPr lang="en-GB"/>
          </a:p>
        </p:txBody>
      </p:sp>
    </p:spTree>
    <p:extLst>
      <p:ext uri="{BB962C8B-B14F-4D97-AF65-F5344CB8AC3E}">
        <p14:creationId xmlns:p14="http://schemas.microsoft.com/office/powerpoint/2010/main" val="155102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CA9BBA-1FF6-4C09-821F-51C16DAD7920}" type="slidenum">
              <a:rPr lang="en-GB" smtClean="0"/>
              <a:t>1</a:t>
            </a:fld>
            <a:endParaRPr lang="en-GB"/>
          </a:p>
        </p:txBody>
      </p:sp>
    </p:spTree>
    <p:extLst>
      <p:ext uri="{BB962C8B-B14F-4D97-AF65-F5344CB8AC3E}">
        <p14:creationId xmlns:p14="http://schemas.microsoft.com/office/powerpoint/2010/main" val="1784819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‘click’ will reveal the next question/answer.</a:t>
            </a:r>
          </a:p>
          <a:p>
            <a:endParaRPr lang="en-GB" dirty="0"/>
          </a:p>
          <a:p>
            <a:r>
              <a:rPr lang="en-GB" dirty="0"/>
              <a:t>Work through the questions,</a:t>
            </a:r>
            <a:r>
              <a:rPr lang="en-GB" baseline="0" dirty="0"/>
              <a:t> encouraging students in the class to share as much knowledge as they have for each question before revealing the answer.</a:t>
            </a:r>
          </a:p>
          <a:p>
            <a:endParaRPr lang="en-GB" baseline="0" dirty="0"/>
          </a:p>
          <a:p>
            <a:r>
              <a:rPr lang="en-GB" baseline="0" dirty="0"/>
              <a:t>This can be delivered as a question and answer or as a discussion session.</a:t>
            </a:r>
            <a:endParaRPr lang="en-GB" dirty="0"/>
          </a:p>
          <a:p>
            <a:endParaRPr lang="en-GB" dirty="0"/>
          </a:p>
        </p:txBody>
      </p:sp>
      <p:sp>
        <p:nvSpPr>
          <p:cNvPr id="4" name="Slide Number Placeholder 3"/>
          <p:cNvSpPr>
            <a:spLocks noGrp="1"/>
          </p:cNvSpPr>
          <p:nvPr>
            <p:ph type="sldNum" sz="quarter" idx="10"/>
          </p:nvPr>
        </p:nvSpPr>
        <p:spPr/>
        <p:txBody>
          <a:bodyPr/>
          <a:lstStyle/>
          <a:p>
            <a:fld id="{1DCA9BBA-1FF6-4C09-821F-51C16DAD7920}" type="slidenum">
              <a:rPr lang="en-GB" smtClean="0"/>
              <a:t>10</a:t>
            </a:fld>
            <a:endParaRPr lang="en-GB"/>
          </a:p>
        </p:txBody>
      </p:sp>
    </p:spTree>
    <p:extLst>
      <p:ext uri="{BB962C8B-B14F-4D97-AF65-F5344CB8AC3E}">
        <p14:creationId xmlns:p14="http://schemas.microsoft.com/office/powerpoint/2010/main" val="1271775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‘click’ will reveal the next question/answer.</a:t>
            </a:r>
          </a:p>
          <a:p>
            <a:endParaRPr lang="en-GB" dirty="0"/>
          </a:p>
          <a:p>
            <a:r>
              <a:rPr lang="en-GB" dirty="0"/>
              <a:t>Work through the questions,</a:t>
            </a:r>
            <a:r>
              <a:rPr lang="en-GB" baseline="0" dirty="0"/>
              <a:t> encouraging students in the class to share as much knowledge as they have for each question before revealing the answer.</a:t>
            </a:r>
          </a:p>
          <a:p>
            <a:endParaRPr lang="en-GB" baseline="0" dirty="0"/>
          </a:p>
          <a:p>
            <a:r>
              <a:rPr lang="en-GB" baseline="0" dirty="0"/>
              <a:t>This can be delivered as a question and answer or as a discussion session.</a:t>
            </a:r>
            <a:endParaRPr lang="en-GB" dirty="0"/>
          </a:p>
          <a:p>
            <a:endParaRPr lang="en-GB" dirty="0"/>
          </a:p>
        </p:txBody>
      </p:sp>
      <p:sp>
        <p:nvSpPr>
          <p:cNvPr id="4" name="Slide Number Placeholder 3"/>
          <p:cNvSpPr>
            <a:spLocks noGrp="1"/>
          </p:cNvSpPr>
          <p:nvPr>
            <p:ph type="sldNum" sz="quarter" idx="10"/>
          </p:nvPr>
        </p:nvSpPr>
        <p:spPr/>
        <p:txBody>
          <a:bodyPr/>
          <a:lstStyle/>
          <a:p>
            <a:fld id="{1DCA9BBA-1FF6-4C09-821F-51C16DAD7920}" type="slidenum">
              <a:rPr lang="en-GB" smtClean="0"/>
              <a:t>11</a:t>
            </a:fld>
            <a:endParaRPr lang="en-GB"/>
          </a:p>
        </p:txBody>
      </p:sp>
    </p:spTree>
    <p:extLst>
      <p:ext uri="{BB962C8B-B14F-4D97-AF65-F5344CB8AC3E}">
        <p14:creationId xmlns:p14="http://schemas.microsoft.com/office/powerpoint/2010/main" val="484137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Each ‘click’ will reveal the next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Ask</a:t>
            </a:r>
            <a:r>
              <a:rPr lang="en-GB" baseline="0" dirty="0"/>
              <a:t> the pupils to guess before you reveal </a:t>
            </a:r>
            <a:r>
              <a:rPr lang="en-GB" baseline="0"/>
              <a:t>the answer.</a:t>
            </a:r>
            <a:endParaRPr lang="en-GB" dirty="0"/>
          </a:p>
          <a:p>
            <a:endParaRPr lang="en-GB" dirty="0"/>
          </a:p>
        </p:txBody>
      </p:sp>
      <p:sp>
        <p:nvSpPr>
          <p:cNvPr id="4" name="Slide Number Placeholder 3"/>
          <p:cNvSpPr>
            <a:spLocks noGrp="1"/>
          </p:cNvSpPr>
          <p:nvPr>
            <p:ph type="sldNum" sz="quarter" idx="10"/>
          </p:nvPr>
        </p:nvSpPr>
        <p:spPr/>
        <p:txBody>
          <a:bodyPr/>
          <a:lstStyle/>
          <a:p>
            <a:fld id="{1DCA9BBA-1FF6-4C09-821F-51C16DAD7920}" type="slidenum">
              <a:rPr lang="en-GB" smtClean="0"/>
              <a:t>12</a:t>
            </a:fld>
            <a:endParaRPr lang="en-GB"/>
          </a:p>
        </p:txBody>
      </p:sp>
    </p:spTree>
    <p:extLst>
      <p:ext uri="{BB962C8B-B14F-4D97-AF65-F5344CB8AC3E}">
        <p14:creationId xmlns:p14="http://schemas.microsoft.com/office/powerpoint/2010/main" val="3517789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Complete the activity on the screen to encourage the group</a:t>
            </a:r>
            <a:r>
              <a:rPr lang="en-GB" baseline="0" dirty="0"/>
              <a:t> to reflect on how they may plan their activities differently now that they understand more about the beach environment.</a:t>
            </a:r>
          </a:p>
          <a:p>
            <a:endParaRPr lang="en-GB" baseline="0" dirty="0"/>
          </a:p>
          <a:p>
            <a:r>
              <a:rPr lang="en-GB" baseline="0" dirty="0"/>
              <a:t>If there is time, encourage the group to discuss what they have learned.</a:t>
            </a:r>
            <a:endParaRPr lang="en-GB" dirty="0"/>
          </a:p>
        </p:txBody>
      </p:sp>
      <p:sp>
        <p:nvSpPr>
          <p:cNvPr id="4" name="Slide Number Placeholder 3"/>
          <p:cNvSpPr>
            <a:spLocks noGrp="1"/>
          </p:cNvSpPr>
          <p:nvPr>
            <p:ph type="sldNum" sz="quarter" idx="10"/>
          </p:nvPr>
        </p:nvSpPr>
        <p:spPr/>
        <p:txBody>
          <a:bodyPr/>
          <a:lstStyle/>
          <a:p>
            <a:fld id="{1DCA9BBA-1FF6-4C09-821F-51C16DAD7920}" type="slidenum">
              <a:rPr lang="en-GB" smtClean="0"/>
              <a:t>13</a:t>
            </a:fld>
            <a:endParaRPr lang="en-GB"/>
          </a:p>
        </p:txBody>
      </p:sp>
    </p:spTree>
    <p:extLst>
      <p:ext uri="{BB962C8B-B14F-4D97-AF65-F5344CB8AC3E}">
        <p14:creationId xmlns:p14="http://schemas.microsoft.com/office/powerpoint/2010/main" val="2991952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4 other sessions in this series.</a:t>
            </a:r>
          </a:p>
          <a:p>
            <a:endParaRPr lang="en-GB" dirty="0"/>
          </a:p>
          <a:p>
            <a:r>
              <a:rPr lang="en-GB" dirty="0"/>
              <a:t>Please complete as many of these sessions as you have time for, starting with the sessions which link most closely with your local environment.</a:t>
            </a:r>
          </a:p>
          <a:p>
            <a:endParaRPr lang="en-GB" dirty="0"/>
          </a:p>
          <a:p>
            <a:r>
              <a:rPr lang="en-GB" dirty="0"/>
              <a:t>Thank you for delivering this</a:t>
            </a:r>
            <a:r>
              <a:rPr lang="en-GB" baseline="0" dirty="0"/>
              <a:t> drowning prevention session on behalf of RLSS UK.</a:t>
            </a:r>
            <a:endParaRPr lang="en-GB" dirty="0"/>
          </a:p>
          <a:p>
            <a:endParaRPr lang="en-GB" dirty="0"/>
          </a:p>
        </p:txBody>
      </p:sp>
      <p:sp>
        <p:nvSpPr>
          <p:cNvPr id="4" name="Slide Number Placeholder 3"/>
          <p:cNvSpPr>
            <a:spLocks noGrp="1"/>
          </p:cNvSpPr>
          <p:nvPr>
            <p:ph type="sldNum" sz="quarter" idx="10"/>
          </p:nvPr>
        </p:nvSpPr>
        <p:spPr/>
        <p:txBody>
          <a:bodyPr/>
          <a:lstStyle/>
          <a:p>
            <a:fld id="{1DCA9BBA-1FF6-4C09-821F-51C16DAD7920}" type="slidenum">
              <a:rPr lang="en-GB" smtClean="0"/>
              <a:t>14</a:t>
            </a:fld>
            <a:endParaRPr lang="en-GB"/>
          </a:p>
        </p:txBody>
      </p:sp>
    </p:spTree>
    <p:extLst>
      <p:ext uri="{BB962C8B-B14F-4D97-AF65-F5344CB8AC3E}">
        <p14:creationId xmlns:p14="http://schemas.microsoft.com/office/powerpoint/2010/main" val="5787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starting,</a:t>
            </a:r>
            <a:r>
              <a:rPr lang="en-GB" baseline="0" dirty="0"/>
              <a:t> check in anyone in the room has been affected by drowning or near drowning and take appropriate actions to avoid causing unnecessary upset.</a:t>
            </a:r>
          </a:p>
          <a:p>
            <a:endParaRPr lang="en-GB" baseline="0" dirty="0"/>
          </a:p>
          <a:p>
            <a:r>
              <a:rPr lang="en-GB" dirty="0"/>
              <a:t>Very briefly introduce the subject of beach and coastal drowning using the statistic on the screen.</a:t>
            </a:r>
          </a:p>
          <a:p>
            <a:endParaRPr lang="en-GB" dirty="0"/>
          </a:p>
          <a:p>
            <a:r>
              <a:rPr lang="en-GB" dirty="0"/>
              <a:t>Explain that simply understanding the coastal environment better</a:t>
            </a:r>
            <a:r>
              <a:rPr lang="en-GB" baseline="0" dirty="0"/>
              <a:t> can help them to make better, more informed decisions about what they can do safely when at the beach.</a:t>
            </a:r>
            <a:endParaRPr lang="en-GB" dirty="0"/>
          </a:p>
          <a:p>
            <a:endParaRPr lang="en-GB" dirty="0"/>
          </a:p>
        </p:txBody>
      </p:sp>
      <p:sp>
        <p:nvSpPr>
          <p:cNvPr id="4" name="Slide Number Placeholder 3"/>
          <p:cNvSpPr>
            <a:spLocks noGrp="1"/>
          </p:cNvSpPr>
          <p:nvPr>
            <p:ph type="sldNum" sz="quarter" idx="10"/>
          </p:nvPr>
        </p:nvSpPr>
        <p:spPr/>
        <p:txBody>
          <a:bodyPr/>
          <a:lstStyle/>
          <a:p>
            <a:fld id="{1DCA9BBA-1FF6-4C09-821F-51C16DAD7920}" type="slidenum">
              <a:rPr lang="en-GB" smtClean="0"/>
              <a:t>2</a:t>
            </a:fld>
            <a:endParaRPr lang="en-GB"/>
          </a:p>
        </p:txBody>
      </p:sp>
    </p:spTree>
    <p:extLst>
      <p:ext uri="{BB962C8B-B14F-4D97-AF65-F5344CB8AC3E}">
        <p14:creationId xmlns:p14="http://schemas.microsoft.com/office/powerpoint/2010/main" val="401580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Work through the information on the screen.</a:t>
            </a:r>
          </a:p>
          <a:p>
            <a:endParaRPr lang="en-GB" dirty="0"/>
          </a:p>
          <a:p>
            <a:r>
              <a:rPr lang="en-GB" dirty="0"/>
              <a:t>Ask the group if they know of any, or have taken part in any  activity groups such as </a:t>
            </a:r>
            <a:r>
              <a:rPr lang="en-GB" dirty="0" err="1"/>
              <a:t>coasteering</a:t>
            </a:r>
            <a:r>
              <a:rPr lang="en-GB" dirty="0"/>
              <a:t> or water-sports (or even just swimming in the sea). If they have, ask them to share the experience with the group,</a:t>
            </a:r>
            <a:r>
              <a:rPr lang="en-GB" baseline="0" dirty="0"/>
              <a:t> particularly focusing on any safety precautions which were followed and if anything didn’t go to plan which they would do differently next time.</a:t>
            </a:r>
          </a:p>
          <a:p>
            <a:endParaRPr lang="en-GB" baseline="0" dirty="0"/>
          </a:p>
          <a:p>
            <a:r>
              <a:rPr lang="en-GB" baseline="0" dirty="0"/>
              <a:t>(This slide is repeated in other presentations because understanding the affects of cold water is so important to reducing drownings in the UK and Ireland).</a:t>
            </a:r>
          </a:p>
          <a:p>
            <a:endParaRPr lang="en-GB" dirty="0"/>
          </a:p>
        </p:txBody>
      </p:sp>
      <p:sp>
        <p:nvSpPr>
          <p:cNvPr id="4" name="Slide Number Placeholder 3"/>
          <p:cNvSpPr>
            <a:spLocks noGrp="1"/>
          </p:cNvSpPr>
          <p:nvPr>
            <p:ph type="sldNum" sz="quarter" idx="10"/>
          </p:nvPr>
        </p:nvSpPr>
        <p:spPr/>
        <p:txBody>
          <a:bodyPr/>
          <a:lstStyle/>
          <a:p>
            <a:fld id="{1DCA9BBA-1FF6-4C09-821F-51C16DAD7920}" type="slidenum">
              <a:rPr lang="en-GB" smtClean="0"/>
              <a:t>3</a:t>
            </a:fld>
            <a:endParaRPr lang="en-GB"/>
          </a:p>
        </p:txBody>
      </p:sp>
    </p:spTree>
    <p:extLst>
      <p:ext uri="{BB962C8B-B14F-4D97-AF65-F5344CB8AC3E}">
        <p14:creationId xmlns:p14="http://schemas.microsoft.com/office/powerpoint/2010/main" val="281931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‘click’ will reveal the next question/answer.</a:t>
            </a:r>
          </a:p>
          <a:p>
            <a:endParaRPr lang="en-GB" dirty="0"/>
          </a:p>
          <a:p>
            <a:r>
              <a:rPr lang="en-GB" dirty="0"/>
              <a:t>Work through the questions,</a:t>
            </a:r>
            <a:r>
              <a:rPr lang="en-GB" baseline="0" dirty="0"/>
              <a:t> encouraging students in the class to share as much knowledge as they have for each question before revealing the answer.</a:t>
            </a:r>
          </a:p>
          <a:p>
            <a:endParaRPr lang="en-GB" baseline="0" dirty="0"/>
          </a:p>
          <a:p>
            <a:r>
              <a:rPr lang="en-GB" baseline="0" dirty="0"/>
              <a:t>This can be delivered as a question and answer or as a discussion session.</a:t>
            </a:r>
            <a:endParaRPr lang="en-GB" dirty="0"/>
          </a:p>
        </p:txBody>
      </p:sp>
      <p:sp>
        <p:nvSpPr>
          <p:cNvPr id="4" name="Slide Number Placeholder 3"/>
          <p:cNvSpPr>
            <a:spLocks noGrp="1"/>
          </p:cNvSpPr>
          <p:nvPr>
            <p:ph type="sldNum" sz="quarter" idx="10"/>
          </p:nvPr>
        </p:nvSpPr>
        <p:spPr/>
        <p:txBody>
          <a:bodyPr/>
          <a:lstStyle/>
          <a:p>
            <a:fld id="{1DCA9BBA-1FF6-4C09-821F-51C16DAD7920}" type="slidenum">
              <a:rPr lang="en-GB" smtClean="0"/>
              <a:t>4</a:t>
            </a:fld>
            <a:endParaRPr lang="en-GB"/>
          </a:p>
        </p:txBody>
      </p:sp>
    </p:spTree>
    <p:extLst>
      <p:ext uri="{BB962C8B-B14F-4D97-AF65-F5344CB8AC3E}">
        <p14:creationId xmlns:p14="http://schemas.microsoft.com/office/powerpoint/2010/main" val="152989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Work through the information on the screen.</a:t>
            </a:r>
          </a:p>
          <a:p>
            <a:endParaRPr lang="en-GB" dirty="0"/>
          </a:p>
          <a:p>
            <a:r>
              <a:rPr lang="en-GB" dirty="0"/>
              <a:t>Ask the pupils if they would</a:t>
            </a:r>
            <a:r>
              <a:rPr lang="en-GB" baseline="0" dirty="0"/>
              <a:t> have been able to identify a rip current before seeing this slide, and if not if they think that they can having seen the slide (this sets up the next activity).</a:t>
            </a:r>
          </a:p>
        </p:txBody>
      </p:sp>
      <p:sp>
        <p:nvSpPr>
          <p:cNvPr id="4" name="Slide Number Placeholder 3"/>
          <p:cNvSpPr>
            <a:spLocks noGrp="1"/>
          </p:cNvSpPr>
          <p:nvPr>
            <p:ph type="sldNum" sz="quarter" idx="10"/>
          </p:nvPr>
        </p:nvSpPr>
        <p:spPr/>
        <p:txBody>
          <a:bodyPr/>
          <a:lstStyle/>
          <a:p>
            <a:fld id="{1DCA9BBA-1FF6-4C09-821F-51C16DAD7920}" type="slidenum">
              <a:rPr lang="en-GB" smtClean="0"/>
              <a:t>5</a:t>
            </a:fld>
            <a:endParaRPr lang="en-GB"/>
          </a:p>
        </p:txBody>
      </p:sp>
    </p:spTree>
    <p:extLst>
      <p:ext uri="{BB962C8B-B14F-4D97-AF65-F5344CB8AC3E}">
        <p14:creationId xmlns:p14="http://schemas.microsoft.com/office/powerpoint/2010/main" val="167127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Spot</a:t>
            </a:r>
            <a:r>
              <a:rPr lang="en-GB" baseline="0" dirty="0"/>
              <a:t> the Rip Current Activity</a:t>
            </a:r>
          </a:p>
          <a:p>
            <a:endParaRPr lang="en-GB" baseline="0" dirty="0"/>
          </a:p>
          <a:p>
            <a:r>
              <a:rPr lang="en-GB" dirty="0"/>
              <a:t>Working individually</a:t>
            </a:r>
            <a:r>
              <a:rPr lang="en-GB" baseline="0" dirty="0"/>
              <a:t> or in groups, ask the pupils to identify where the rip currents are in the photos.</a:t>
            </a:r>
          </a:p>
          <a:p>
            <a:endParaRPr lang="en-GB" baseline="0" dirty="0"/>
          </a:p>
          <a:p>
            <a:r>
              <a:rPr lang="en-GB" baseline="0" dirty="0"/>
              <a:t>Students can point (with the teacher operating the mouse), they can take charge of the mouse themselves, or they can touch the images if you are using an interactive whiteboard.</a:t>
            </a:r>
            <a:endParaRPr lang="en-GB" dirty="0"/>
          </a:p>
        </p:txBody>
      </p:sp>
      <p:sp>
        <p:nvSpPr>
          <p:cNvPr id="4" name="Slide Number Placeholder 3"/>
          <p:cNvSpPr>
            <a:spLocks noGrp="1"/>
          </p:cNvSpPr>
          <p:nvPr>
            <p:ph type="sldNum" sz="quarter" idx="10"/>
          </p:nvPr>
        </p:nvSpPr>
        <p:spPr/>
        <p:txBody>
          <a:bodyPr/>
          <a:lstStyle/>
          <a:p>
            <a:fld id="{1DCA9BBA-1FF6-4C09-821F-51C16DAD7920}" type="slidenum">
              <a:rPr lang="en-GB" smtClean="0"/>
              <a:t>6</a:t>
            </a:fld>
            <a:endParaRPr lang="en-GB"/>
          </a:p>
        </p:txBody>
      </p:sp>
    </p:spTree>
    <p:extLst>
      <p:ext uri="{BB962C8B-B14F-4D97-AF65-F5344CB8AC3E}">
        <p14:creationId xmlns:p14="http://schemas.microsoft.com/office/powerpoint/2010/main" val="1553348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…Spot</a:t>
            </a:r>
            <a:r>
              <a:rPr lang="en-GB" baseline="0" dirty="0"/>
              <a:t> the Rip Current Activity continued</a:t>
            </a:r>
          </a:p>
        </p:txBody>
      </p:sp>
      <p:sp>
        <p:nvSpPr>
          <p:cNvPr id="4" name="Slide Number Placeholder 3"/>
          <p:cNvSpPr>
            <a:spLocks noGrp="1"/>
          </p:cNvSpPr>
          <p:nvPr>
            <p:ph type="sldNum" sz="quarter" idx="10"/>
          </p:nvPr>
        </p:nvSpPr>
        <p:spPr/>
        <p:txBody>
          <a:bodyPr/>
          <a:lstStyle/>
          <a:p>
            <a:fld id="{1DCA9BBA-1FF6-4C09-821F-51C16DAD7920}" type="slidenum">
              <a:rPr lang="en-GB" smtClean="0"/>
              <a:t>7</a:t>
            </a:fld>
            <a:endParaRPr lang="en-GB"/>
          </a:p>
        </p:txBody>
      </p:sp>
    </p:spTree>
    <p:extLst>
      <p:ext uri="{BB962C8B-B14F-4D97-AF65-F5344CB8AC3E}">
        <p14:creationId xmlns:p14="http://schemas.microsoft.com/office/powerpoint/2010/main" val="3018914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a:t>
            </a:r>
            <a:r>
              <a:rPr lang="en-GB" baseline="0" dirty="0"/>
              <a:t> the instructions on the slide to give the pupils the opportunity to practice there rip current spotting skills on a real recording.</a:t>
            </a:r>
            <a:endParaRPr lang="en-GB" dirty="0"/>
          </a:p>
        </p:txBody>
      </p:sp>
      <p:sp>
        <p:nvSpPr>
          <p:cNvPr id="4" name="Slide Number Placeholder 3"/>
          <p:cNvSpPr>
            <a:spLocks noGrp="1"/>
          </p:cNvSpPr>
          <p:nvPr>
            <p:ph type="sldNum" sz="quarter" idx="10"/>
          </p:nvPr>
        </p:nvSpPr>
        <p:spPr/>
        <p:txBody>
          <a:bodyPr/>
          <a:lstStyle/>
          <a:p>
            <a:fld id="{1DCA9BBA-1FF6-4C09-821F-51C16DAD7920}" type="slidenum">
              <a:rPr lang="en-GB" smtClean="0"/>
              <a:t>8</a:t>
            </a:fld>
            <a:endParaRPr lang="en-GB"/>
          </a:p>
        </p:txBody>
      </p:sp>
    </p:spTree>
    <p:extLst>
      <p:ext uri="{BB962C8B-B14F-4D97-AF65-F5344CB8AC3E}">
        <p14:creationId xmlns:p14="http://schemas.microsoft.com/office/powerpoint/2010/main" val="35015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Work through the information on the screen.</a:t>
            </a:r>
          </a:p>
          <a:p>
            <a:endParaRPr lang="en-GB" dirty="0"/>
          </a:p>
          <a:p>
            <a:r>
              <a:rPr lang="en-GB" dirty="0"/>
              <a:t>Ask the group if anyone</a:t>
            </a:r>
            <a:r>
              <a:rPr lang="en-GB" baseline="0" dirty="0"/>
              <a:t> has been swimming in the sea and looked back to shore only to find that they are considerably further down the beach than they expected to be. What did that feel like?</a:t>
            </a:r>
            <a:endParaRPr lang="en-GB" dirty="0"/>
          </a:p>
        </p:txBody>
      </p:sp>
      <p:sp>
        <p:nvSpPr>
          <p:cNvPr id="4" name="Slide Number Placeholder 3"/>
          <p:cNvSpPr>
            <a:spLocks noGrp="1"/>
          </p:cNvSpPr>
          <p:nvPr>
            <p:ph type="sldNum" sz="quarter" idx="10"/>
          </p:nvPr>
        </p:nvSpPr>
        <p:spPr/>
        <p:txBody>
          <a:bodyPr/>
          <a:lstStyle/>
          <a:p>
            <a:fld id="{1DCA9BBA-1FF6-4C09-821F-51C16DAD7920}" type="slidenum">
              <a:rPr lang="en-GB" smtClean="0"/>
              <a:t>9</a:t>
            </a:fld>
            <a:endParaRPr lang="en-GB"/>
          </a:p>
        </p:txBody>
      </p:sp>
    </p:spTree>
    <p:extLst>
      <p:ext uri="{BB962C8B-B14F-4D97-AF65-F5344CB8AC3E}">
        <p14:creationId xmlns:p14="http://schemas.microsoft.com/office/powerpoint/2010/main" val="3337453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12/09/2023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321923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12/09/2023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287655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12/09/2023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76081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12/09/2023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106666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12/09/2023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392169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12/09/2023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66435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12/09/2023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177095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12/09/2023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181216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12/09/2023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33012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12/09/2023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252207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12/09/2023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372230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Wave">
            <a:extLst>
              <a:ext uri="{FF2B5EF4-FFF2-40B4-BE49-F238E27FC236}">
                <a16:creationId xmlns:a16="http://schemas.microsoft.com/office/drawing/2014/main" id="{98DB426D-E169-4E3E-8821-9800DA592E06}"/>
              </a:ext>
            </a:extLst>
          </p:cNvPr>
          <p:cNvPicPr>
            <a:picLocks noChangeAspect="1"/>
          </p:cNvPicPr>
          <p:nvPr userDrawn="1"/>
        </p:nvPicPr>
        <p:blipFill rotWithShape="1">
          <a:blip r:embed="rId13"/>
          <a:srcRect r="7945"/>
          <a:stretch/>
        </p:blipFill>
        <p:spPr>
          <a:xfrm>
            <a:off x="-29768" y="5499057"/>
            <a:ext cx="9173768" cy="1358943"/>
          </a:xfrm>
          <a:prstGeom prst="rect">
            <a:avLst/>
          </a:prstGeom>
        </p:spPr>
      </p:pic>
      <p:sp>
        <p:nvSpPr>
          <p:cNvPr id="4" name="Footer Placeholder 5">
            <a:extLst>
              <a:ext uri="{FF2B5EF4-FFF2-40B4-BE49-F238E27FC236}">
                <a16:creationId xmlns:a16="http://schemas.microsoft.com/office/drawing/2014/main" id="{C0D167D0-21CC-492B-8C80-63269D3F0E2E}"/>
              </a:ext>
            </a:extLst>
          </p:cNvPr>
          <p:cNvSpPr txBox="1">
            <a:spLocks/>
          </p:cNvSpPr>
          <p:nvPr userDrawn="1"/>
        </p:nvSpPr>
        <p:spPr>
          <a:xfrm>
            <a:off x="2360816" y="6127750"/>
            <a:ext cx="4862944"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t>Royal Life Saving Society UK – www.rlss.org.uk</a:t>
            </a:r>
          </a:p>
        </p:txBody>
      </p:sp>
      <p:pic>
        <p:nvPicPr>
          <p:cNvPr id="6" name="Picture 5" descr="A picture containing diagram&#10;&#10;Description automatically generated">
            <a:extLst>
              <a:ext uri="{FF2B5EF4-FFF2-40B4-BE49-F238E27FC236}">
                <a16:creationId xmlns:a16="http://schemas.microsoft.com/office/drawing/2014/main" id="{B145755D-FCE8-4533-B1C2-97F937A90FB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42012" y="0"/>
            <a:ext cx="3764132" cy="1306412"/>
          </a:xfrm>
          <a:prstGeom prst="rect">
            <a:avLst/>
          </a:prstGeom>
        </p:spPr>
      </p:pic>
    </p:spTree>
    <p:extLst>
      <p:ext uri="{BB962C8B-B14F-4D97-AF65-F5344CB8AC3E}">
        <p14:creationId xmlns:p14="http://schemas.microsoft.com/office/powerpoint/2010/main" val="29351451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5Zi01oTcS6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ationalwatersafety.org.uk/waid/interactive-repor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STevuubEVr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scienceofthesurf.com/" TargetMode="External"/><Relationship Id="rId4" Type="http://schemas.openxmlformats.org/officeDocument/2006/relationships/hyperlink" Target="https://youtu.be/NJFfSHQ9Ta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p:cNvSpPr>
            <a:spLocks noGrp="1"/>
          </p:cNvSpPr>
          <p:nvPr>
            <p:ph type="ctrTitle"/>
          </p:nvPr>
        </p:nvSpPr>
        <p:spPr>
          <a:xfrm>
            <a:off x="0" y="2318960"/>
            <a:ext cx="9144000" cy="1470025"/>
          </a:xfrm>
        </p:spPr>
        <p:txBody>
          <a:bodyPr>
            <a:normAutofit fontScale="90000"/>
          </a:bodyPr>
          <a:lstStyle/>
          <a:p>
            <a:pPr algn="ctr" eaLnBrk="1" hangingPunct="1"/>
            <a:r>
              <a:rPr lang="en-GB" altLang="en-US" sz="6700" dirty="0">
                <a:solidFill>
                  <a:schemeClr val="accent1"/>
                </a:solidFill>
                <a:latin typeface="+mn-lt"/>
              </a:rPr>
              <a:t>Coast and Beach</a:t>
            </a:r>
            <a:br>
              <a:rPr lang="en-GB" altLang="en-US" dirty="0">
                <a:solidFill>
                  <a:srgbClr val="002060"/>
                </a:solidFill>
                <a:latin typeface="+mn-lt"/>
              </a:rPr>
            </a:br>
            <a:endParaRPr lang="en-GB" altLang="en-US" dirty="0">
              <a:solidFill>
                <a:srgbClr val="002060"/>
              </a:solidFill>
              <a:latin typeface="+mn-lt"/>
            </a:endParaRPr>
          </a:p>
        </p:txBody>
      </p:sp>
    </p:spTree>
    <p:extLst>
      <p:ext uri="{BB962C8B-B14F-4D97-AF65-F5344CB8AC3E}">
        <p14:creationId xmlns:p14="http://schemas.microsoft.com/office/powerpoint/2010/main" val="370064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86975"/>
            <a:ext cx="7886700" cy="513763"/>
          </a:xfrm>
        </p:spPr>
        <p:txBody>
          <a:bodyPr>
            <a:normAutofit fontScale="90000"/>
          </a:bodyPr>
          <a:lstStyle/>
          <a:p>
            <a:pPr algn="l"/>
            <a:r>
              <a:rPr lang="en-GB" dirty="0">
                <a:solidFill>
                  <a:schemeClr val="accent1"/>
                </a:solidFill>
                <a:latin typeface="+mn-lt"/>
              </a:rPr>
              <a:t>Tides</a:t>
            </a:r>
          </a:p>
        </p:txBody>
      </p:sp>
      <p:sp>
        <p:nvSpPr>
          <p:cNvPr id="4" name="TextBox 3"/>
          <p:cNvSpPr txBox="1"/>
          <p:nvPr/>
        </p:nvSpPr>
        <p:spPr>
          <a:xfrm>
            <a:off x="445769" y="716690"/>
            <a:ext cx="4094183" cy="4247317"/>
          </a:xfrm>
          <a:prstGeom prst="rect">
            <a:avLst/>
          </a:prstGeom>
          <a:noFill/>
        </p:spPr>
        <p:txBody>
          <a:bodyPr wrap="square" rtlCol="0">
            <a:spAutoFit/>
          </a:bodyPr>
          <a:lstStyle/>
          <a:p>
            <a:r>
              <a:rPr lang="en-GB" b="1" dirty="0">
                <a:solidFill>
                  <a:srgbClr val="002060"/>
                </a:solidFill>
              </a:rPr>
              <a:t>How many high and low tides are there per day?</a:t>
            </a:r>
          </a:p>
          <a:p>
            <a:r>
              <a:rPr lang="en-GB" dirty="0">
                <a:solidFill>
                  <a:srgbClr val="002060"/>
                </a:solidFill>
              </a:rPr>
              <a:t>2 high and 2 low: high and low times change every day.</a:t>
            </a:r>
          </a:p>
          <a:p>
            <a:endParaRPr lang="en-GB" dirty="0">
              <a:solidFill>
                <a:srgbClr val="002060"/>
              </a:solidFill>
            </a:endParaRPr>
          </a:p>
          <a:p>
            <a:r>
              <a:rPr lang="en-GB" b="1" dirty="0">
                <a:solidFill>
                  <a:srgbClr val="002060"/>
                </a:solidFill>
              </a:rPr>
              <a:t>Will a tide flow up a shallow or steep shelving beach the fastest?</a:t>
            </a:r>
          </a:p>
          <a:p>
            <a:r>
              <a:rPr lang="en-GB" dirty="0">
                <a:solidFill>
                  <a:srgbClr val="002060"/>
                </a:solidFill>
              </a:rPr>
              <a:t>Fastest up a shallow shelving beach.</a:t>
            </a:r>
          </a:p>
          <a:p>
            <a:endParaRPr lang="en-GB" dirty="0">
              <a:solidFill>
                <a:srgbClr val="002060"/>
              </a:solidFill>
            </a:endParaRPr>
          </a:p>
          <a:p>
            <a:r>
              <a:rPr lang="en-GB" b="1" dirty="0">
                <a:solidFill>
                  <a:srgbClr val="002060"/>
                </a:solidFill>
              </a:rPr>
              <a:t>How do the tide and cliffs sometimes result in people needing to be evacuated from the cliffs by helicopter?</a:t>
            </a:r>
          </a:p>
          <a:p>
            <a:r>
              <a:rPr lang="en-GB" dirty="0">
                <a:solidFill>
                  <a:srgbClr val="002060"/>
                </a:solidFill>
              </a:rPr>
              <a:t>People don’t check the tide times and then get cut off from the beach exits when the tide comes in.</a:t>
            </a:r>
          </a:p>
        </p:txBody>
      </p:sp>
      <p:sp>
        <p:nvSpPr>
          <p:cNvPr id="10" name="TextBox 9"/>
          <p:cNvSpPr txBox="1"/>
          <p:nvPr/>
        </p:nvSpPr>
        <p:spPr>
          <a:xfrm>
            <a:off x="4572000" y="2966907"/>
            <a:ext cx="4553043" cy="2308324"/>
          </a:xfrm>
          <a:prstGeom prst="rect">
            <a:avLst/>
          </a:prstGeom>
          <a:noFill/>
        </p:spPr>
        <p:txBody>
          <a:bodyPr wrap="square" rtlCol="0">
            <a:spAutoFit/>
          </a:bodyPr>
          <a:lstStyle/>
          <a:p>
            <a:pPr algn="ctr"/>
            <a:r>
              <a:rPr lang="en-GB" dirty="0">
                <a:solidFill>
                  <a:srgbClr val="002060"/>
                </a:solidFill>
                <a:hlinkClick r:id="rId3"/>
              </a:rPr>
              <a:t>Tides video</a:t>
            </a:r>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r>
              <a:rPr lang="en-GB" dirty="0">
                <a:solidFill>
                  <a:srgbClr val="002060"/>
                </a:solidFill>
              </a:rPr>
              <a:t>Find information about the tide times online or on signs at the beach. Remember they change every day. If in doubt, ask a lifeguard.</a:t>
            </a:r>
          </a:p>
        </p:txBody>
      </p:sp>
    </p:spTree>
    <p:extLst>
      <p:ext uri="{BB962C8B-B14F-4D97-AF65-F5344CB8AC3E}">
        <p14:creationId xmlns:p14="http://schemas.microsoft.com/office/powerpoint/2010/main" val="52915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53" y="282804"/>
            <a:ext cx="7886700" cy="513763"/>
          </a:xfrm>
        </p:spPr>
        <p:txBody>
          <a:bodyPr>
            <a:normAutofit fontScale="90000"/>
          </a:bodyPr>
          <a:lstStyle/>
          <a:p>
            <a:pPr algn="l"/>
            <a:r>
              <a:rPr lang="en-GB" dirty="0">
                <a:solidFill>
                  <a:schemeClr val="accent1"/>
                </a:solidFill>
                <a:latin typeface="+mn-lt"/>
              </a:rPr>
              <a:t>Offshore Winds</a:t>
            </a:r>
          </a:p>
        </p:txBody>
      </p:sp>
      <p:sp>
        <p:nvSpPr>
          <p:cNvPr id="6" name="TextBox 5"/>
          <p:cNvSpPr txBox="1"/>
          <p:nvPr/>
        </p:nvSpPr>
        <p:spPr>
          <a:xfrm>
            <a:off x="275353" y="937608"/>
            <a:ext cx="8593294" cy="2800767"/>
          </a:xfrm>
          <a:prstGeom prst="rect">
            <a:avLst/>
          </a:prstGeom>
          <a:noFill/>
        </p:spPr>
        <p:txBody>
          <a:bodyPr wrap="square" rtlCol="0">
            <a:spAutoFit/>
          </a:bodyPr>
          <a:lstStyle/>
          <a:p>
            <a:r>
              <a:rPr lang="en-GB" sz="2000" b="1" dirty="0">
                <a:solidFill>
                  <a:srgbClr val="002060"/>
                </a:solidFill>
              </a:rPr>
              <a:t>Do offshore winds blow towards the land or out to sea?</a:t>
            </a:r>
          </a:p>
          <a:p>
            <a:r>
              <a:rPr lang="en-GB" sz="2000" dirty="0">
                <a:solidFill>
                  <a:srgbClr val="002060"/>
                </a:solidFill>
              </a:rPr>
              <a:t>Out to sea.</a:t>
            </a:r>
          </a:p>
          <a:p>
            <a:endParaRPr lang="en-GB" sz="800" dirty="0">
              <a:solidFill>
                <a:srgbClr val="002060"/>
              </a:solidFill>
            </a:endParaRPr>
          </a:p>
          <a:p>
            <a:r>
              <a:rPr lang="en-GB" sz="2000" b="1" dirty="0">
                <a:solidFill>
                  <a:srgbClr val="002060"/>
                </a:solidFill>
              </a:rPr>
              <a:t>The wind can blow people on inflatables out to sea, and surface chop can make it difficult to swim back towards the shore. What is surface chop?</a:t>
            </a:r>
          </a:p>
          <a:p>
            <a:r>
              <a:rPr lang="en-GB" sz="2000" dirty="0">
                <a:solidFill>
                  <a:srgbClr val="002060"/>
                </a:solidFill>
              </a:rPr>
              <a:t>Water blowing off the tops of waves, blowing droplets into your face, making seeing and breathing difficult.</a:t>
            </a:r>
          </a:p>
          <a:p>
            <a:endParaRPr lang="en-GB" sz="800" dirty="0">
              <a:solidFill>
                <a:srgbClr val="002060"/>
              </a:solidFill>
            </a:endParaRPr>
          </a:p>
          <a:p>
            <a:r>
              <a:rPr lang="en-GB" sz="2000" b="1" dirty="0">
                <a:solidFill>
                  <a:srgbClr val="002060"/>
                </a:solidFill>
              </a:rPr>
              <a:t>What lifeguard flag is used to help you to identify wind direction (clue below)?</a:t>
            </a:r>
          </a:p>
          <a:p>
            <a:r>
              <a:rPr lang="en-GB" sz="2000" dirty="0">
                <a:solidFill>
                  <a:srgbClr val="002060"/>
                </a:solidFill>
              </a:rPr>
              <a:t>Orange windsock.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517" y="3738375"/>
            <a:ext cx="6850966" cy="1909136"/>
          </a:xfrm>
          <a:prstGeom prst="rect">
            <a:avLst/>
          </a:prstGeom>
        </p:spPr>
      </p:pic>
    </p:spTree>
    <p:extLst>
      <p:ext uri="{BB962C8B-B14F-4D97-AF65-F5344CB8AC3E}">
        <p14:creationId xmlns:p14="http://schemas.microsoft.com/office/powerpoint/2010/main" val="130582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fade">
                                      <p:cBhvr>
                                        <p:cTn id="1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3499" y="145649"/>
            <a:ext cx="7886700" cy="513763"/>
          </a:xfrm>
        </p:spPr>
        <p:txBody>
          <a:bodyPr>
            <a:normAutofit fontScale="90000"/>
          </a:bodyPr>
          <a:lstStyle/>
          <a:p>
            <a:pPr algn="l"/>
            <a:r>
              <a:rPr lang="en-GB" dirty="0">
                <a:solidFill>
                  <a:schemeClr val="accent1"/>
                </a:solidFill>
                <a:latin typeface="+mn-lt"/>
              </a:rPr>
              <a:t>Beach Flags</a:t>
            </a:r>
          </a:p>
        </p:txBody>
      </p:sp>
      <p:sp>
        <p:nvSpPr>
          <p:cNvPr id="5" name="TextBox 4"/>
          <p:cNvSpPr txBox="1"/>
          <p:nvPr/>
        </p:nvSpPr>
        <p:spPr>
          <a:xfrm>
            <a:off x="361364" y="832108"/>
            <a:ext cx="8408346" cy="400110"/>
          </a:xfrm>
          <a:prstGeom prst="rect">
            <a:avLst/>
          </a:prstGeom>
          <a:noFill/>
        </p:spPr>
        <p:txBody>
          <a:bodyPr wrap="square" rtlCol="0">
            <a:spAutoFit/>
          </a:bodyPr>
          <a:lstStyle/>
          <a:p>
            <a:r>
              <a:rPr lang="en-GB" sz="2000" b="1" dirty="0">
                <a:solidFill>
                  <a:srgbClr val="002060"/>
                </a:solidFill>
              </a:rPr>
              <a:t>What do the Beach Flags mean?</a:t>
            </a:r>
            <a:endParaRPr lang="en-GB" sz="2000" dirty="0">
              <a:solidFill>
                <a:srgbClr val="002060"/>
              </a:solidFill>
            </a:endParaRPr>
          </a:p>
        </p:txBody>
      </p:sp>
      <p:pic>
        <p:nvPicPr>
          <p:cNvPr id="6" name="Content Placeholder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33573" y="1311086"/>
            <a:ext cx="2008606" cy="1638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1364" y="1402771"/>
            <a:ext cx="2153461" cy="1637529"/>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7763" y="3354887"/>
            <a:ext cx="2087062" cy="1638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8132" y="3457719"/>
            <a:ext cx="3503190" cy="1389114"/>
          </a:xfrm>
          <a:prstGeom prst="rect">
            <a:avLst/>
          </a:prstGeom>
        </p:spPr>
      </p:pic>
      <p:sp>
        <p:nvSpPr>
          <p:cNvPr id="14" name="Rectangle 13"/>
          <p:cNvSpPr/>
          <p:nvPr/>
        </p:nvSpPr>
        <p:spPr>
          <a:xfrm>
            <a:off x="2514825" y="1661573"/>
            <a:ext cx="1672381" cy="369332"/>
          </a:xfrm>
          <a:prstGeom prst="rect">
            <a:avLst/>
          </a:prstGeom>
        </p:spPr>
        <p:txBody>
          <a:bodyPr wrap="none">
            <a:spAutoFit/>
          </a:bodyPr>
          <a:lstStyle/>
          <a:p>
            <a:r>
              <a:rPr lang="en-GB" b="1" dirty="0">
                <a:solidFill>
                  <a:srgbClr val="002060"/>
                </a:solidFill>
              </a:rPr>
              <a:t>1. Red &amp; Yellow</a:t>
            </a:r>
          </a:p>
        </p:txBody>
      </p:sp>
      <p:sp>
        <p:nvSpPr>
          <p:cNvPr id="15" name="Rectangle 14"/>
          <p:cNvSpPr/>
          <p:nvPr/>
        </p:nvSpPr>
        <p:spPr>
          <a:xfrm>
            <a:off x="7006941" y="1667744"/>
            <a:ext cx="780791" cy="369332"/>
          </a:xfrm>
          <a:prstGeom prst="rect">
            <a:avLst/>
          </a:prstGeom>
        </p:spPr>
        <p:txBody>
          <a:bodyPr wrap="none">
            <a:spAutoFit/>
          </a:bodyPr>
          <a:lstStyle/>
          <a:p>
            <a:r>
              <a:rPr lang="en-GB" b="1" dirty="0">
                <a:solidFill>
                  <a:srgbClr val="002060"/>
                </a:solidFill>
              </a:rPr>
              <a:t>2. Red</a:t>
            </a:r>
            <a:endParaRPr lang="en-GB" dirty="0">
              <a:solidFill>
                <a:srgbClr val="002060"/>
              </a:solidFill>
            </a:endParaRPr>
          </a:p>
        </p:txBody>
      </p:sp>
      <p:sp>
        <p:nvSpPr>
          <p:cNvPr id="16" name="Rectangle 15"/>
          <p:cNvSpPr/>
          <p:nvPr/>
        </p:nvSpPr>
        <p:spPr>
          <a:xfrm>
            <a:off x="2514825" y="3565866"/>
            <a:ext cx="1772024" cy="369332"/>
          </a:xfrm>
          <a:prstGeom prst="rect">
            <a:avLst/>
          </a:prstGeom>
        </p:spPr>
        <p:txBody>
          <a:bodyPr wrap="none">
            <a:spAutoFit/>
          </a:bodyPr>
          <a:lstStyle/>
          <a:p>
            <a:r>
              <a:rPr lang="en-GB" b="1" dirty="0">
                <a:solidFill>
                  <a:srgbClr val="002060"/>
                </a:solidFill>
              </a:rPr>
              <a:t>3. Black &amp; White</a:t>
            </a:r>
          </a:p>
        </p:txBody>
      </p:sp>
      <p:sp>
        <p:nvSpPr>
          <p:cNvPr id="17" name="Rectangle 16"/>
          <p:cNvSpPr/>
          <p:nvPr/>
        </p:nvSpPr>
        <p:spPr>
          <a:xfrm>
            <a:off x="6980036" y="4388368"/>
            <a:ext cx="2094291" cy="369332"/>
          </a:xfrm>
          <a:prstGeom prst="rect">
            <a:avLst/>
          </a:prstGeom>
        </p:spPr>
        <p:txBody>
          <a:bodyPr wrap="none">
            <a:spAutoFit/>
          </a:bodyPr>
          <a:lstStyle/>
          <a:p>
            <a:r>
              <a:rPr lang="en-GB" b="1" dirty="0">
                <a:solidFill>
                  <a:srgbClr val="002060"/>
                </a:solidFill>
              </a:rPr>
              <a:t>4. Orange Windsock</a:t>
            </a:r>
            <a:endParaRPr lang="en-GB" dirty="0">
              <a:solidFill>
                <a:srgbClr val="002060"/>
              </a:solidFill>
            </a:endParaRPr>
          </a:p>
        </p:txBody>
      </p:sp>
      <p:sp>
        <p:nvSpPr>
          <p:cNvPr id="18" name="Rectangle 17"/>
          <p:cNvSpPr/>
          <p:nvPr/>
        </p:nvSpPr>
        <p:spPr>
          <a:xfrm>
            <a:off x="2376230" y="2021803"/>
            <a:ext cx="2273474" cy="646331"/>
          </a:xfrm>
          <a:prstGeom prst="rect">
            <a:avLst/>
          </a:prstGeom>
        </p:spPr>
        <p:txBody>
          <a:bodyPr wrap="square">
            <a:spAutoFit/>
          </a:bodyPr>
          <a:lstStyle/>
          <a:p>
            <a:pPr algn="ctr"/>
            <a:r>
              <a:rPr lang="en-GB" dirty="0">
                <a:solidFill>
                  <a:srgbClr val="002060"/>
                </a:solidFill>
              </a:rPr>
              <a:t>Lifeguarded area</a:t>
            </a:r>
          </a:p>
          <a:p>
            <a:pPr algn="ctr"/>
            <a:r>
              <a:rPr lang="en-GB" dirty="0">
                <a:solidFill>
                  <a:srgbClr val="002060"/>
                </a:solidFill>
              </a:rPr>
              <a:t>Safest place to swim</a:t>
            </a:r>
          </a:p>
        </p:txBody>
      </p:sp>
      <p:sp>
        <p:nvSpPr>
          <p:cNvPr id="19" name="Rectangle 18"/>
          <p:cNvSpPr/>
          <p:nvPr/>
        </p:nvSpPr>
        <p:spPr>
          <a:xfrm>
            <a:off x="6800362" y="2021803"/>
            <a:ext cx="1575764" cy="646331"/>
          </a:xfrm>
          <a:prstGeom prst="rect">
            <a:avLst/>
          </a:prstGeom>
        </p:spPr>
        <p:txBody>
          <a:bodyPr wrap="square">
            <a:spAutoFit/>
          </a:bodyPr>
          <a:lstStyle/>
          <a:p>
            <a:pPr algn="ctr"/>
            <a:r>
              <a:rPr lang="en-GB" dirty="0">
                <a:solidFill>
                  <a:srgbClr val="002060"/>
                </a:solidFill>
              </a:rPr>
              <a:t>Danger</a:t>
            </a:r>
          </a:p>
          <a:p>
            <a:pPr algn="ctr"/>
            <a:r>
              <a:rPr lang="en-GB" dirty="0">
                <a:solidFill>
                  <a:srgbClr val="002060"/>
                </a:solidFill>
              </a:rPr>
              <a:t>No swimming</a:t>
            </a:r>
          </a:p>
        </p:txBody>
      </p:sp>
      <p:sp>
        <p:nvSpPr>
          <p:cNvPr id="20" name="Rectangle 19"/>
          <p:cNvSpPr/>
          <p:nvPr/>
        </p:nvSpPr>
        <p:spPr>
          <a:xfrm>
            <a:off x="2514825" y="4039280"/>
            <a:ext cx="2060532" cy="646331"/>
          </a:xfrm>
          <a:prstGeom prst="rect">
            <a:avLst/>
          </a:prstGeom>
        </p:spPr>
        <p:txBody>
          <a:bodyPr wrap="square">
            <a:spAutoFit/>
          </a:bodyPr>
          <a:lstStyle/>
          <a:p>
            <a:pPr algn="ctr"/>
            <a:r>
              <a:rPr lang="en-GB" dirty="0">
                <a:solidFill>
                  <a:srgbClr val="002060"/>
                </a:solidFill>
              </a:rPr>
              <a:t>Water sports area</a:t>
            </a:r>
          </a:p>
          <a:p>
            <a:pPr algn="ctr"/>
            <a:r>
              <a:rPr lang="en-GB" dirty="0">
                <a:solidFill>
                  <a:srgbClr val="002060"/>
                </a:solidFill>
              </a:rPr>
              <a:t>No swimming</a:t>
            </a:r>
          </a:p>
        </p:txBody>
      </p:sp>
      <p:sp>
        <p:nvSpPr>
          <p:cNvPr id="21" name="Rectangle 20"/>
          <p:cNvSpPr/>
          <p:nvPr/>
        </p:nvSpPr>
        <p:spPr>
          <a:xfrm>
            <a:off x="6800362" y="4757700"/>
            <a:ext cx="2096778" cy="646331"/>
          </a:xfrm>
          <a:prstGeom prst="rect">
            <a:avLst/>
          </a:prstGeom>
        </p:spPr>
        <p:txBody>
          <a:bodyPr wrap="square">
            <a:spAutoFit/>
          </a:bodyPr>
          <a:lstStyle/>
          <a:p>
            <a:pPr algn="ctr"/>
            <a:r>
              <a:rPr lang="en-GB" dirty="0">
                <a:solidFill>
                  <a:srgbClr val="002060"/>
                </a:solidFill>
              </a:rPr>
              <a:t>Direction and strength of the wind</a:t>
            </a:r>
          </a:p>
        </p:txBody>
      </p:sp>
    </p:spTree>
    <p:extLst>
      <p:ext uri="{BB962C8B-B14F-4D97-AF65-F5344CB8AC3E}">
        <p14:creationId xmlns:p14="http://schemas.microsoft.com/office/powerpoint/2010/main" val="173073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7006" y="3337389"/>
            <a:ext cx="7968343" cy="1200329"/>
          </a:xfrm>
          <a:prstGeom prst="rect">
            <a:avLst/>
          </a:prstGeom>
          <a:noFill/>
        </p:spPr>
        <p:txBody>
          <a:bodyPr wrap="square" rtlCol="0">
            <a:spAutoFit/>
          </a:bodyPr>
          <a:lstStyle/>
          <a:p>
            <a:r>
              <a:rPr lang="en-GB" dirty="0">
                <a:solidFill>
                  <a:srgbClr val="002060"/>
                </a:solidFill>
              </a:rPr>
              <a:t>Plan a trip to the beach, including as many beach activities as you can think of.</a:t>
            </a:r>
          </a:p>
          <a:p>
            <a:endParaRPr lang="en-GB" dirty="0">
              <a:solidFill>
                <a:srgbClr val="002060"/>
              </a:solidFill>
            </a:endParaRPr>
          </a:p>
          <a:p>
            <a:r>
              <a:rPr lang="en-GB" dirty="0">
                <a:solidFill>
                  <a:srgbClr val="002060"/>
                </a:solidFill>
              </a:rPr>
              <a:t>Create a check list for each activity that will help you be aware of any risks that you want to avoid.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952" y="111288"/>
            <a:ext cx="6409048" cy="2369483"/>
          </a:xfrm>
          <a:prstGeom prst="rect">
            <a:avLst/>
          </a:prstGeom>
        </p:spPr>
      </p:pic>
    </p:spTree>
    <p:extLst>
      <p:ext uri="{BB962C8B-B14F-4D97-AF65-F5344CB8AC3E}">
        <p14:creationId xmlns:p14="http://schemas.microsoft.com/office/powerpoint/2010/main" val="3205584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3695" y="365126"/>
            <a:ext cx="7886700" cy="1325563"/>
          </a:xfrm>
        </p:spPr>
        <p:txBody>
          <a:bodyPr>
            <a:normAutofit/>
          </a:bodyPr>
          <a:lstStyle/>
          <a:p>
            <a:pPr algn="l"/>
            <a:r>
              <a:rPr lang="en-GB" sz="4000" dirty="0">
                <a:solidFill>
                  <a:schemeClr val="accent1"/>
                </a:solidFill>
                <a:latin typeface="Calibri" panose="020F0502020204030204" pitchFamily="34" charset="0"/>
                <a:cs typeface="Calibri" panose="020F0502020204030204" pitchFamily="34" charset="0"/>
              </a:rPr>
              <a:t>Other sessions to look at</a:t>
            </a:r>
          </a:p>
        </p:txBody>
      </p:sp>
      <p:sp>
        <p:nvSpPr>
          <p:cNvPr id="5" name="Rectangle 4"/>
          <p:cNvSpPr/>
          <p:nvPr/>
        </p:nvSpPr>
        <p:spPr>
          <a:xfrm>
            <a:off x="3444536" y="1690689"/>
            <a:ext cx="2254928" cy="128333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Introduction to Drowning and Cold Water</a:t>
            </a:r>
          </a:p>
          <a:p>
            <a:pPr algn="ctr"/>
            <a:endParaRPr lang="en-GB" dirty="0"/>
          </a:p>
        </p:txBody>
      </p:sp>
      <p:sp>
        <p:nvSpPr>
          <p:cNvPr id="6" name="Down Arrow 5"/>
          <p:cNvSpPr/>
          <p:nvPr/>
        </p:nvSpPr>
        <p:spPr>
          <a:xfrm>
            <a:off x="4478784" y="3107650"/>
            <a:ext cx="186431" cy="790113"/>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Rectangle 6"/>
          <p:cNvSpPr/>
          <p:nvPr/>
        </p:nvSpPr>
        <p:spPr>
          <a:xfrm>
            <a:off x="1017371" y="4031395"/>
            <a:ext cx="1584000" cy="134052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Inland Water Sites</a:t>
            </a:r>
          </a:p>
          <a:p>
            <a:pPr algn="ctr"/>
            <a:endParaRPr lang="en-GB" dirty="0"/>
          </a:p>
        </p:txBody>
      </p:sp>
      <p:sp>
        <p:nvSpPr>
          <p:cNvPr id="8" name="Rectangle 7"/>
          <p:cNvSpPr/>
          <p:nvPr/>
        </p:nvSpPr>
        <p:spPr>
          <a:xfrm>
            <a:off x="2886514" y="4031395"/>
            <a:ext cx="1584000" cy="134052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Coastal and Beach Water Sites</a:t>
            </a:r>
          </a:p>
          <a:p>
            <a:pPr algn="ctr"/>
            <a:endParaRPr lang="en-GB" dirty="0"/>
          </a:p>
        </p:txBody>
      </p:sp>
      <p:sp>
        <p:nvSpPr>
          <p:cNvPr id="9" name="Rectangle 8"/>
          <p:cNvSpPr/>
          <p:nvPr/>
        </p:nvSpPr>
        <p:spPr>
          <a:xfrm>
            <a:off x="4755657" y="4031395"/>
            <a:ext cx="1584000" cy="134052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Orienteering –</a:t>
            </a:r>
          </a:p>
          <a:p>
            <a:pPr algn="ctr"/>
            <a:r>
              <a:rPr lang="en-GB" dirty="0"/>
              <a:t>Hazard Hunt </a:t>
            </a:r>
          </a:p>
          <a:p>
            <a:pPr algn="ctr"/>
            <a:endParaRPr lang="en-GB" dirty="0"/>
          </a:p>
        </p:txBody>
      </p:sp>
      <p:sp>
        <p:nvSpPr>
          <p:cNvPr id="10" name="Rectangle 9"/>
          <p:cNvSpPr/>
          <p:nvPr/>
        </p:nvSpPr>
        <p:spPr>
          <a:xfrm>
            <a:off x="6624800" y="4031395"/>
            <a:ext cx="1584000" cy="134053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Witness Statement</a:t>
            </a:r>
          </a:p>
          <a:p>
            <a:pPr algn="ctr"/>
            <a:endParaRPr lang="en-GB" dirty="0"/>
          </a:p>
        </p:txBody>
      </p:sp>
    </p:spTree>
    <p:extLst>
      <p:ext uri="{BB962C8B-B14F-4D97-AF65-F5344CB8AC3E}">
        <p14:creationId xmlns:p14="http://schemas.microsoft.com/office/powerpoint/2010/main" val="113255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514" y="1017792"/>
            <a:ext cx="8336971" cy="3170099"/>
          </a:xfrm>
          <a:prstGeom prst="rect">
            <a:avLst/>
          </a:prstGeom>
          <a:noFill/>
        </p:spPr>
        <p:txBody>
          <a:bodyPr wrap="square" rtlCol="0">
            <a:spAutoFit/>
          </a:bodyPr>
          <a:lstStyle/>
          <a:p>
            <a:r>
              <a:rPr lang="en-GB" sz="2000" dirty="0">
                <a:solidFill>
                  <a:srgbClr val="002060"/>
                </a:solidFill>
              </a:rPr>
              <a:t>Around 37% of drownings occur around the coast, that’s about 101 deaths every year (</a:t>
            </a:r>
            <a:r>
              <a:rPr lang="en-GB" sz="2000" dirty="0">
                <a:hlinkClick r:id="rId3"/>
              </a:rPr>
              <a:t>Interactive report | National Water Safety Forum</a:t>
            </a:r>
            <a:r>
              <a:rPr lang="en-GB" sz="2000" dirty="0">
                <a:solidFill>
                  <a:srgbClr val="002060"/>
                </a:solidFill>
              </a:rPr>
              <a:t>).</a:t>
            </a:r>
          </a:p>
          <a:p>
            <a:endParaRPr lang="en-GB" sz="2000" dirty="0">
              <a:solidFill>
                <a:srgbClr val="002060"/>
              </a:solidFill>
            </a:endParaRPr>
          </a:p>
          <a:p>
            <a:r>
              <a:rPr lang="en-GB" sz="2000" dirty="0">
                <a:solidFill>
                  <a:srgbClr val="002060"/>
                </a:solidFill>
              </a:rPr>
              <a:t>Beach Lifeguards also save and help thousands of people who get into difficulty in the water.</a:t>
            </a:r>
          </a:p>
          <a:p>
            <a:endParaRPr lang="en-GB" sz="2000" dirty="0">
              <a:solidFill>
                <a:srgbClr val="002060"/>
              </a:solidFill>
            </a:endParaRPr>
          </a:p>
          <a:p>
            <a:r>
              <a:rPr lang="en-GB" sz="2000" dirty="0">
                <a:solidFill>
                  <a:srgbClr val="002060"/>
                </a:solidFill>
              </a:rPr>
              <a:t>The coastline and beaches are very dynamic and changeable environments.</a:t>
            </a:r>
          </a:p>
          <a:p>
            <a:endParaRPr lang="en-GB" sz="2000" dirty="0">
              <a:solidFill>
                <a:srgbClr val="002060"/>
              </a:solidFill>
            </a:endParaRPr>
          </a:p>
          <a:p>
            <a:r>
              <a:rPr lang="en-GB" sz="2000" dirty="0">
                <a:solidFill>
                  <a:srgbClr val="002060"/>
                </a:solidFill>
              </a:rPr>
              <a:t>Understanding more about how these environments work makes it easier to enjoy them, and makes you less likely to become one of the statistics.</a:t>
            </a:r>
          </a:p>
        </p:txBody>
      </p:sp>
      <p:sp>
        <p:nvSpPr>
          <p:cNvPr id="5" name="Title 1"/>
          <p:cNvSpPr>
            <a:spLocks noGrp="1"/>
          </p:cNvSpPr>
          <p:nvPr>
            <p:ph type="title"/>
          </p:nvPr>
        </p:nvSpPr>
        <p:spPr>
          <a:xfrm>
            <a:off x="311084" y="279928"/>
            <a:ext cx="7886700" cy="513763"/>
          </a:xfrm>
        </p:spPr>
        <p:txBody>
          <a:bodyPr>
            <a:normAutofit fontScale="90000"/>
          </a:bodyPr>
          <a:lstStyle/>
          <a:p>
            <a:pPr algn="l"/>
            <a:r>
              <a:rPr lang="en-GB" dirty="0">
                <a:solidFill>
                  <a:schemeClr val="accent1"/>
                </a:solidFill>
                <a:latin typeface="+mn-lt"/>
              </a:rPr>
              <a:t>Coast and Beach</a:t>
            </a:r>
          </a:p>
        </p:txBody>
      </p:sp>
      <p:grpSp>
        <p:nvGrpSpPr>
          <p:cNvPr id="7" name="Group 6">
            <a:extLst>
              <a:ext uri="{FF2B5EF4-FFF2-40B4-BE49-F238E27FC236}">
                <a16:creationId xmlns:a16="http://schemas.microsoft.com/office/drawing/2014/main" id="{0CDD2D7D-4E38-4B2E-BED8-CABD6CC95CB2}"/>
              </a:ext>
            </a:extLst>
          </p:cNvPr>
          <p:cNvGrpSpPr/>
          <p:nvPr/>
        </p:nvGrpSpPr>
        <p:grpSpPr>
          <a:xfrm>
            <a:off x="2243580" y="4320600"/>
            <a:ext cx="7041822" cy="1203258"/>
            <a:chOff x="1150071" y="4132064"/>
            <a:chExt cx="7041822" cy="1203258"/>
          </a:xfrm>
        </p:grpSpPr>
        <p:sp>
          <p:nvSpPr>
            <p:cNvPr id="3" name="TextBox 2">
              <a:extLst>
                <a:ext uri="{FF2B5EF4-FFF2-40B4-BE49-F238E27FC236}">
                  <a16:creationId xmlns:a16="http://schemas.microsoft.com/office/drawing/2014/main" id="{171A43EC-251C-43A5-A2C9-92C0876D3AC0}"/>
                </a:ext>
              </a:extLst>
            </p:cNvPr>
            <p:cNvSpPr txBox="1"/>
            <p:nvPr/>
          </p:nvSpPr>
          <p:spPr>
            <a:xfrm>
              <a:off x="1150071" y="4132064"/>
              <a:ext cx="4298622" cy="1200329"/>
            </a:xfrm>
            <a:prstGeom prst="rect">
              <a:avLst/>
            </a:prstGeom>
            <a:noFill/>
            <a:ln>
              <a:solidFill>
                <a:srgbClr val="FF0000"/>
              </a:solidFill>
            </a:ln>
          </p:spPr>
          <p:txBody>
            <a:bodyPr wrap="square" rtlCol="0">
              <a:spAutoFit/>
            </a:bodyPr>
            <a:lstStyle/>
            <a:p>
              <a:r>
                <a:rPr lang="en-GB" dirty="0">
                  <a:solidFill>
                    <a:srgbClr val="002060"/>
                  </a:solidFill>
                </a:rPr>
                <a:t>Whenever you are near water:     </a:t>
              </a:r>
            </a:p>
            <a:p>
              <a:pPr marL="285750" indent="-285750">
                <a:buFont typeface="Wingdings" panose="05000000000000000000" pitchFamily="2" charset="2"/>
                <a:buChar char="§"/>
              </a:pPr>
              <a:r>
                <a:rPr lang="en-GB" dirty="0">
                  <a:solidFill>
                    <a:srgbClr val="002060"/>
                  </a:solidFill>
                </a:rPr>
                <a:t>Stop and Think</a:t>
              </a:r>
            </a:p>
            <a:p>
              <a:pPr marL="285750" indent="-285750">
                <a:buFont typeface="Wingdings" panose="05000000000000000000" pitchFamily="2" charset="2"/>
                <a:buChar char="§"/>
              </a:pPr>
              <a:r>
                <a:rPr lang="en-GB" dirty="0">
                  <a:solidFill>
                    <a:srgbClr val="002060"/>
                  </a:solidFill>
                </a:rPr>
                <a:t>Stay Together</a:t>
              </a:r>
            </a:p>
            <a:p>
              <a:endParaRPr lang="en-GB" dirty="0"/>
            </a:p>
          </p:txBody>
        </p:sp>
        <p:sp>
          <p:nvSpPr>
            <p:cNvPr id="6" name="TextBox 5">
              <a:extLst>
                <a:ext uri="{FF2B5EF4-FFF2-40B4-BE49-F238E27FC236}">
                  <a16:creationId xmlns:a16="http://schemas.microsoft.com/office/drawing/2014/main" id="{A69F6895-533A-4598-97A1-28C31A0CF532}"/>
                </a:ext>
              </a:extLst>
            </p:cNvPr>
            <p:cNvSpPr txBox="1"/>
            <p:nvPr/>
          </p:nvSpPr>
          <p:spPr>
            <a:xfrm>
              <a:off x="3478491" y="4411992"/>
              <a:ext cx="4713402" cy="923330"/>
            </a:xfrm>
            <a:prstGeom prst="rect">
              <a:avLst/>
            </a:prstGeom>
            <a:noFill/>
          </p:spPr>
          <p:txBody>
            <a:bodyPr wrap="square">
              <a:spAutoFit/>
            </a:bodyPr>
            <a:lstStyle/>
            <a:p>
              <a:r>
                <a:rPr lang="en-GB" dirty="0">
                  <a:solidFill>
                    <a:srgbClr val="FF0000"/>
                  </a:solidFill>
                </a:rPr>
                <a:t>In an emergency: </a:t>
              </a:r>
            </a:p>
            <a:p>
              <a:pPr marL="285750" indent="-285750">
                <a:buFont typeface="Arial" panose="020B0604020202020204" pitchFamily="34" charset="0"/>
                <a:buChar char="•"/>
              </a:pPr>
              <a:r>
                <a:rPr lang="en-GB" dirty="0">
                  <a:solidFill>
                    <a:srgbClr val="FF0000"/>
                  </a:solidFill>
                </a:rPr>
                <a:t>Call 999</a:t>
              </a:r>
            </a:p>
            <a:p>
              <a:pPr marL="285750" indent="-285750">
                <a:buFont typeface="Arial" panose="020B0604020202020204" pitchFamily="34" charset="0"/>
                <a:buChar char="•"/>
              </a:pPr>
              <a:r>
                <a:rPr lang="en-GB" dirty="0">
                  <a:solidFill>
                    <a:srgbClr val="FF0000"/>
                  </a:solidFill>
                </a:rPr>
                <a:t>Float</a:t>
              </a:r>
            </a:p>
          </p:txBody>
        </p:sp>
      </p:grpSp>
    </p:spTree>
    <p:extLst>
      <p:ext uri="{BB962C8B-B14F-4D97-AF65-F5344CB8AC3E}">
        <p14:creationId xmlns:p14="http://schemas.microsoft.com/office/powerpoint/2010/main" val="207012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79" y="206214"/>
            <a:ext cx="7886700" cy="513763"/>
          </a:xfrm>
        </p:spPr>
        <p:txBody>
          <a:bodyPr>
            <a:normAutofit fontScale="90000"/>
          </a:bodyPr>
          <a:lstStyle/>
          <a:p>
            <a:pPr algn="l"/>
            <a:r>
              <a:rPr lang="en-GB" dirty="0">
                <a:solidFill>
                  <a:schemeClr val="accent1"/>
                </a:solidFill>
                <a:latin typeface="+mn-lt"/>
              </a:rPr>
              <a:t>Cold Water</a:t>
            </a:r>
          </a:p>
        </p:txBody>
      </p:sp>
      <p:sp>
        <p:nvSpPr>
          <p:cNvPr id="4" name="TextBox 3"/>
          <p:cNvSpPr txBox="1"/>
          <p:nvPr/>
        </p:nvSpPr>
        <p:spPr>
          <a:xfrm>
            <a:off x="520044" y="1094099"/>
            <a:ext cx="8424936" cy="2862322"/>
          </a:xfrm>
          <a:prstGeom prst="rect">
            <a:avLst/>
          </a:prstGeom>
          <a:noFill/>
        </p:spPr>
        <p:txBody>
          <a:bodyPr wrap="square" rtlCol="0">
            <a:spAutoFit/>
          </a:bodyPr>
          <a:lstStyle/>
          <a:p>
            <a:r>
              <a:rPr lang="en-GB" dirty="0">
                <a:solidFill>
                  <a:srgbClr val="002060"/>
                </a:solidFill>
              </a:rPr>
              <a:t>Even during the summer the sea stays very cold, particularly the deeper water just a few metres from the shore.</a:t>
            </a:r>
          </a:p>
          <a:p>
            <a:endParaRPr lang="en-GB" dirty="0">
              <a:solidFill>
                <a:srgbClr val="002060"/>
              </a:solidFill>
            </a:endParaRPr>
          </a:p>
          <a:p>
            <a:r>
              <a:rPr lang="en-GB" dirty="0">
                <a:solidFill>
                  <a:srgbClr val="002060"/>
                </a:solidFill>
              </a:rPr>
              <a:t>Swimming parallel with the shore means you can stand up if you start to feel tired or if you inhale water.</a:t>
            </a:r>
          </a:p>
          <a:p>
            <a:endParaRPr lang="en-GB" dirty="0">
              <a:solidFill>
                <a:srgbClr val="002060"/>
              </a:solidFill>
            </a:endParaRPr>
          </a:p>
          <a:p>
            <a:r>
              <a:rPr lang="en-GB" dirty="0">
                <a:solidFill>
                  <a:srgbClr val="002060"/>
                </a:solidFill>
              </a:rPr>
              <a:t>If you’re going into deeper water to surf, it’s a good idea to wear a wetsuit.</a:t>
            </a:r>
          </a:p>
          <a:p>
            <a:endParaRPr lang="en-GB" dirty="0">
              <a:solidFill>
                <a:srgbClr val="002060"/>
              </a:solidFill>
            </a:endParaRPr>
          </a:p>
          <a:p>
            <a:r>
              <a:rPr lang="en-GB" dirty="0">
                <a:solidFill>
                  <a:srgbClr val="002060"/>
                </a:solidFill>
              </a:rPr>
              <a:t>If you want to swim, try to enter from somewhere shallow. If you want to jump from cliffs, docks, or harbours find an organised group with rescue cover (such as lifeguards).</a:t>
            </a:r>
          </a:p>
        </p:txBody>
      </p:sp>
      <p:grpSp>
        <p:nvGrpSpPr>
          <p:cNvPr id="3" name="Group 2">
            <a:extLst>
              <a:ext uri="{FF2B5EF4-FFF2-40B4-BE49-F238E27FC236}">
                <a16:creationId xmlns:a16="http://schemas.microsoft.com/office/drawing/2014/main" id="{28DA1E9C-9032-499E-B342-2C12862C4EF5}"/>
              </a:ext>
            </a:extLst>
          </p:cNvPr>
          <p:cNvGrpSpPr/>
          <p:nvPr/>
        </p:nvGrpSpPr>
        <p:grpSpPr>
          <a:xfrm>
            <a:off x="2297864" y="3960937"/>
            <a:ext cx="4548272" cy="2177086"/>
            <a:chOff x="2297864" y="3527304"/>
            <a:chExt cx="4548272" cy="2177086"/>
          </a:xfrm>
        </p:grpSpPr>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297864" y="3527304"/>
              <a:ext cx="4548272" cy="217708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5575" y="4500617"/>
              <a:ext cx="4056531" cy="898926"/>
            </a:xfrm>
            <a:prstGeom prst="rect">
              <a:avLst/>
            </a:prstGeom>
          </p:spPr>
        </p:pic>
      </p:grpSp>
    </p:spTree>
    <p:extLst>
      <p:ext uri="{BB962C8B-B14F-4D97-AF65-F5344CB8AC3E}">
        <p14:creationId xmlns:p14="http://schemas.microsoft.com/office/powerpoint/2010/main" val="1123365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76672"/>
            <a:ext cx="4536504" cy="369332"/>
          </a:xfrm>
          <a:prstGeom prst="rect">
            <a:avLst/>
          </a:prstGeom>
          <a:noFill/>
        </p:spPr>
        <p:txBody>
          <a:bodyPr wrap="square" rtlCol="0">
            <a:spAutoFit/>
          </a:bodyPr>
          <a:lstStyle/>
          <a:p>
            <a:r>
              <a:rPr lang="en-GB" b="1" dirty="0">
                <a:solidFill>
                  <a:srgbClr val="002060"/>
                </a:solidFill>
              </a:rPr>
              <a:t>Rip Currents</a:t>
            </a:r>
          </a:p>
        </p:txBody>
      </p:sp>
      <p:sp>
        <p:nvSpPr>
          <p:cNvPr id="5" name="TextBox 4"/>
          <p:cNvSpPr txBox="1"/>
          <p:nvPr/>
        </p:nvSpPr>
        <p:spPr>
          <a:xfrm>
            <a:off x="467544" y="3229748"/>
            <a:ext cx="8424936" cy="923330"/>
          </a:xfrm>
          <a:prstGeom prst="rect">
            <a:avLst/>
          </a:prstGeom>
          <a:noFill/>
        </p:spPr>
        <p:txBody>
          <a:bodyPr wrap="square" rtlCol="0">
            <a:spAutoFit/>
          </a:bodyPr>
          <a:lstStyle/>
          <a:p>
            <a:r>
              <a:rPr lang="en-GB" b="1" dirty="0">
                <a:solidFill>
                  <a:srgbClr val="002060"/>
                </a:solidFill>
                <a:latin typeface="+mn-lt"/>
              </a:rPr>
              <a:t>Are rip currents always in the same place?</a:t>
            </a:r>
          </a:p>
          <a:p>
            <a:pPr marL="285750" indent="-285750">
              <a:buFont typeface="Arial" panose="020B0604020202020204" pitchFamily="34" charset="0"/>
              <a:buChar char="•"/>
            </a:pPr>
            <a:r>
              <a:rPr lang="en-GB" dirty="0">
                <a:solidFill>
                  <a:srgbClr val="002060"/>
                </a:solidFill>
                <a:latin typeface="+mn-lt"/>
              </a:rPr>
              <a:t>No. Some rip currents </a:t>
            </a:r>
            <a:r>
              <a:rPr lang="en-GB" dirty="0">
                <a:solidFill>
                  <a:srgbClr val="002060"/>
                </a:solidFill>
              </a:rPr>
              <a:t>always appear in the same place, some </a:t>
            </a:r>
            <a:r>
              <a:rPr lang="en-GB" dirty="0">
                <a:solidFill>
                  <a:srgbClr val="002060"/>
                </a:solidFill>
                <a:latin typeface="+mn-lt"/>
              </a:rPr>
              <a:t>move around the beach, others appear and disappear depending on the waves and tide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850300"/>
            <a:ext cx="3498155" cy="2358505"/>
          </a:xfrm>
          <a:prstGeom prst="rect">
            <a:avLst/>
          </a:prstGeom>
        </p:spPr>
      </p:pic>
      <p:sp>
        <p:nvSpPr>
          <p:cNvPr id="7" name="Rectangle 6"/>
          <p:cNvSpPr/>
          <p:nvPr/>
        </p:nvSpPr>
        <p:spPr>
          <a:xfrm>
            <a:off x="4347016" y="846004"/>
            <a:ext cx="4572000" cy="2585323"/>
          </a:xfrm>
          <a:prstGeom prst="rect">
            <a:avLst/>
          </a:prstGeom>
        </p:spPr>
        <p:txBody>
          <a:bodyPr>
            <a:spAutoFit/>
          </a:bodyPr>
          <a:lstStyle/>
          <a:p>
            <a:r>
              <a:rPr lang="en-GB" b="1" dirty="0">
                <a:solidFill>
                  <a:srgbClr val="002060"/>
                </a:solidFill>
                <a:latin typeface="+mn-lt"/>
              </a:rPr>
              <a:t>What is a rip current?</a:t>
            </a:r>
          </a:p>
          <a:p>
            <a:pPr marL="285750" indent="-285750">
              <a:buFont typeface="Arial" panose="020B0604020202020204" pitchFamily="34" charset="0"/>
              <a:buChar char="•"/>
            </a:pPr>
            <a:r>
              <a:rPr lang="en-GB" dirty="0">
                <a:solidFill>
                  <a:srgbClr val="002060"/>
                </a:solidFill>
                <a:latin typeface="+mn-lt"/>
              </a:rPr>
              <a:t>Rip currents are where the water that has been washed onto the beach by the waves flows back out to sea</a:t>
            </a:r>
          </a:p>
          <a:p>
            <a:pPr marL="285750" indent="-285750">
              <a:buFont typeface="Arial" panose="020B0604020202020204" pitchFamily="34" charset="0"/>
              <a:buChar char="•"/>
            </a:pPr>
            <a:endParaRPr lang="en-GB" dirty="0">
              <a:solidFill>
                <a:srgbClr val="002060"/>
              </a:solidFill>
              <a:latin typeface="+mn-lt"/>
            </a:endParaRPr>
          </a:p>
          <a:p>
            <a:r>
              <a:rPr lang="en-GB" b="1" dirty="0">
                <a:solidFill>
                  <a:srgbClr val="002060"/>
                </a:solidFill>
              </a:rPr>
              <a:t>What is the danger of a rip current if you swim into one?</a:t>
            </a:r>
          </a:p>
          <a:p>
            <a:pPr marL="285750" indent="-285750">
              <a:buFont typeface="Arial" panose="020B0604020202020204" pitchFamily="34" charset="0"/>
              <a:buChar char="•"/>
            </a:pPr>
            <a:r>
              <a:rPr lang="en-GB" dirty="0">
                <a:solidFill>
                  <a:srgbClr val="002060"/>
                </a:solidFill>
              </a:rPr>
              <a:t>You could get swept out to sea</a:t>
            </a:r>
          </a:p>
          <a:p>
            <a:endParaRPr lang="en-GB" dirty="0">
              <a:solidFill>
                <a:srgbClr val="002060"/>
              </a:solidFill>
              <a:latin typeface="+mn-l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197" y="4153078"/>
            <a:ext cx="2545706" cy="1871621"/>
          </a:xfrm>
          <a:prstGeom prst="rect">
            <a:avLst/>
          </a:prstGeom>
        </p:spPr>
      </p:pic>
      <p:sp>
        <p:nvSpPr>
          <p:cNvPr id="9" name="Rectangle 8"/>
          <p:cNvSpPr/>
          <p:nvPr/>
        </p:nvSpPr>
        <p:spPr>
          <a:xfrm>
            <a:off x="467544" y="4284774"/>
            <a:ext cx="3571796" cy="1200329"/>
          </a:xfrm>
          <a:prstGeom prst="rect">
            <a:avLst/>
          </a:prstGeom>
        </p:spPr>
        <p:txBody>
          <a:bodyPr wrap="square">
            <a:spAutoFit/>
          </a:bodyPr>
          <a:lstStyle/>
          <a:p>
            <a:r>
              <a:rPr lang="en-GB" b="1" dirty="0">
                <a:solidFill>
                  <a:srgbClr val="002060"/>
                </a:solidFill>
                <a:latin typeface="+mn-lt"/>
              </a:rPr>
              <a:t>How can you escape a rip current?</a:t>
            </a:r>
          </a:p>
          <a:p>
            <a:pPr marL="285750" indent="-285750">
              <a:buFont typeface="Arial" panose="020B0604020202020204" pitchFamily="34" charset="0"/>
              <a:buChar char="•"/>
            </a:pPr>
            <a:r>
              <a:rPr lang="en-GB" dirty="0">
                <a:solidFill>
                  <a:srgbClr val="002060"/>
                </a:solidFill>
                <a:latin typeface="+mn-lt"/>
              </a:rPr>
              <a:t>Swim parallel to the beach until you are out of the rip, then swim towards the beach</a:t>
            </a:r>
          </a:p>
        </p:txBody>
      </p:sp>
    </p:spTree>
    <p:extLst>
      <p:ext uri="{BB962C8B-B14F-4D97-AF65-F5344CB8AC3E}">
        <p14:creationId xmlns:p14="http://schemas.microsoft.com/office/powerpoint/2010/main" val="63144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5511" y="922124"/>
            <a:ext cx="6015128" cy="1754326"/>
          </a:xfrm>
          <a:prstGeom prst="rect">
            <a:avLst/>
          </a:prstGeom>
        </p:spPr>
        <p:txBody>
          <a:bodyPr wrap="square">
            <a:spAutoFit/>
          </a:bodyPr>
          <a:lstStyle/>
          <a:p>
            <a:r>
              <a:rPr lang="en-GB" dirty="0">
                <a:solidFill>
                  <a:srgbClr val="002060"/>
                </a:solidFill>
                <a:latin typeface="+mn-lt"/>
              </a:rPr>
              <a:t>To spot rip currents look out for:</a:t>
            </a:r>
          </a:p>
          <a:p>
            <a:pPr marL="285750" indent="-285750">
              <a:buFont typeface="Arial" panose="020B0604020202020204" pitchFamily="34" charset="0"/>
              <a:buChar char="•"/>
            </a:pPr>
            <a:r>
              <a:rPr lang="en-GB" dirty="0">
                <a:solidFill>
                  <a:srgbClr val="002060"/>
                </a:solidFill>
              </a:rPr>
              <a:t>Darker deeper channels of water</a:t>
            </a:r>
          </a:p>
          <a:p>
            <a:pPr marL="285750" indent="-285750">
              <a:buFont typeface="Arial" panose="020B0604020202020204" pitchFamily="34" charset="0"/>
              <a:buChar char="•"/>
            </a:pPr>
            <a:r>
              <a:rPr lang="en-GB" dirty="0">
                <a:solidFill>
                  <a:srgbClr val="002060"/>
                </a:solidFill>
                <a:latin typeface="+mn-lt"/>
              </a:rPr>
              <a:t>Churned up sea bed</a:t>
            </a:r>
          </a:p>
          <a:p>
            <a:pPr marL="285750" indent="-285750">
              <a:buFont typeface="Arial" panose="020B0604020202020204" pitchFamily="34" charset="0"/>
              <a:buChar char="•"/>
            </a:pPr>
            <a:r>
              <a:rPr lang="en-GB" dirty="0">
                <a:solidFill>
                  <a:srgbClr val="002060"/>
                </a:solidFill>
              </a:rPr>
              <a:t>Debris floating out to sea (seemingly against the waves)</a:t>
            </a:r>
          </a:p>
          <a:p>
            <a:pPr marL="285750" indent="-285750">
              <a:buFont typeface="Arial" panose="020B0604020202020204" pitchFamily="34" charset="0"/>
              <a:buChar char="•"/>
            </a:pPr>
            <a:r>
              <a:rPr lang="en-GB" dirty="0">
                <a:solidFill>
                  <a:srgbClr val="002060"/>
                </a:solidFill>
                <a:latin typeface="+mn-lt"/>
              </a:rPr>
              <a:t>Change in the shape of energy of the waves</a:t>
            </a:r>
          </a:p>
          <a:p>
            <a:pPr marL="285750" indent="-285750">
              <a:buFont typeface="Arial" panose="020B0604020202020204" pitchFamily="34" charset="0"/>
              <a:buChar char="•"/>
            </a:pPr>
            <a:r>
              <a:rPr lang="en-GB" dirty="0">
                <a:solidFill>
                  <a:srgbClr val="002060"/>
                </a:solidFill>
              </a:rPr>
              <a:t>Rips often flow along cliffs or piers extending into the sea</a:t>
            </a:r>
            <a:endParaRPr lang="en-GB" dirty="0">
              <a:solidFill>
                <a:srgbClr val="002060"/>
              </a:solidFill>
              <a:latin typeface="+mn-lt"/>
            </a:endParaRPr>
          </a:p>
        </p:txBody>
      </p:sp>
      <p:sp>
        <p:nvSpPr>
          <p:cNvPr id="6" name="TextBox 5"/>
          <p:cNvSpPr txBox="1"/>
          <p:nvPr/>
        </p:nvSpPr>
        <p:spPr>
          <a:xfrm>
            <a:off x="323528" y="476672"/>
            <a:ext cx="4536504" cy="369332"/>
          </a:xfrm>
          <a:prstGeom prst="rect">
            <a:avLst/>
          </a:prstGeom>
          <a:noFill/>
        </p:spPr>
        <p:txBody>
          <a:bodyPr wrap="square" rtlCol="0">
            <a:spAutoFit/>
          </a:bodyPr>
          <a:lstStyle/>
          <a:p>
            <a:r>
              <a:rPr lang="en-GB" b="1" dirty="0">
                <a:solidFill>
                  <a:srgbClr val="002060"/>
                </a:solidFill>
              </a:rPr>
              <a:t>Rip Currents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464" y="2676450"/>
            <a:ext cx="4971072" cy="2776881"/>
          </a:xfrm>
          <a:prstGeom prst="rect">
            <a:avLst/>
          </a:prstGeom>
        </p:spPr>
      </p:pic>
    </p:spTree>
    <p:extLst>
      <p:ext uri="{BB962C8B-B14F-4D97-AF65-F5344CB8AC3E}">
        <p14:creationId xmlns:p14="http://schemas.microsoft.com/office/powerpoint/2010/main" val="299772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12304" y="202943"/>
            <a:ext cx="8314445" cy="584775"/>
          </a:xfrm>
          <a:prstGeom prst="rect">
            <a:avLst/>
          </a:prstGeom>
          <a:noFill/>
        </p:spPr>
        <p:txBody>
          <a:bodyPr wrap="square" rtlCol="0">
            <a:spAutoFit/>
          </a:bodyPr>
          <a:lstStyle/>
          <a:p>
            <a:pPr algn="ctr"/>
            <a:r>
              <a:rPr lang="en-GB" b="1" dirty="0">
                <a:solidFill>
                  <a:srgbClr val="002060"/>
                </a:solidFill>
              </a:rPr>
              <a:t>Can you spot the rips in these increasingly difficult examples?</a:t>
            </a:r>
          </a:p>
          <a:p>
            <a:pPr algn="ctr"/>
            <a:r>
              <a:rPr lang="en-GB" sz="1400" dirty="0">
                <a:solidFill>
                  <a:srgbClr val="002060"/>
                </a:solidFill>
              </a:rPr>
              <a:t>(click or touch where you think the rip current is, some pictures have more than one)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68" y="1038512"/>
            <a:ext cx="4379892" cy="29529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3873" y="1038511"/>
            <a:ext cx="4349369" cy="295299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076" y="4039338"/>
            <a:ext cx="5432007" cy="2719052"/>
          </a:xfrm>
          <a:prstGeom prst="rect">
            <a:avLst/>
          </a:prstGeom>
        </p:spPr>
      </p:pic>
      <p:sp>
        <p:nvSpPr>
          <p:cNvPr id="8" name="Action Button: Forward or Next 7">
            <a:hlinkClick r:id="" action="ppaction://hlinkshowjump?jump=nextslide" highlightClick="1"/>
          </p:cNvPr>
          <p:cNvSpPr/>
          <p:nvPr/>
        </p:nvSpPr>
        <p:spPr>
          <a:xfrm>
            <a:off x="8679987" y="6301900"/>
            <a:ext cx="36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52304" y="6301900"/>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 Arrow 11"/>
          <p:cNvSpPr/>
          <p:nvPr/>
        </p:nvSpPr>
        <p:spPr>
          <a:xfrm rot="20747551">
            <a:off x="4655918" y="4607980"/>
            <a:ext cx="397910" cy="75357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Up Arrow 12"/>
          <p:cNvSpPr/>
          <p:nvPr/>
        </p:nvSpPr>
        <p:spPr>
          <a:xfrm rot="4430481">
            <a:off x="6348759" y="1771604"/>
            <a:ext cx="396900" cy="139925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Up Arrow 13"/>
          <p:cNvSpPr/>
          <p:nvPr/>
        </p:nvSpPr>
        <p:spPr>
          <a:xfrm rot="-4320000">
            <a:off x="2985943" y="2013046"/>
            <a:ext cx="200255" cy="6214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Up Arrow 14"/>
          <p:cNvSpPr/>
          <p:nvPr/>
        </p:nvSpPr>
        <p:spPr>
          <a:xfrm rot="-4320000">
            <a:off x="3446464" y="1451348"/>
            <a:ext cx="200255" cy="6214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Up Arrow 15"/>
          <p:cNvSpPr/>
          <p:nvPr/>
        </p:nvSpPr>
        <p:spPr>
          <a:xfrm rot="-4320000">
            <a:off x="2245378" y="2412248"/>
            <a:ext cx="200255" cy="6214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Up Arrow 16"/>
          <p:cNvSpPr/>
          <p:nvPr/>
        </p:nvSpPr>
        <p:spPr>
          <a:xfrm rot="-4320000">
            <a:off x="1666426" y="2737073"/>
            <a:ext cx="200255" cy="6214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Up Arrow 17"/>
          <p:cNvSpPr/>
          <p:nvPr/>
        </p:nvSpPr>
        <p:spPr>
          <a:xfrm rot="-4320000">
            <a:off x="1051947" y="3042782"/>
            <a:ext cx="200255" cy="6214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rot="2134569">
            <a:off x="658093" y="3192078"/>
            <a:ext cx="935575" cy="37541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rot="5400000">
            <a:off x="4340974" y="4539567"/>
            <a:ext cx="1027797" cy="109001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rot="20399210">
            <a:off x="5728358" y="2025529"/>
            <a:ext cx="2089904" cy="90488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rot="2134569">
            <a:off x="1380382" y="2829384"/>
            <a:ext cx="921920" cy="36854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rot="2134569">
            <a:off x="1963516" y="2570010"/>
            <a:ext cx="860882" cy="38619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rot="1389381">
            <a:off x="2711140" y="2134553"/>
            <a:ext cx="763690" cy="3261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1217933">
            <a:off x="3152141" y="1649269"/>
            <a:ext cx="787794" cy="22559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303755" y="3635946"/>
            <a:ext cx="1241996" cy="369332"/>
          </a:xfrm>
          <a:prstGeom prst="rect">
            <a:avLst/>
          </a:prstGeom>
          <a:noFill/>
        </p:spPr>
        <p:txBody>
          <a:bodyPr wrap="square" rtlCol="0">
            <a:spAutoFit/>
          </a:bodyPr>
          <a:lstStyle/>
          <a:p>
            <a:r>
              <a:rPr lang="en-GB" dirty="0">
                <a:solidFill>
                  <a:schemeClr val="bg1"/>
                </a:solidFill>
              </a:rPr>
              <a:t>5 to find</a:t>
            </a:r>
          </a:p>
        </p:txBody>
      </p:sp>
      <p:sp>
        <p:nvSpPr>
          <p:cNvPr id="29" name="TextBox 28"/>
          <p:cNvSpPr txBox="1"/>
          <p:nvPr/>
        </p:nvSpPr>
        <p:spPr>
          <a:xfrm>
            <a:off x="4778880" y="3651403"/>
            <a:ext cx="1241996" cy="369332"/>
          </a:xfrm>
          <a:prstGeom prst="rect">
            <a:avLst/>
          </a:prstGeom>
          <a:noFill/>
        </p:spPr>
        <p:txBody>
          <a:bodyPr wrap="square" rtlCol="0">
            <a:spAutoFit/>
          </a:bodyPr>
          <a:lstStyle/>
          <a:p>
            <a:r>
              <a:rPr lang="en-GB" dirty="0">
                <a:solidFill>
                  <a:schemeClr val="bg1"/>
                </a:solidFill>
              </a:rPr>
              <a:t>1 to find</a:t>
            </a:r>
          </a:p>
        </p:txBody>
      </p:sp>
      <p:sp>
        <p:nvSpPr>
          <p:cNvPr id="30" name="TextBox 29"/>
          <p:cNvSpPr txBox="1"/>
          <p:nvPr/>
        </p:nvSpPr>
        <p:spPr>
          <a:xfrm>
            <a:off x="1688253" y="6389058"/>
            <a:ext cx="1241996" cy="369332"/>
          </a:xfrm>
          <a:prstGeom prst="rect">
            <a:avLst/>
          </a:prstGeom>
          <a:noFill/>
        </p:spPr>
        <p:txBody>
          <a:bodyPr wrap="square" rtlCol="0">
            <a:spAutoFit/>
          </a:bodyPr>
          <a:lstStyle/>
          <a:p>
            <a:r>
              <a:rPr lang="en-GB" dirty="0">
                <a:solidFill>
                  <a:schemeClr val="bg1"/>
                </a:solidFill>
              </a:rPr>
              <a:t>1 to find</a:t>
            </a:r>
          </a:p>
        </p:txBody>
      </p:sp>
    </p:spTree>
    <p:extLst>
      <p:ext uri="{BB962C8B-B14F-4D97-AF65-F5344CB8AC3E}">
        <p14:creationId xmlns:p14="http://schemas.microsoft.com/office/powerpoint/2010/main" val="34383795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nextCondLst>
                <p:cond evt="onClick" delay="0">
                  <p:tgtEl>
                    <p:spTgt spid="26"/>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nextCondLst>
                <p:cond evt="onClick" delay="0">
                  <p:tgtEl>
                    <p:spTgt spid="23"/>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134" y="1090678"/>
            <a:ext cx="4114800" cy="2733675"/>
          </a:xfrm>
          <a:prstGeom prst="rect">
            <a:avLst/>
          </a:prstGeom>
        </p:spPr>
      </p:pic>
      <p:sp>
        <p:nvSpPr>
          <p:cNvPr id="6" name="TextBox 5"/>
          <p:cNvSpPr txBox="1"/>
          <p:nvPr/>
        </p:nvSpPr>
        <p:spPr>
          <a:xfrm>
            <a:off x="412304" y="202943"/>
            <a:ext cx="8314445" cy="584775"/>
          </a:xfrm>
          <a:prstGeom prst="rect">
            <a:avLst/>
          </a:prstGeom>
          <a:noFill/>
        </p:spPr>
        <p:txBody>
          <a:bodyPr wrap="square" rtlCol="0">
            <a:spAutoFit/>
          </a:bodyPr>
          <a:lstStyle/>
          <a:p>
            <a:pPr algn="ctr"/>
            <a:r>
              <a:rPr lang="en-GB" b="1" dirty="0">
                <a:solidFill>
                  <a:srgbClr val="002060"/>
                </a:solidFill>
              </a:rPr>
              <a:t>Can you spot the rips in these increasingly difficult examples?</a:t>
            </a:r>
          </a:p>
          <a:p>
            <a:pPr algn="ctr"/>
            <a:r>
              <a:rPr lang="en-GB" sz="1400" dirty="0">
                <a:solidFill>
                  <a:srgbClr val="002060"/>
                </a:solidFill>
              </a:rPr>
              <a:t>(click or touch where you think the rip current is)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815" y="3904900"/>
            <a:ext cx="5231421" cy="283301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0232" y="1090679"/>
            <a:ext cx="3245800" cy="2736478"/>
          </a:xfrm>
          <a:prstGeom prst="rect">
            <a:avLst/>
          </a:prstGeom>
        </p:spPr>
      </p:pic>
      <p:sp>
        <p:nvSpPr>
          <p:cNvPr id="9" name="Action Button: Forward or Next 8">
            <a:hlinkClick r:id="" action="ppaction://hlinkshowjump?jump=nextslide" highlightClick="1"/>
          </p:cNvPr>
          <p:cNvSpPr/>
          <p:nvPr/>
        </p:nvSpPr>
        <p:spPr>
          <a:xfrm>
            <a:off x="8679987" y="6301900"/>
            <a:ext cx="36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Back or Previous 9">
            <a:hlinkClick r:id="" action="ppaction://hlinkshowjump?jump=previousslide" highlightClick="1"/>
          </p:cNvPr>
          <p:cNvSpPr/>
          <p:nvPr/>
        </p:nvSpPr>
        <p:spPr>
          <a:xfrm>
            <a:off x="52304" y="6301900"/>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 Arrow 11"/>
          <p:cNvSpPr/>
          <p:nvPr/>
        </p:nvSpPr>
        <p:spPr>
          <a:xfrm rot="4855338">
            <a:off x="2762003" y="1074644"/>
            <a:ext cx="329953" cy="225597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Up Arrow 12"/>
          <p:cNvSpPr/>
          <p:nvPr/>
        </p:nvSpPr>
        <p:spPr>
          <a:xfrm rot="5400000">
            <a:off x="4257327" y="4020259"/>
            <a:ext cx="349481" cy="196662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Up Arrow 13"/>
          <p:cNvSpPr/>
          <p:nvPr/>
        </p:nvSpPr>
        <p:spPr>
          <a:xfrm rot="5400000">
            <a:off x="6654246" y="1705159"/>
            <a:ext cx="693429" cy="219814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Up Arrow 14"/>
          <p:cNvSpPr/>
          <p:nvPr/>
        </p:nvSpPr>
        <p:spPr>
          <a:xfrm rot="5400000">
            <a:off x="5162724" y="5152104"/>
            <a:ext cx="349481" cy="196662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rot="21025672">
            <a:off x="1582012" y="2032192"/>
            <a:ext cx="2689934" cy="34087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815828" y="2514715"/>
            <a:ext cx="2198141" cy="57902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448757" y="4828391"/>
            <a:ext cx="2037643" cy="37788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291947" y="5941744"/>
            <a:ext cx="2091034" cy="34948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853135" y="3455021"/>
            <a:ext cx="1241996" cy="369332"/>
          </a:xfrm>
          <a:prstGeom prst="rect">
            <a:avLst/>
          </a:prstGeom>
          <a:noFill/>
        </p:spPr>
        <p:txBody>
          <a:bodyPr wrap="square" rtlCol="0">
            <a:spAutoFit/>
          </a:bodyPr>
          <a:lstStyle/>
          <a:p>
            <a:r>
              <a:rPr lang="en-GB" dirty="0">
                <a:solidFill>
                  <a:schemeClr val="bg1"/>
                </a:solidFill>
              </a:rPr>
              <a:t>1 to find</a:t>
            </a:r>
          </a:p>
        </p:txBody>
      </p:sp>
      <p:sp>
        <p:nvSpPr>
          <p:cNvPr id="21" name="TextBox 20"/>
          <p:cNvSpPr txBox="1"/>
          <p:nvPr/>
        </p:nvSpPr>
        <p:spPr>
          <a:xfrm>
            <a:off x="1787090" y="6412814"/>
            <a:ext cx="1241996" cy="369332"/>
          </a:xfrm>
          <a:prstGeom prst="rect">
            <a:avLst/>
          </a:prstGeom>
          <a:noFill/>
        </p:spPr>
        <p:txBody>
          <a:bodyPr wrap="square" rtlCol="0">
            <a:spAutoFit/>
          </a:bodyPr>
          <a:lstStyle/>
          <a:p>
            <a:r>
              <a:rPr lang="en-GB" dirty="0">
                <a:solidFill>
                  <a:schemeClr val="bg1"/>
                </a:solidFill>
              </a:rPr>
              <a:t>2 to find</a:t>
            </a:r>
          </a:p>
        </p:txBody>
      </p:sp>
      <p:sp>
        <p:nvSpPr>
          <p:cNvPr id="22" name="TextBox 21"/>
          <p:cNvSpPr txBox="1"/>
          <p:nvPr/>
        </p:nvSpPr>
        <p:spPr>
          <a:xfrm>
            <a:off x="5170232" y="3455021"/>
            <a:ext cx="1241996" cy="369332"/>
          </a:xfrm>
          <a:prstGeom prst="rect">
            <a:avLst/>
          </a:prstGeom>
          <a:noFill/>
        </p:spPr>
        <p:txBody>
          <a:bodyPr wrap="square" rtlCol="0">
            <a:spAutoFit/>
          </a:bodyPr>
          <a:lstStyle/>
          <a:p>
            <a:r>
              <a:rPr lang="en-GB" dirty="0">
                <a:solidFill>
                  <a:schemeClr val="bg1"/>
                </a:solidFill>
              </a:rPr>
              <a:t>1 to find</a:t>
            </a:r>
          </a:p>
        </p:txBody>
      </p:sp>
    </p:spTree>
    <p:extLst>
      <p:ext uri="{BB962C8B-B14F-4D97-AF65-F5344CB8AC3E}">
        <p14:creationId xmlns:p14="http://schemas.microsoft.com/office/powerpoint/2010/main" val="14653163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nextCondLst>
                <p:cond evt="onClick" delay="0">
                  <p:tgtEl>
                    <p:spTgt spid="19"/>
                  </p:tgtEl>
                </p:cond>
              </p:nextCondLst>
            </p:seq>
          </p:childTnLst>
        </p:cTn>
      </p:par>
    </p:tnLst>
    <p:bldLst>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4777" y="1226399"/>
            <a:ext cx="8314445" cy="369332"/>
          </a:xfrm>
          <a:prstGeom prst="rect">
            <a:avLst/>
          </a:prstGeom>
          <a:noFill/>
        </p:spPr>
        <p:txBody>
          <a:bodyPr wrap="square" rtlCol="0">
            <a:spAutoFit/>
          </a:bodyPr>
          <a:lstStyle/>
          <a:p>
            <a:pPr algn="ctr"/>
            <a:r>
              <a:rPr lang="en-GB" b="1" dirty="0">
                <a:solidFill>
                  <a:srgbClr val="002060"/>
                </a:solidFill>
              </a:rPr>
              <a:t>Dye release experiment to expose a rip current</a:t>
            </a:r>
            <a:endParaRPr lang="en-GB" sz="1400" dirty="0">
              <a:solidFill>
                <a:srgbClr val="002060"/>
              </a:solidFill>
            </a:endParaRPr>
          </a:p>
        </p:txBody>
      </p:sp>
      <p:sp>
        <p:nvSpPr>
          <p:cNvPr id="9" name="TextBox 8"/>
          <p:cNvSpPr txBox="1"/>
          <p:nvPr/>
        </p:nvSpPr>
        <p:spPr>
          <a:xfrm>
            <a:off x="712850" y="2057593"/>
            <a:ext cx="7852807" cy="2585323"/>
          </a:xfrm>
          <a:prstGeom prst="rect">
            <a:avLst/>
          </a:prstGeom>
          <a:noFill/>
        </p:spPr>
        <p:txBody>
          <a:bodyPr wrap="square" rtlCol="0">
            <a:spAutoFit/>
          </a:bodyPr>
          <a:lstStyle/>
          <a:p>
            <a:pPr marL="342900" indent="-342900">
              <a:buAutoNum type="arabicPeriod"/>
            </a:pPr>
            <a:r>
              <a:rPr lang="en-GB" dirty="0">
                <a:solidFill>
                  <a:srgbClr val="002060"/>
                </a:solidFill>
              </a:rPr>
              <a:t>Watch the first video, you have 6 seconds to identify where the rip is</a:t>
            </a:r>
          </a:p>
          <a:p>
            <a:pPr marL="342900" indent="-342900">
              <a:buAutoNum type="arabicPeriod"/>
            </a:pPr>
            <a:r>
              <a:rPr lang="en-GB" dirty="0">
                <a:solidFill>
                  <a:srgbClr val="002060"/>
                </a:solidFill>
              </a:rPr>
              <a:t>Watch the second video to find out if you were correct</a:t>
            </a:r>
          </a:p>
          <a:p>
            <a:pPr marL="342900" indent="-342900">
              <a:buAutoNum type="arabicPeriod"/>
            </a:pPr>
            <a:endParaRPr lang="en-GB" dirty="0">
              <a:solidFill>
                <a:srgbClr val="002060"/>
              </a:solidFill>
            </a:endParaRPr>
          </a:p>
          <a:p>
            <a:r>
              <a:rPr lang="en-US" dirty="0">
                <a:solidFill>
                  <a:srgbClr val="002060"/>
                </a:solidFill>
                <a:hlinkClick r:id="rId3"/>
              </a:rPr>
              <a:t>Rip current video 1</a:t>
            </a:r>
            <a:endParaRPr lang="en-US" dirty="0">
              <a:solidFill>
                <a:srgbClr val="002060"/>
              </a:solidFill>
            </a:endParaRPr>
          </a:p>
          <a:p>
            <a:endParaRPr lang="en-GB" dirty="0">
              <a:solidFill>
                <a:srgbClr val="002060"/>
              </a:solidFill>
            </a:endParaRPr>
          </a:p>
          <a:p>
            <a:r>
              <a:rPr lang="en-US" dirty="0">
                <a:solidFill>
                  <a:srgbClr val="002060"/>
                </a:solidFill>
                <a:hlinkClick r:id="rId4"/>
              </a:rPr>
              <a:t>Rip current video 2</a:t>
            </a:r>
            <a:endParaRPr lang="en-US" dirty="0">
              <a:solidFill>
                <a:srgbClr val="002060"/>
              </a:solidFill>
            </a:endParaRPr>
          </a:p>
          <a:p>
            <a:endParaRPr lang="en-GB" dirty="0">
              <a:solidFill>
                <a:srgbClr val="002060"/>
              </a:solidFill>
            </a:endParaRPr>
          </a:p>
          <a:p>
            <a:r>
              <a:rPr lang="en-GB" dirty="0">
                <a:solidFill>
                  <a:srgbClr val="002060"/>
                </a:solidFill>
              </a:rPr>
              <a:t>(</a:t>
            </a:r>
            <a:r>
              <a:rPr lang="en-GB" dirty="0">
                <a:solidFill>
                  <a:srgbClr val="002060"/>
                </a:solidFill>
                <a:hlinkClick r:id="rId5"/>
              </a:rPr>
              <a:t>www.scienceofthe surf.com</a:t>
            </a:r>
            <a:r>
              <a:rPr lang="en-GB" dirty="0">
                <a:solidFill>
                  <a:srgbClr val="002060"/>
                </a:solidFill>
              </a:rPr>
              <a:t>) </a:t>
            </a:r>
          </a:p>
          <a:p>
            <a:endParaRPr lang="en-GB" dirty="0">
              <a:solidFill>
                <a:srgbClr val="002060"/>
              </a:solidFill>
            </a:endParaRPr>
          </a:p>
        </p:txBody>
      </p:sp>
    </p:spTree>
    <p:extLst>
      <p:ext uri="{BB962C8B-B14F-4D97-AF65-F5344CB8AC3E}">
        <p14:creationId xmlns:p14="http://schemas.microsoft.com/office/powerpoint/2010/main" val="89989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878" y="176182"/>
            <a:ext cx="7886700" cy="513763"/>
          </a:xfrm>
        </p:spPr>
        <p:txBody>
          <a:bodyPr>
            <a:normAutofit fontScale="90000"/>
          </a:bodyPr>
          <a:lstStyle/>
          <a:p>
            <a:pPr algn="l"/>
            <a:r>
              <a:rPr lang="en-GB" dirty="0">
                <a:solidFill>
                  <a:schemeClr val="accent1"/>
                </a:solidFill>
                <a:latin typeface="+mn-lt"/>
              </a:rPr>
              <a:t>Longshore Currents</a:t>
            </a:r>
          </a:p>
        </p:txBody>
      </p:sp>
      <p:sp>
        <p:nvSpPr>
          <p:cNvPr id="4" name="TextBox 3"/>
          <p:cNvSpPr txBox="1"/>
          <p:nvPr/>
        </p:nvSpPr>
        <p:spPr>
          <a:xfrm>
            <a:off x="469878" y="843677"/>
            <a:ext cx="8424936" cy="2585323"/>
          </a:xfrm>
          <a:prstGeom prst="rect">
            <a:avLst/>
          </a:prstGeom>
          <a:noFill/>
        </p:spPr>
        <p:txBody>
          <a:bodyPr wrap="square" rtlCol="0">
            <a:spAutoFit/>
          </a:bodyPr>
          <a:lstStyle/>
          <a:p>
            <a:r>
              <a:rPr lang="en-GB" dirty="0">
                <a:solidFill>
                  <a:srgbClr val="002060"/>
                </a:solidFill>
              </a:rPr>
              <a:t>Longshore currents run </a:t>
            </a:r>
            <a:r>
              <a:rPr lang="en-GB" b="1" dirty="0">
                <a:solidFill>
                  <a:srgbClr val="002060"/>
                </a:solidFill>
              </a:rPr>
              <a:t>along</a:t>
            </a:r>
            <a:r>
              <a:rPr lang="en-GB" dirty="0">
                <a:solidFill>
                  <a:srgbClr val="002060"/>
                </a:solidFill>
              </a:rPr>
              <a:t> the beach.</a:t>
            </a:r>
          </a:p>
          <a:p>
            <a:endParaRPr lang="en-GB" dirty="0">
              <a:solidFill>
                <a:srgbClr val="002060"/>
              </a:solidFill>
            </a:endParaRPr>
          </a:p>
          <a:p>
            <a:r>
              <a:rPr lang="en-GB" dirty="0">
                <a:solidFill>
                  <a:srgbClr val="002060"/>
                </a:solidFill>
              </a:rPr>
              <a:t>When you’re in the sea, these currents can carry you along the beach away from where you got into the water, and may even carry you to an area where you can’t get out or towards a rip current.</a:t>
            </a:r>
          </a:p>
          <a:p>
            <a:endParaRPr lang="en-GB" dirty="0">
              <a:solidFill>
                <a:srgbClr val="002060"/>
              </a:solidFill>
            </a:endParaRPr>
          </a:p>
          <a:p>
            <a:r>
              <a:rPr lang="en-GB" dirty="0">
                <a:solidFill>
                  <a:srgbClr val="002060"/>
                </a:solidFill>
              </a:rPr>
              <a:t>Longshore currents can be difficult to spot, but look for the waves coming in at an angle to the beach, and groynes on the beach which are used to stop the sand washing up the beach with the longshore current.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483" y="3569971"/>
            <a:ext cx="3222338" cy="219956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576352"/>
            <a:ext cx="3168636" cy="2193188"/>
          </a:xfrm>
          <a:prstGeom prst="rect">
            <a:avLst/>
          </a:prstGeom>
        </p:spPr>
      </p:pic>
    </p:spTree>
    <p:extLst>
      <p:ext uri="{BB962C8B-B14F-4D97-AF65-F5344CB8AC3E}">
        <p14:creationId xmlns:p14="http://schemas.microsoft.com/office/powerpoint/2010/main" val="2230186379"/>
      </p:ext>
    </p:extLst>
  </p:cSld>
  <p:clrMapOvr>
    <a:masterClrMapping/>
  </p:clrMapOvr>
</p:sld>
</file>

<file path=ppt/theme/theme1.xml><?xml version="1.0" encoding="utf-8"?>
<a:theme xmlns:a="http://schemas.openxmlformats.org/drawingml/2006/main" name="RLSS powerpoint template Kar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LSS powerpoint template Karen.pptx" id="{8AE2C1C1-1FDE-4F40-9ABD-20500894A01C}" vid="{5C793185-5E2D-4547-8BCC-1DBA276D8F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442af94-27ec-4c12-9041-09447141ac56">
      <Terms xmlns="http://schemas.microsoft.com/office/infopath/2007/PartnerControls"/>
    </lcf76f155ced4ddcb4097134ff3c332f>
    <TaxCatchAll xmlns="9b8f0eab-74d5-4d8d-87b8-270f2228a97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1D68EB4F4C724DBDD98B989C62A3FE" ma:contentTypeVersion="14" ma:contentTypeDescription="Create a new document." ma:contentTypeScope="" ma:versionID="f9380af5a49bf71607e515b7b5f0327e">
  <xsd:schema xmlns:xsd="http://www.w3.org/2001/XMLSchema" xmlns:xs="http://www.w3.org/2001/XMLSchema" xmlns:p="http://schemas.microsoft.com/office/2006/metadata/properties" xmlns:ns2="b442af94-27ec-4c12-9041-09447141ac56" xmlns:ns3="9b8f0eab-74d5-4d8d-87b8-270f2228a97d" targetNamespace="http://schemas.microsoft.com/office/2006/metadata/properties" ma:root="true" ma:fieldsID="a96778589ab4c4606631664b36ba4c9a" ns2:_="" ns3:_="">
    <xsd:import namespace="b442af94-27ec-4c12-9041-09447141ac56"/>
    <xsd:import namespace="9b8f0eab-74d5-4d8d-87b8-270f2228a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af94-27ec-4c12-9041-09447141a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8194ac-132f-443e-9640-f1f2e8c85d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f0eab-74d5-4d8d-87b8-270f2228a9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b3e3e-7341-4ab7-9c45-2b52028c349c}" ma:internalName="TaxCatchAll" ma:showField="CatchAllData" ma:web="9b8f0eab-74d5-4d8d-87b8-270f2228a9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7C52F2-FF55-45B7-BFED-0D0F3AD0F2D6}">
  <ds:schemaRefs>
    <ds:schemaRef ds:uri="http://schemas.microsoft.com/sharepoint/v3/contenttype/forms"/>
  </ds:schemaRefs>
</ds:datastoreItem>
</file>

<file path=customXml/itemProps2.xml><?xml version="1.0" encoding="utf-8"?>
<ds:datastoreItem xmlns:ds="http://schemas.openxmlformats.org/officeDocument/2006/customXml" ds:itemID="{FBBCCAFA-657C-439A-97B3-EDA49E09AD2C}">
  <ds:schemaRefs>
    <ds:schemaRef ds:uri="http://purl.org/dc/terms/"/>
    <ds:schemaRef ds:uri="b442af94-27ec-4c12-9041-09447141ac56"/>
    <ds:schemaRef ds:uri="http://schemas.microsoft.com/office/infopath/2007/PartnerControls"/>
    <ds:schemaRef ds:uri="http://www.w3.org/XML/1998/namespac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9b8f0eab-74d5-4d8d-87b8-270f2228a97d"/>
    <ds:schemaRef ds:uri="http://purl.org/dc/dcmitype/"/>
  </ds:schemaRefs>
</ds:datastoreItem>
</file>

<file path=customXml/itemProps3.xml><?xml version="1.0" encoding="utf-8"?>
<ds:datastoreItem xmlns:ds="http://schemas.openxmlformats.org/officeDocument/2006/customXml" ds:itemID="{0FC1906A-C0A7-4DE0-B22E-DF273A216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2af94-27ec-4c12-9041-09447141ac56"/>
    <ds:schemaRef ds:uri="9b8f0eab-74d5-4d8d-87b8-270f2228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RLSS powerpoint template Karen</Template>
  <TotalTime>21</TotalTime>
  <Words>1549</Words>
  <Application>Microsoft Office PowerPoint</Application>
  <PresentationFormat>On-screen Show (4:3)</PresentationFormat>
  <Paragraphs>175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RLSS powerpoint template Karen</vt:lpstr>
      <vt:lpstr>Coast and Beach </vt:lpstr>
      <vt:lpstr>Coast and Beach</vt:lpstr>
      <vt:lpstr>Cold Water</vt:lpstr>
      <vt:lpstr>PowerPoint Presentation</vt:lpstr>
      <vt:lpstr>PowerPoint Presentation</vt:lpstr>
      <vt:lpstr>PowerPoint Presentation</vt:lpstr>
      <vt:lpstr>PowerPoint Presentation</vt:lpstr>
      <vt:lpstr>PowerPoint Presentation</vt:lpstr>
      <vt:lpstr>Longshore Currents</vt:lpstr>
      <vt:lpstr>Tides</vt:lpstr>
      <vt:lpstr>Offshore Winds</vt:lpstr>
      <vt:lpstr>Beach Flags</vt:lpstr>
      <vt:lpstr>PowerPoint Presentation</vt:lpstr>
      <vt:lpstr>Other sessions to look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at the Coast</dc:title>
  <dc:creator>Michael Dunn</dc:creator>
  <cp:lastModifiedBy>Katie Holland</cp:lastModifiedBy>
  <cp:revision>62</cp:revision>
  <dcterms:created xsi:type="dcterms:W3CDTF">2016-04-14T13:09:48Z</dcterms:created>
  <dcterms:modified xsi:type="dcterms:W3CDTF">2023-09-12T11:28:26Z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0x010100761D68EB4F4C724DBDD98B989C62A3FE</vt:lpwstr>
  </property>
  <property fmtid="{D5CDD505-2E9C-101B-9397-08002B2CF9AE}" pid="3" name="MediaServiceImageTags">
    <vt:lpwstr/>
  </property>
</Properties>
</file>