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tiff" ContentType="image/tiff"/>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60" r:id="rId4"/>
  </p:sldMasterIdLst>
  <p:notesMasterIdLst>
    <p:notesMasterId r:id="rId17"/>
  </p:notesMasterIdLst>
  <p:handoutMasterIdLst>
    <p:handoutMasterId r:id="rId18"/>
  </p:handoutMasterIdLst>
  <p:sldIdLst>
    <p:sldId id="258" r:id="rId5"/>
    <p:sldId id="275" r:id="rId6"/>
    <p:sldId id="276" r:id="rId7"/>
    <p:sldId id="277" r:id="rId8"/>
    <p:sldId id="278" r:id="rId9"/>
    <p:sldId id="279" r:id="rId10"/>
    <p:sldId id="280" r:id="rId11"/>
    <p:sldId id="281" r:id="rId12"/>
    <p:sldId id="282" r:id="rId13"/>
    <p:sldId id="283" r:id="rId14"/>
    <p:sldId id="284" r:id="rId15"/>
    <p:sldId id="267" r:id="rId16"/>
  </p:sldIdLst>
  <p:sldSz cx="9144000" cy="6858000" type="screen4x3"/>
  <p:notesSz cx="6858000" cy="9144000"/>
  <p:embeddedFontLst>
    <p:embeddedFont>
      <p:font typeface="Calibri" panose="020F0502020204030204" pitchFamily="34" charset="0"/>
      <p:regular r:id="rId19"/>
      <p:bold r:id="rId20"/>
      <p:italic r:id="rId21"/>
      <p:boldItalic r:id="rId22"/>
    </p:embeddedFont>
    <p:embeddedFont>
      <p:font typeface="Twinkl" panose="020B0604020202020204" charset="0"/>
      <p:regular r:id="rId23"/>
      <p:bold r:id="rId24"/>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2880" userDrawn="1">
          <p15:clr>
            <a:srgbClr val="A4A3A4"/>
          </p15:clr>
        </p15:guide>
        <p15:guide id="4" pos="340" userDrawn="1">
          <p15:clr>
            <a:srgbClr val="A4A3A4"/>
          </p15:clr>
        </p15:guide>
        <p15:guide id="5" orient="horz" pos="3974" userDrawn="1">
          <p15:clr>
            <a:srgbClr val="A4A3A4"/>
          </p15:clr>
        </p15:guide>
        <p15:guide id="6" pos="5420" userDrawn="1">
          <p15:clr>
            <a:srgbClr val="A4A3A4"/>
          </p15:clr>
        </p15:guide>
        <p15:guide id="7" orient="horz" pos="346" userDrawn="1">
          <p15:clr>
            <a:srgbClr val="A4A3A4"/>
          </p15:clr>
        </p15:guide>
        <p15:guide id="8" pos="476" userDrawn="1">
          <p15:clr>
            <a:srgbClr val="A4A3A4"/>
          </p15:clr>
        </p15:guide>
        <p15:guide id="9" orient="horz" pos="482" userDrawn="1">
          <p15:clr>
            <a:srgbClr val="A4A3A4"/>
          </p15:clr>
        </p15:guide>
        <p15:guide id="10" orient="horz" pos="3838" userDrawn="1">
          <p15:clr>
            <a:srgbClr val="A4A3A4"/>
          </p15:clr>
        </p15:guide>
        <p15:guide id="11" pos="5284"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CC6C1"/>
    <a:srgbClr val="F39CA2"/>
    <a:srgbClr val="18A0DB"/>
    <a:srgbClr val="DE1E5A"/>
    <a:srgbClr val="BC0105"/>
    <a:srgbClr val="4DB1E3"/>
    <a:srgbClr val="80C1EB"/>
    <a:srgbClr val="ACDDFC"/>
    <a:srgbClr val="FFFFFF"/>
    <a:srgbClr val="4AA1D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showGuides="1">
      <p:cViewPr varScale="1">
        <p:scale>
          <a:sx n="63" d="100"/>
          <a:sy n="63" d="100"/>
        </p:scale>
        <p:origin x="1364" y="56"/>
      </p:cViewPr>
      <p:guideLst>
        <p:guide orient="horz" pos="2160"/>
        <p:guide pos="2880"/>
        <p:guide pos="340"/>
        <p:guide orient="horz" pos="3974"/>
        <p:guide pos="5420"/>
        <p:guide orient="horz" pos="346"/>
        <p:guide pos="476"/>
        <p:guide orient="horz" pos="482"/>
        <p:guide orient="horz" pos="3838"/>
        <p:guide pos="5284"/>
      </p:guideLst>
    </p:cSldViewPr>
  </p:slideViewPr>
  <p:notesTextViewPr>
    <p:cViewPr>
      <p:scale>
        <a:sx n="3" d="2"/>
        <a:sy n="3" d="2"/>
      </p:scale>
      <p:origin x="0" y="0"/>
    </p:cViewPr>
  </p:notesTextViewPr>
  <p:notesViewPr>
    <p:cSldViewPr snapToGrid="0" showGuides="1">
      <p:cViewPr varScale="1">
        <p:scale>
          <a:sx n="77" d="100"/>
          <a:sy n="77" d="100"/>
        </p:scale>
        <p:origin x="2646" y="90"/>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handoutMaster" Target="handoutMasters/handoutMaster1.xml"/><Relationship Id="rId26" Type="http://schemas.openxmlformats.org/officeDocument/2006/relationships/viewProps" Target="viewProps.xml"/><Relationship Id="rId3" Type="http://schemas.openxmlformats.org/officeDocument/2006/relationships/customXml" Target="../customXml/item3.xml"/><Relationship Id="rId21" Type="http://schemas.openxmlformats.org/officeDocument/2006/relationships/font" Target="fonts/font3.fntdata"/><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notesMaster" Target="notesMasters/notesMaster1.xml"/><Relationship Id="rId25"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font" Target="fonts/font2.fntdata"/><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font" Target="fonts/font6.fntdata"/><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font" Target="fonts/font5.fntdata"/><Relationship Id="rId28"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font" Target="fonts/font1.fntdata"/><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font" Target="fonts/font4.fntdata"/><Relationship Id="rId27"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6B34F151-63AC-41CE-96F5-7702E930870C}" type="datetimeFigureOut">
              <a:rPr lang="en-GB" smtClean="0"/>
              <a:t>12/10/2023</a:t>
            </a:fld>
            <a:endParaRPr lang="en-GB"/>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2676B846-B279-40AC-BFF5-DBC4013370C2}" type="slidenum">
              <a:rPr lang="en-GB" smtClean="0"/>
              <a:t>‹#›</a:t>
            </a:fld>
            <a:endParaRPr lang="en-GB"/>
          </a:p>
        </p:txBody>
      </p:sp>
    </p:spTree>
    <p:extLst>
      <p:ext uri="{BB962C8B-B14F-4D97-AF65-F5344CB8AC3E}">
        <p14:creationId xmlns:p14="http://schemas.microsoft.com/office/powerpoint/2010/main" val="264539701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D02C5D1-7818-41B5-ABAD-5E4B38A5388F}" type="datetimeFigureOut">
              <a:rPr lang="en-GB" smtClean="0"/>
              <a:t>12/10/2023</a:t>
            </a:fld>
            <a:endParaRPr lang="en-GB"/>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A521341-850D-40E1-BB3D-87946DC9B06D}" type="slidenum">
              <a:rPr lang="en-GB" smtClean="0"/>
              <a:t>‹#›</a:t>
            </a:fld>
            <a:endParaRPr lang="en-GB"/>
          </a:p>
        </p:txBody>
      </p:sp>
    </p:spTree>
    <p:extLst>
      <p:ext uri="{BB962C8B-B14F-4D97-AF65-F5344CB8AC3E}">
        <p14:creationId xmlns:p14="http://schemas.microsoft.com/office/powerpoint/2010/main" val="84704876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Master" Target="../slideMasters/slideMaster1.xml"/><Relationship Id="rId4" Type="http://schemas.openxmlformats.org/officeDocument/2006/relationships/hyperlink" Target="https://www.twinkl.co.uk/" TargetMode="Externa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jpg"/><Relationship Id="rId1" Type="http://schemas.openxmlformats.org/officeDocument/2006/relationships/slideMaster" Target="../slideMasters/slideMaster1.xml"/><Relationship Id="rId4" Type="http://schemas.openxmlformats.org/officeDocument/2006/relationships/hyperlink" Target="https://www.twinkl.co.uk/" TargetMode="Externa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8522767" y="6196125"/>
            <a:ext cx="576495" cy="580719"/>
          </a:xfrm>
          <a:prstGeom prst="rect">
            <a:avLst/>
          </a:prstGeom>
        </p:spPr>
      </p:pic>
      <p:sp>
        <p:nvSpPr>
          <p:cNvPr id="2" name="Rectangle 1">
            <a:hlinkClick r:id="rId4"/>
          </p:cNvPr>
          <p:cNvSpPr/>
          <p:nvPr userDrawn="1"/>
        </p:nvSpPr>
        <p:spPr>
          <a:xfrm>
            <a:off x="4137660" y="5561814"/>
            <a:ext cx="868680" cy="55302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53704075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 with Box">
    <p:spTree>
      <p:nvGrpSpPr>
        <p:cNvPr id="1" name=""/>
        <p:cNvGrpSpPr/>
        <p:nvPr/>
      </p:nvGrpSpPr>
      <p:grpSpPr>
        <a:xfrm>
          <a:off x="0" y="0"/>
          <a:ext cx="0" cy="0"/>
          <a:chOff x="0" y="0"/>
          <a:chExt cx="0" cy="0"/>
        </a:xfrm>
      </p:grpSpPr>
      <p:sp>
        <p:nvSpPr>
          <p:cNvPr id="4" name="Rounded Rectangle 3"/>
          <p:cNvSpPr/>
          <p:nvPr userDrawn="1"/>
        </p:nvSpPr>
        <p:spPr bwMode="auto">
          <a:xfrm>
            <a:off x="457198" y="438151"/>
            <a:ext cx="8220075" cy="5957887"/>
          </a:xfrm>
          <a:prstGeom prst="roundRect">
            <a:avLst>
              <a:gd name="adj" fmla="val 2649"/>
            </a:avLst>
          </a:prstGeom>
          <a:solidFill>
            <a:schemeClr val="bg1">
              <a:alpha val="90000"/>
            </a:schemeClr>
          </a:solidFill>
          <a:ln w="25400" cap="rnd">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1350" dirty="0">
                <a:latin typeface="Twinkl" pitchFamily="50" charset="0"/>
              </a:rPr>
              <a:t> </a:t>
            </a:r>
          </a:p>
        </p:txBody>
      </p:sp>
      <p:pic>
        <p:nvPicPr>
          <p:cNvPr id="3" name="Picture 2"/>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8072497" y="5734211"/>
            <a:ext cx="576495" cy="580719"/>
          </a:xfrm>
          <a:prstGeom prst="rect">
            <a:avLst/>
          </a:prstGeom>
        </p:spPr>
      </p:pic>
    </p:spTree>
    <p:extLst>
      <p:ext uri="{BB962C8B-B14F-4D97-AF65-F5344CB8AC3E}">
        <p14:creationId xmlns:p14="http://schemas.microsoft.com/office/powerpoint/2010/main" val="342987103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5" name="Rounded Rectangle 4"/>
          <p:cNvSpPr/>
          <p:nvPr userDrawn="1"/>
        </p:nvSpPr>
        <p:spPr bwMode="auto">
          <a:xfrm>
            <a:off x="457198" y="438151"/>
            <a:ext cx="8220075" cy="5957887"/>
          </a:xfrm>
          <a:prstGeom prst="roundRect">
            <a:avLst>
              <a:gd name="adj" fmla="val 2649"/>
            </a:avLst>
          </a:prstGeom>
          <a:solidFill>
            <a:schemeClr val="bg1">
              <a:alpha val="90000"/>
            </a:schemeClr>
          </a:solidFill>
          <a:ln w="25400" cap="rnd">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1350" dirty="0">
                <a:latin typeface="Twinkl" pitchFamily="50" charset="0"/>
              </a:rPr>
              <a:t> </a:t>
            </a:r>
          </a:p>
        </p:txBody>
      </p:sp>
      <p:sp>
        <p:nvSpPr>
          <p:cNvPr id="8" name="Title 5"/>
          <p:cNvSpPr>
            <a:spLocks noGrp="1"/>
          </p:cNvSpPr>
          <p:nvPr>
            <p:ph type="title"/>
          </p:nvPr>
        </p:nvSpPr>
        <p:spPr>
          <a:xfrm>
            <a:off x="457198" y="478895"/>
            <a:ext cx="8220075" cy="994306"/>
          </a:xfrm>
        </p:spPr>
        <p:txBody>
          <a:bodyPr>
            <a:noAutofit/>
          </a:bodyPr>
          <a:lstStyle>
            <a:lvl1pPr>
              <a:defRPr>
                <a:latin typeface="Twinkl" pitchFamily="2" charset="0"/>
              </a:defRPr>
            </a:lvl1pPr>
          </a:lstStyle>
          <a:p>
            <a:r>
              <a:rPr lang="en-US"/>
              <a:t>Click to edit Master title style</a:t>
            </a:r>
            <a:endParaRPr lang="en-GB" dirty="0"/>
          </a:p>
        </p:txBody>
      </p:sp>
    </p:spTree>
    <p:extLst>
      <p:ext uri="{BB962C8B-B14F-4D97-AF65-F5344CB8AC3E}">
        <p14:creationId xmlns:p14="http://schemas.microsoft.com/office/powerpoint/2010/main" val="26107948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Aims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225752320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End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8522767" y="6196125"/>
            <a:ext cx="576495" cy="580719"/>
          </a:xfrm>
          <a:prstGeom prst="rect">
            <a:avLst/>
          </a:prstGeom>
        </p:spPr>
      </p:pic>
      <p:sp>
        <p:nvSpPr>
          <p:cNvPr id="4" name="Rectangle 3">
            <a:hlinkClick r:id="rId4"/>
          </p:cNvPr>
          <p:cNvSpPr/>
          <p:nvPr userDrawn="1"/>
        </p:nvSpPr>
        <p:spPr>
          <a:xfrm>
            <a:off x="4137660" y="3152488"/>
            <a:ext cx="868680" cy="55302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1681973774"/>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image" Target="../media/image1.jp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7">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89745" y="695325"/>
            <a:ext cx="8164510" cy="1150938"/>
          </a:xfrm>
          <a:prstGeom prst="roundRect">
            <a:avLst>
              <a:gd name="adj" fmla="val 9641"/>
            </a:avLst>
          </a:prstGeom>
          <a:noFill/>
          <a:ln w="25400">
            <a:noFill/>
          </a:ln>
        </p:spPr>
        <p:txBody>
          <a:bodyPr vert="horz" lIns="252000" tIns="252000" rIns="252000" bIns="252000" rtlCol="0" anchor="ctr" anchorCtr="1">
            <a:normAutofit/>
          </a:bodyPr>
          <a:lstStyle/>
          <a:p>
            <a:r>
              <a:rPr lang="en-US"/>
              <a:t>Click to edit Master title style</a:t>
            </a:r>
            <a:endParaRPr lang="en-US" dirty="0"/>
          </a:p>
        </p:txBody>
      </p:sp>
      <p:sp>
        <p:nvSpPr>
          <p:cNvPr id="3" name="Text Placeholder 2"/>
          <p:cNvSpPr>
            <a:spLocks noGrp="1"/>
          </p:cNvSpPr>
          <p:nvPr>
            <p:ph type="body" idx="1"/>
          </p:nvPr>
        </p:nvSpPr>
        <p:spPr>
          <a:xfrm>
            <a:off x="489745" y="1957386"/>
            <a:ext cx="8164510" cy="4387851"/>
          </a:xfrm>
          <a:prstGeom prst="roundRect">
            <a:avLst>
              <a:gd name="adj" fmla="val 2585"/>
            </a:avLst>
          </a:prstGeom>
          <a:noFill/>
          <a:ln w="25400">
            <a:noFill/>
          </a:ln>
        </p:spPr>
        <p:txBody>
          <a:bodyPr vert="horz" lIns="252000" tIns="252000" rIns="252000" bIns="25200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4389201"/>
      </p:ext>
    </p:extLst>
  </p:cSld>
  <p:clrMap bg1="lt1" tx1="dk1" bg2="lt2" tx2="dk2" accent1="accent1" accent2="accent2" accent3="accent3" accent4="accent4" accent5="accent5" accent6="accent6" hlink="hlink" folHlink="folHlink"/>
  <p:sldLayoutIdLst>
    <p:sldLayoutId id="2147483661" r:id="rId1"/>
    <p:sldLayoutId id="2147483667" r:id="rId2"/>
    <p:sldLayoutId id="2147483662" r:id="rId3"/>
    <p:sldLayoutId id="2147483663" r:id="rId4"/>
    <p:sldLayoutId id="2147483666" r:id="rId5"/>
  </p:sldLayoutIdLst>
  <p:txStyles>
    <p:titleStyle>
      <a:lvl1pPr algn="l" defTabSz="914400" rtl="0" eaLnBrk="1" latinLnBrk="0" hangingPunct="1">
        <a:lnSpc>
          <a:spcPct val="90000"/>
        </a:lnSpc>
        <a:spcBef>
          <a:spcPct val="0"/>
        </a:spcBef>
        <a:buNone/>
        <a:defRPr sz="4000" b="1" kern="1200">
          <a:solidFill>
            <a:srgbClr val="1C1C1C"/>
          </a:solidFill>
          <a:latin typeface="Twinkl" pitchFamily="50"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1800" kern="1200">
          <a:solidFill>
            <a:srgbClr val="1C1C1C"/>
          </a:solidFill>
          <a:latin typeface="Twinkl" pitchFamily="50" charset="0"/>
          <a:ea typeface="Twinkl" pitchFamily="2" charset="0"/>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600" kern="1200">
          <a:solidFill>
            <a:srgbClr val="1C1C1C"/>
          </a:solidFill>
          <a:latin typeface="Twinkl" pitchFamily="50" charset="0"/>
          <a:ea typeface="Twinkl" pitchFamily="2" charset="0"/>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400" kern="1200">
          <a:solidFill>
            <a:srgbClr val="1C1C1C"/>
          </a:solidFill>
          <a:latin typeface="Twinkl" pitchFamily="50" charset="0"/>
          <a:ea typeface="Twinkl" pitchFamily="2" charset="0"/>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400" kern="1200">
          <a:solidFill>
            <a:srgbClr val="1C1C1C"/>
          </a:solidFill>
          <a:latin typeface="Twinkl" pitchFamily="50" charset="0"/>
          <a:ea typeface="Twinkl" pitchFamily="2" charset="0"/>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400" kern="1200">
          <a:solidFill>
            <a:srgbClr val="1C1C1C"/>
          </a:solidFill>
          <a:latin typeface="Twinkl" pitchFamily="50" charset="0"/>
          <a:ea typeface="Twinkl" pitchFamily="2" charset="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p15:clr>
            <a:srgbClr val="F26B43"/>
          </p15:clr>
        </p15:guide>
        <p15:guide id="2" pos="2880">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hyperlink" Target="https://www.twinkl.co.uk/resources/ks2-pshe/health-and-wellbeing-pshce-subjects-key-stage-2/ks2-health-and-safety" TargetMode="Externa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7.tiff"/><Relationship Id="rId2" Type="http://schemas.openxmlformats.org/officeDocument/2006/relationships/hyperlink" Target="https://www.twinkl.co.uk/resources/ks2-pshe/health-and-wellbeing-pshce-subjects-key-stage-2/ks2-health-and-safety" TargetMode="External"/><Relationship Id="rId1" Type="http://schemas.openxmlformats.org/officeDocument/2006/relationships/slideLayout" Target="../slideLayouts/slideLayout3.xml"/><Relationship Id="rId4" Type="http://schemas.openxmlformats.org/officeDocument/2006/relationships/image" Target="../media/image18.tiff"/></Relationships>
</file>

<file path=ppt/slides/_rels/slide11.xml.rels><?xml version="1.0" encoding="UTF-8" standalone="yes"?>
<Relationships xmlns="http://schemas.openxmlformats.org/package/2006/relationships"><Relationship Id="rId3" Type="http://schemas.openxmlformats.org/officeDocument/2006/relationships/image" Target="../media/image19.tiff"/><Relationship Id="rId2" Type="http://schemas.openxmlformats.org/officeDocument/2006/relationships/hyperlink" Target="https://www.twinkl.co.uk/resources/ks2-pshe/health-and-wellbeing-pshce-subjects-key-stage-2/ks2-health-and-safety" TargetMode="Externa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hyperlink" Target="https://www.twinkl.co.uk/resources/ks2-pshe/health-and-wellbeing-pshce-subjects-key-stage-2/ks2-health-and-safety" TargetMode="External"/><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3" Type="http://schemas.openxmlformats.org/officeDocument/2006/relationships/image" Target="../media/image5.tiff"/><Relationship Id="rId2" Type="http://schemas.openxmlformats.org/officeDocument/2006/relationships/hyperlink" Target="https://www.twinkl.co.uk/resources/ks2-pshe/health-and-wellbeing-pshce-subjects-key-stage-2/ks2-health-and-safety" TargetMode="External"/><Relationship Id="rId1" Type="http://schemas.openxmlformats.org/officeDocument/2006/relationships/slideLayout" Target="../slideLayouts/slideLayout3.xml"/><Relationship Id="rId6" Type="http://schemas.openxmlformats.org/officeDocument/2006/relationships/image" Target="../media/image8.tiff"/><Relationship Id="rId5" Type="http://schemas.openxmlformats.org/officeDocument/2006/relationships/image" Target="../media/image7.tiff"/><Relationship Id="rId4" Type="http://schemas.openxmlformats.org/officeDocument/2006/relationships/image" Target="../media/image6.tiff"/></Relationships>
</file>

<file path=ppt/slides/_rels/slide3.xml.rels><?xml version="1.0" encoding="UTF-8" standalone="yes"?>
<Relationships xmlns="http://schemas.openxmlformats.org/package/2006/relationships"><Relationship Id="rId3" Type="http://schemas.openxmlformats.org/officeDocument/2006/relationships/hyperlink" Target="https://www.twinkl.co.uk/resources/ks2-pshe/health-and-wellbeing-pshce-subjects-key-stage-2/ks2-health-and-safety" TargetMode="External"/><Relationship Id="rId2" Type="http://schemas.openxmlformats.org/officeDocument/2006/relationships/image" Target="../media/image9.tiff"/><Relationship Id="rId1" Type="http://schemas.openxmlformats.org/officeDocument/2006/relationships/slideLayout" Target="../slideLayouts/slideLayout3.xml"/><Relationship Id="rId4" Type="http://schemas.openxmlformats.org/officeDocument/2006/relationships/image" Target="../media/image10.tiff"/></Relationships>
</file>

<file path=ppt/slides/_rels/slide4.xml.rels><?xml version="1.0" encoding="UTF-8" standalone="yes"?>
<Relationships xmlns="http://schemas.openxmlformats.org/package/2006/relationships"><Relationship Id="rId3" Type="http://schemas.openxmlformats.org/officeDocument/2006/relationships/image" Target="../media/image11.tiff"/><Relationship Id="rId2" Type="http://schemas.openxmlformats.org/officeDocument/2006/relationships/hyperlink" Target="https://www.twinkl.co.uk/resources/ks2-pshe/health-and-wellbeing-pshce-subjects-key-stage-2/ks2-health-and-safety" TargetMode="Externa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hyperlink" Target="https://www.twinkl.co.uk/resources/ks2-pshe/health-and-wellbeing-pshce-subjects-key-stage-2/ks2-health-and-safety" TargetMode="Externa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12.tiff"/><Relationship Id="rId2" Type="http://schemas.openxmlformats.org/officeDocument/2006/relationships/hyperlink" Target="https://www.twinkl.co.uk/resources/ks2-pshe/health-and-wellbeing-pshce-subjects-key-stage-2/ks2-health-and-safety" TargetMode="External"/><Relationship Id="rId1" Type="http://schemas.openxmlformats.org/officeDocument/2006/relationships/slideLayout" Target="../slideLayouts/slideLayout3.xml"/><Relationship Id="rId4" Type="http://schemas.openxmlformats.org/officeDocument/2006/relationships/image" Target="../media/image13.tiff"/></Relationships>
</file>

<file path=ppt/slides/_rels/slide7.xml.rels><?xml version="1.0" encoding="UTF-8" standalone="yes"?>
<Relationships xmlns="http://schemas.openxmlformats.org/package/2006/relationships"><Relationship Id="rId3" Type="http://schemas.openxmlformats.org/officeDocument/2006/relationships/image" Target="../media/image14.tiff"/><Relationship Id="rId2" Type="http://schemas.openxmlformats.org/officeDocument/2006/relationships/hyperlink" Target="https://www.twinkl.co.uk/resources/ks2-pshe/health-and-wellbeing-pshce-subjects-key-stage-2/ks2-health-and-safety" TargetMode="Externa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15.tiff"/><Relationship Id="rId2" Type="http://schemas.openxmlformats.org/officeDocument/2006/relationships/hyperlink" Target="https://www.twinkl.co.uk/resources/ks2-pshe/health-and-wellbeing-pshce-subjects-key-stage-2/ks2-health-and-safety" TargetMode="Externa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16.tiff"/><Relationship Id="rId2" Type="http://schemas.openxmlformats.org/officeDocument/2006/relationships/hyperlink" Target="https://www.twinkl.co.uk/resources/ks2-pshe/health-and-wellbeing-pshce-subjects-key-stage-2/ks2-health-and-safety" TargetMode="Externa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hlinkClick r:id="rId2"/>
            <a:extLst>
              <a:ext uri="{FF2B5EF4-FFF2-40B4-BE49-F238E27FC236}">
                <a16:creationId xmlns:a16="http://schemas.microsoft.com/office/drawing/2014/main" id="{9D1777FF-1D6F-4AE9-845D-89F2182C4230}"/>
              </a:ext>
            </a:extLst>
          </p:cNvPr>
          <p:cNvSpPr/>
          <p:nvPr/>
        </p:nvSpPr>
        <p:spPr>
          <a:xfrm>
            <a:off x="4043493" y="5486400"/>
            <a:ext cx="1057013" cy="76339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 name="Rectangle 3">
            <a:hlinkClick r:id="rId2"/>
            <a:extLst>
              <a:ext uri="{FF2B5EF4-FFF2-40B4-BE49-F238E27FC236}">
                <a16:creationId xmlns:a16="http://schemas.microsoft.com/office/drawing/2014/main" id="{16BBD3FE-F9F1-44A2-9014-4E149345A86B}"/>
              </a:ext>
            </a:extLst>
          </p:cNvPr>
          <p:cNvSpPr/>
          <p:nvPr/>
        </p:nvSpPr>
        <p:spPr>
          <a:xfrm>
            <a:off x="8414158" y="6094602"/>
            <a:ext cx="729842" cy="76339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21188628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9F1580-411A-4A3D-9EEF-65E9D5F82034}"/>
              </a:ext>
            </a:extLst>
          </p:cNvPr>
          <p:cNvSpPr>
            <a:spLocks noGrp="1"/>
          </p:cNvSpPr>
          <p:nvPr>
            <p:ph type="title"/>
          </p:nvPr>
        </p:nvSpPr>
        <p:spPr/>
        <p:txBody>
          <a:bodyPr/>
          <a:lstStyle/>
          <a:p>
            <a:r>
              <a:rPr lang="en-GB" dirty="0"/>
              <a:t>True or False?</a:t>
            </a:r>
          </a:p>
        </p:txBody>
      </p:sp>
      <p:sp>
        <p:nvSpPr>
          <p:cNvPr id="3" name="Rectangle 2">
            <a:hlinkClick r:id="rId2"/>
            <a:extLst>
              <a:ext uri="{FF2B5EF4-FFF2-40B4-BE49-F238E27FC236}">
                <a16:creationId xmlns:a16="http://schemas.microsoft.com/office/drawing/2014/main" id="{0B1F5A89-6422-4FC4-A144-63590153EC2D}"/>
              </a:ext>
            </a:extLst>
          </p:cNvPr>
          <p:cNvSpPr/>
          <p:nvPr/>
        </p:nvSpPr>
        <p:spPr>
          <a:xfrm>
            <a:off x="8414158" y="6596090"/>
            <a:ext cx="729842" cy="26425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 name="TextBox 3">
            <a:extLst>
              <a:ext uri="{FF2B5EF4-FFF2-40B4-BE49-F238E27FC236}">
                <a16:creationId xmlns:a16="http://schemas.microsoft.com/office/drawing/2014/main" id="{16460839-9D01-4CE8-949B-8127A7975ED7}"/>
              </a:ext>
            </a:extLst>
          </p:cNvPr>
          <p:cNvSpPr txBox="1"/>
          <p:nvPr/>
        </p:nvSpPr>
        <p:spPr>
          <a:xfrm>
            <a:off x="600353" y="1408898"/>
            <a:ext cx="7933764" cy="4216539"/>
          </a:xfrm>
          <a:prstGeom prst="rect">
            <a:avLst/>
          </a:prstGeom>
          <a:noFill/>
        </p:spPr>
        <p:txBody>
          <a:bodyPr wrap="square" rtlCol="0">
            <a:spAutoFit/>
          </a:bodyPr>
          <a:lstStyle/>
          <a:p>
            <a:pPr>
              <a:spcBef>
                <a:spcPct val="0"/>
              </a:spcBef>
              <a:defRPr/>
            </a:pPr>
            <a:r>
              <a:rPr lang="en-GB" altLang="en-US" dirty="0"/>
              <a:t>How much have you learnt about fire safety? </a:t>
            </a:r>
          </a:p>
          <a:p>
            <a:pPr marL="342900" indent="-342900">
              <a:spcBef>
                <a:spcPts val="2400"/>
              </a:spcBef>
              <a:buFont typeface="+mj-lt"/>
              <a:buAutoNum type="arabicPeriod"/>
              <a:defRPr/>
            </a:pPr>
            <a:r>
              <a:rPr lang="en-GB" altLang="en-US" dirty="0"/>
              <a:t>You should only use matches or lighters with adult supervision.</a:t>
            </a:r>
            <a:endParaRPr lang="en-GB" altLang="en-US" dirty="0">
              <a:solidFill>
                <a:srgbClr val="00B050"/>
              </a:solidFill>
            </a:endParaRPr>
          </a:p>
          <a:p>
            <a:pPr marL="342900" indent="-342900">
              <a:spcBef>
                <a:spcPts val="4200"/>
              </a:spcBef>
              <a:buFont typeface="+mj-lt"/>
              <a:buAutoNum type="arabicPeriod"/>
              <a:defRPr/>
            </a:pPr>
            <a:r>
              <a:rPr lang="en-GB" altLang="en-US" dirty="0"/>
              <a:t>Only leave lit candles for a short amount of time. </a:t>
            </a:r>
            <a:endParaRPr lang="en-GB" altLang="en-US" dirty="0">
              <a:solidFill>
                <a:srgbClr val="00B050"/>
              </a:solidFill>
            </a:endParaRPr>
          </a:p>
          <a:p>
            <a:pPr marL="342900" indent="-342900">
              <a:spcBef>
                <a:spcPts val="4200"/>
              </a:spcBef>
              <a:buFont typeface="+mj-lt"/>
              <a:buAutoNum type="arabicPeriod"/>
              <a:defRPr/>
            </a:pPr>
            <a:r>
              <a:rPr lang="en-GB" altLang="en-US" dirty="0"/>
              <a:t>Fire brigades advise that a house has at least one smoke alarm per floor.</a:t>
            </a:r>
          </a:p>
          <a:p>
            <a:pPr marL="342900" indent="-342900">
              <a:spcBef>
                <a:spcPts val="3600"/>
              </a:spcBef>
              <a:buFont typeface="+mj-lt"/>
              <a:buAutoNum type="arabicPeriod"/>
              <a:defRPr/>
            </a:pPr>
            <a:r>
              <a:rPr lang="en-GB" altLang="en-US" dirty="0"/>
              <a:t>Smoke and heat stay low to the ground. </a:t>
            </a:r>
            <a:endParaRPr lang="en-GB" altLang="en-US" sz="2000" dirty="0"/>
          </a:p>
          <a:p>
            <a:pPr>
              <a:spcBef>
                <a:spcPts val="4200"/>
              </a:spcBef>
            </a:pPr>
            <a:r>
              <a:rPr lang="en-GB" dirty="0"/>
              <a:t>  </a:t>
            </a:r>
          </a:p>
        </p:txBody>
      </p:sp>
      <p:sp>
        <p:nvSpPr>
          <p:cNvPr id="5" name="TextBox 4">
            <a:extLst>
              <a:ext uri="{FF2B5EF4-FFF2-40B4-BE49-F238E27FC236}">
                <a16:creationId xmlns:a16="http://schemas.microsoft.com/office/drawing/2014/main" id="{841C8B16-1C3A-439E-8056-618C4664E1F0}"/>
              </a:ext>
            </a:extLst>
          </p:cNvPr>
          <p:cNvSpPr txBox="1"/>
          <p:nvPr/>
        </p:nvSpPr>
        <p:spPr>
          <a:xfrm>
            <a:off x="951419" y="2367344"/>
            <a:ext cx="6318366" cy="369332"/>
          </a:xfrm>
          <a:prstGeom prst="rect">
            <a:avLst/>
          </a:prstGeom>
          <a:noFill/>
        </p:spPr>
        <p:txBody>
          <a:bodyPr wrap="square" rtlCol="0">
            <a:spAutoFit/>
          </a:bodyPr>
          <a:lstStyle/>
          <a:p>
            <a:pPr>
              <a:spcBef>
                <a:spcPct val="0"/>
              </a:spcBef>
            </a:pPr>
            <a:r>
              <a:rPr lang="en-GB" altLang="en-US" b="1" dirty="0"/>
              <a:t>False. Children should never use lighters or matches.</a:t>
            </a:r>
            <a:endParaRPr lang="en-GB" altLang="en-US" sz="2000" b="1" dirty="0"/>
          </a:p>
        </p:txBody>
      </p:sp>
      <p:sp>
        <p:nvSpPr>
          <p:cNvPr id="6" name="TextBox 5">
            <a:extLst>
              <a:ext uri="{FF2B5EF4-FFF2-40B4-BE49-F238E27FC236}">
                <a16:creationId xmlns:a16="http://schemas.microsoft.com/office/drawing/2014/main" id="{B06D392F-7592-4BD5-8AF1-ADA7591D6ADC}"/>
              </a:ext>
            </a:extLst>
          </p:cNvPr>
          <p:cNvSpPr txBox="1"/>
          <p:nvPr/>
        </p:nvSpPr>
        <p:spPr>
          <a:xfrm>
            <a:off x="951419" y="3198692"/>
            <a:ext cx="6318366" cy="369332"/>
          </a:xfrm>
          <a:prstGeom prst="rect">
            <a:avLst/>
          </a:prstGeom>
          <a:noFill/>
        </p:spPr>
        <p:txBody>
          <a:bodyPr wrap="square" rtlCol="0">
            <a:spAutoFit/>
          </a:bodyPr>
          <a:lstStyle/>
          <a:p>
            <a:pPr>
              <a:spcBef>
                <a:spcPct val="0"/>
              </a:spcBef>
            </a:pPr>
            <a:r>
              <a:rPr lang="en-GB" altLang="en-US" b="1" dirty="0"/>
              <a:t>False. Lit candles should never be left unattended.</a:t>
            </a:r>
          </a:p>
        </p:txBody>
      </p:sp>
      <p:sp>
        <p:nvSpPr>
          <p:cNvPr id="7" name="TextBox 6">
            <a:extLst>
              <a:ext uri="{FF2B5EF4-FFF2-40B4-BE49-F238E27FC236}">
                <a16:creationId xmlns:a16="http://schemas.microsoft.com/office/drawing/2014/main" id="{02D61CD2-9E62-4619-A484-260E55EB5AEA}"/>
              </a:ext>
            </a:extLst>
          </p:cNvPr>
          <p:cNvSpPr txBox="1"/>
          <p:nvPr/>
        </p:nvSpPr>
        <p:spPr>
          <a:xfrm>
            <a:off x="951419" y="3948451"/>
            <a:ext cx="6318366" cy="369332"/>
          </a:xfrm>
          <a:prstGeom prst="rect">
            <a:avLst/>
          </a:prstGeom>
          <a:noFill/>
        </p:spPr>
        <p:txBody>
          <a:bodyPr wrap="square" rtlCol="0">
            <a:spAutoFit/>
          </a:bodyPr>
          <a:lstStyle/>
          <a:p>
            <a:pPr>
              <a:spcBef>
                <a:spcPct val="0"/>
              </a:spcBef>
            </a:pPr>
            <a:r>
              <a:rPr lang="en-GB" altLang="en-US" b="1" dirty="0"/>
              <a:t>True.</a:t>
            </a:r>
          </a:p>
        </p:txBody>
      </p:sp>
      <p:sp>
        <p:nvSpPr>
          <p:cNvPr id="8" name="TextBox 7">
            <a:extLst>
              <a:ext uri="{FF2B5EF4-FFF2-40B4-BE49-F238E27FC236}">
                <a16:creationId xmlns:a16="http://schemas.microsoft.com/office/drawing/2014/main" id="{21BC0B26-904B-4200-BE91-11018EC15F0E}"/>
              </a:ext>
            </a:extLst>
          </p:cNvPr>
          <p:cNvSpPr txBox="1"/>
          <p:nvPr/>
        </p:nvSpPr>
        <p:spPr>
          <a:xfrm>
            <a:off x="951420" y="4698210"/>
            <a:ext cx="5306644" cy="923330"/>
          </a:xfrm>
          <a:prstGeom prst="rect">
            <a:avLst/>
          </a:prstGeom>
          <a:noFill/>
        </p:spPr>
        <p:txBody>
          <a:bodyPr wrap="square" rtlCol="0">
            <a:spAutoFit/>
          </a:bodyPr>
          <a:lstStyle/>
          <a:p>
            <a:pPr>
              <a:spcBef>
                <a:spcPct val="0"/>
              </a:spcBef>
              <a:defRPr/>
            </a:pPr>
            <a:r>
              <a:rPr lang="en-GB" altLang="en-US" b="1" dirty="0"/>
              <a:t>False. Smoke and heat rise so staying low to the ground will help you to see more clearly and breathe more easily. </a:t>
            </a:r>
          </a:p>
        </p:txBody>
      </p:sp>
      <p:pic>
        <p:nvPicPr>
          <p:cNvPr id="12" name="Picture 11">
            <a:extLst>
              <a:ext uri="{FF2B5EF4-FFF2-40B4-BE49-F238E27FC236}">
                <a16:creationId xmlns:a16="http://schemas.microsoft.com/office/drawing/2014/main" id="{EFB6CEE6-3694-41B7-9651-CC83F7B4AB20}"/>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6649335" y="4894587"/>
            <a:ext cx="2017811" cy="1453906"/>
          </a:xfrm>
          <a:prstGeom prst="rect">
            <a:avLst/>
          </a:prstGeom>
        </p:spPr>
      </p:pic>
      <p:pic>
        <p:nvPicPr>
          <p:cNvPr id="13" name="Picture 12">
            <a:extLst>
              <a:ext uri="{FF2B5EF4-FFF2-40B4-BE49-F238E27FC236}">
                <a16:creationId xmlns:a16="http://schemas.microsoft.com/office/drawing/2014/main" id="{9A1C0B4A-80A3-4C16-BA0F-EE98B59D520C}"/>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6302977" y="4113665"/>
            <a:ext cx="770176" cy="2222526"/>
          </a:xfrm>
          <a:prstGeom prst="rect">
            <a:avLst/>
          </a:prstGeom>
        </p:spPr>
      </p:pic>
    </p:spTree>
    <p:extLst>
      <p:ext uri="{BB962C8B-B14F-4D97-AF65-F5344CB8AC3E}">
        <p14:creationId xmlns:p14="http://schemas.microsoft.com/office/powerpoint/2010/main" val="4099757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fade">
                                      <p:cBhvr>
                                        <p:cTn id="17" dur="500"/>
                                        <p:tgtEl>
                                          <p:spTgt spid="7"/>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fade">
                                      <p:cBhvr>
                                        <p:cTn id="2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p:bldP spid="8"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A79CF1-5660-4248-B815-7D366E22FDD0}"/>
              </a:ext>
            </a:extLst>
          </p:cNvPr>
          <p:cNvSpPr>
            <a:spLocks noGrp="1"/>
          </p:cNvSpPr>
          <p:nvPr>
            <p:ph type="title"/>
          </p:nvPr>
        </p:nvSpPr>
        <p:spPr/>
        <p:txBody>
          <a:bodyPr/>
          <a:lstStyle/>
          <a:p>
            <a:r>
              <a:rPr lang="en-GB" dirty="0"/>
              <a:t>True or False?</a:t>
            </a:r>
          </a:p>
        </p:txBody>
      </p:sp>
      <p:sp>
        <p:nvSpPr>
          <p:cNvPr id="3" name="Rectangle 2">
            <a:hlinkClick r:id="rId2"/>
            <a:extLst>
              <a:ext uri="{FF2B5EF4-FFF2-40B4-BE49-F238E27FC236}">
                <a16:creationId xmlns:a16="http://schemas.microsoft.com/office/drawing/2014/main" id="{6B2B7B75-29F8-486E-BBAC-4E2526D53563}"/>
              </a:ext>
            </a:extLst>
          </p:cNvPr>
          <p:cNvSpPr/>
          <p:nvPr/>
        </p:nvSpPr>
        <p:spPr>
          <a:xfrm>
            <a:off x="8414158" y="6596090"/>
            <a:ext cx="729842" cy="26425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 name="TextBox 3">
            <a:extLst>
              <a:ext uri="{FF2B5EF4-FFF2-40B4-BE49-F238E27FC236}">
                <a16:creationId xmlns:a16="http://schemas.microsoft.com/office/drawing/2014/main" id="{6C8981D6-0023-43CA-8E13-7557E39B8AF2}"/>
              </a:ext>
            </a:extLst>
          </p:cNvPr>
          <p:cNvSpPr txBox="1"/>
          <p:nvPr/>
        </p:nvSpPr>
        <p:spPr>
          <a:xfrm>
            <a:off x="600353" y="1473201"/>
            <a:ext cx="7933764" cy="3754874"/>
          </a:xfrm>
          <a:prstGeom prst="rect">
            <a:avLst/>
          </a:prstGeom>
          <a:noFill/>
        </p:spPr>
        <p:txBody>
          <a:bodyPr wrap="square" rtlCol="0">
            <a:spAutoFit/>
          </a:bodyPr>
          <a:lstStyle/>
          <a:p>
            <a:pPr marL="342900" indent="-342900">
              <a:spcBef>
                <a:spcPct val="0"/>
              </a:spcBef>
              <a:buFont typeface="+mj-lt"/>
              <a:buAutoNum type="arabicPeriod" startAt="5"/>
              <a:defRPr/>
            </a:pPr>
            <a:r>
              <a:rPr lang="en-GB" altLang="en-US" dirty="0"/>
              <a:t>If your clothes catch fire, remember to stop, drop and roll. </a:t>
            </a:r>
          </a:p>
          <a:p>
            <a:pPr marL="342900" indent="-342900">
              <a:spcBef>
                <a:spcPts val="5200"/>
              </a:spcBef>
              <a:buFont typeface="+mj-lt"/>
              <a:buAutoNum type="arabicPeriod" startAt="5"/>
              <a:defRPr/>
            </a:pPr>
            <a:r>
              <a:rPr lang="en-GB" altLang="en-US" dirty="0"/>
              <a:t>If there is a fire extinguisher nearby, you should try to put out a fire   yourself. </a:t>
            </a:r>
            <a:endParaRPr lang="en-GB" altLang="en-US" dirty="0">
              <a:solidFill>
                <a:srgbClr val="00B050"/>
              </a:solidFill>
            </a:endParaRPr>
          </a:p>
          <a:p>
            <a:pPr marL="342900" indent="-342900">
              <a:spcBef>
                <a:spcPts val="5200"/>
              </a:spcBef>
              <a:buFont typeface="+mj-lt"/>
              <a:buAutoNum type="arabicPeriod" startAt="5"/>
              <a:defRPr/>
            </a:pPr>
            <a:r>
              <a:rPr lang="en-GB" altLang="en-US" dirty="0"/>
              <a:t>If you can’t get out of the house in a fire, go into a room, shut the door and put blankets or towels at the bottom of the door. </a:t>
            </a:r>
          </a:p>
          <a:p>
            <a:pPr marL="342900" indent="-342900">
              <a:spcBef>
                <a:spcPts val="5200"/>
              </a:spcBef>
              <a:buFont typeface="+mj-lt"/>
              <a:buAutoNum type="arabicPeriod" startAt="5"/>
              <a:defRPr/>
            </a:pPr>
            <a:r>
              <a:rPr lang="en-GB" altLang="en-US" dirty="0"/>
              <a:t>Candles should be lit near an open window to aid ventilation.</a:t>
            </a:r>
            <a:r>
              <a:rPr lang="en-GB" dirty="0"/>
              <a:t>   </a:t>
            </a:r>
          </a:p>
        </p:txBody>
      </p:sp>
      <p:sp>
        <p:nvSpPr>
          <p:cNvPr id="5" name="TextBox 4">
            <a:extLst>
              <a:ext uri="{FF2B5EF4-FFF2-40B4-BE49-F238E27FC236}">
                <a16:creationId xmlns:a16="http://schemas.microsoft.com/office/drawing/2014/main" id="{E5E868B1-E087-4D47-9B48-E068AFE2CB1A}"/>
              </a:ext>
            </a:extLst>
          </p:cNvPr>
          <p:cNvSpPr txBox="1"/>
          <p:nvPr/>
        </p:nvSpPr>
        <p:spPr>
          <a:xfrm>
            <a:off x="951419" y="1804382"/>
            <a:ext cx="7471704" cy="646331"/>
          </a:xfrm>
          <a:prstGeom prst="rect">
            <a:avLst/>
          </a:prstGeom>
          <a:noFill/>
        </p:spPr>
        <p:txBody>
          <a:bodyPr wrap="square" rtlCol="0">
            <a:spAutoFit/>
          </a:bodyPr>
          <a:lstStyle/>
          <a:p>
            <a:pPr>
              <a:spcBef>
                <a:spcPct val="0"/>
              </a:spcBef>
            </a:pPr>
            <a:r>
              <a:rPr lang="en-GB" altLang="en-US" b="1" dirty="0"/>
              <a:t>True. Dropping to the floor and rolling around will help to put the fire out.</a:t>
            </a:r>
            <a:endParaRPr lang="en-GB" altLang="en-US" sz="2000" b="1" dirty="0"/>
          </a:p>
        </p:txBody>
      </p:sp>
      <p:sp>
        <p:nvSpPr>
          <p:cNvPr id="6" name="TextBox 5">
            <a:extLst>
              <a:ext uri="{FF2B5EF4-FFF2-40B4-BE49-F238E27FC236}">
                <a16:creationId xmlns:a16="http://schemas.microsoft.com/office/drawing/2014/main" id="{B8D9DAB0-509A-4F27-BF36-9E5F15268C48}"/>
              </a:ext>
            </a:extLst>
          </p:cNvPr>
          <p:cNvSpPr txBox="1"/>
          <p:nvPr/>
        </p:nvSpPr>
        <p:spPr>
          <a:xfrm>
            <a:off x="942455" y="2994445"/>
            <a:ext cx="7860888" cy="646331"/>
          </a:xfrm>
          <a:prstGeom prst="rect">
            <a:avLst/>
          </a:prstGeom>
          <a:noFill/>
        </p:spPr>
        <p:txBody>
          <a:bodyPr wrap="square" rtlCol="0">
            <a:spAutoFit/>
          </a:bodyPr>
          <a:lstStyle/>
          <a:p>
            <a:pPr>
              <a:spcBef>
                <a:spcPct val="0"/>
              </a:spcBef>
            </a:pPr>
            <a:r>
              <a:rPr lang="en-GB" altLang="en-US" b="1" dirty="0"/>
              <a:t>False. Get as far away from the fire as possible and let the firefighters put out the fire.</a:t>
            </a:r>
          </a:p>
        </p:txBody>
      </p:sp>
      <p:sp>
        <p:nvSpPr>
          <p:cNvPr id="7" name="TextBox 6">
            <a:extLst>
              <a:ext uri="{FF2B5EF4-FFF2-40B4-BE49-F238E27FC236}">
                <a16:creationId xmlns:a16="http://schemas.microsoft.com/office/drawing/2014/main" id="{8F1AA373-F642-4480-935E-AA193C939F97}"/>
              </a:ext>
            </a:extLst>
          </p:cNvPr>
          <p:cNvSpPr txBox="1"/>
          <p:nvPr/>
        </p:nvSpPr>
        <p:spPr>
          <a:xfrm>
            <a:off x="960385" y="4194999"/>
            <a:ext cx="7601192" cy="646331"/>
          </a:xfrm>
          <a:prstGeom prst="rect">
            <a:avLst/>
          </a:prstGeom>
          <a:noFill/>
        </p:spPr>
        <p:txBody>
          <a:bodyPr wrap="square" rtlCol="0">
            <a:spAutoFit/>
          </a:bodyPr>
          <a:lstStyle/>
          <a:p>
            <a:pPr>
              <a:spcBef>
                <a:spcPct val="0"/>
              </a:spcBef>
              <a:defRPr/>
            </a:pPr>
            <a:r>
              <a:rPr lang="en-GB" altLang="en-US" b="1" dirty="0"/>
              <a:t>True. This will stop smoke from getting into the room. If there is a sink in the room, wet the towels or blankets.</a:t>
            </a:r>
          </a:p>
        </p:txBody>
      </p:sp>
      <p:sp>
        <p:nvSpPr>
          <p:cNvPr id="8" name="TextBox 7">
            <a:extLst>
              <a:ext uri="{FF2B5EF4-FFF2-40B4-BE49-F238E27FC236}">
                <a16:creationId xmlns:a16="http://schemas.microsoft.com/office/drawing/2014/main" id="{BDBAE5FA-335C-4997-B754-7F420FC239D9}"/>
              </a:ext>
            </a:extLst>
          </p:cNvPr>
          <p:cNvSpPr txBox="1"/>
          <p:nvPr/>
        </p:nvSpPr>
        <p:spPr>
          <a:xfrm>
            <a:off x="960383" y="5152057"/>
            <a:ext cx="6044423" cy="646331"/>
          </a:xfrm>
          <a:prstGeom prst="rect">
            <a:avLst/>
          </a:prstGeom>
          <a:noFill/>
        </p:spPr>
        <p:txBody>
          <a:bodyPr wrap="square" rtlCol="0">
            <a:spAutoFit/>
          </a:bodyPr>
          <a:lstStyle/>
          <a:p>
            <a:pPr>
              <a:spcBef>
                <a:spcPct val="0"/>
              </a:spcBef>
              <a:defRPr/>
            </a:pPr>
            <a:r>
              <a:rPr lang="en-GB" altLang="en-US" b="1" dirty="0"/>
              <a:t>False. A gust of wind could blow the curtains towards the flame of the candle and they could catch fire.</a:t>
            </a:r>
            <a:endParaRPr lang="en-GB" altLang="en-US" dirty="0"/>
          </a:p>
        </p:txBody>
      </p:sp>
      <p:pic>
        <p:nvPicPr>
          <p:cNvPr id="9" name="Picture 8">
            <a:extLst>
              <a:ext uri="{FF2B5EF4-FFF2-40B4-BE49-F238E27FC236}">
                <a16:creationId xmlns:a16="http://schemas.microsoft.com/office/drawing/2014/main" id="{66F68B13-6BF1-496B-80EB-7EF2050585FD}"/>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flipH="1">
            <a:off x="7422795" y="4709991"/>
            <a:ext cx="1182900" cy="1578498"/>
          </a:xfrm>
          <a:prstGeom prst="rect">
            <a:avLst/>
          </a:prstGeom>
        </p:spPr>
      </p:pic>
    </p:spTree>
    <p:extLst>
      <p:ext uri="{BB962C8B-B14F-4D97-AF65-F5344CB8AC3E}">
        <p14:creationId xmlns:p14="http://schemas.microsoft.com/office/powerpoint/2010/main" val="10439999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fade">
                                      <p:cBhvr>
                                        <p:cTn id="17" dur="500"/>
                                        <p:tgtEl>
                                          <p:spTgt spid="7"/>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fade">
                                      <p:cBhvr>
                                        <p:cTn id="2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p:bldP spid="8"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hlinkClick r:id="rId2"/>
            <a:extLst>
              <a:ext uri="{FF2B5EF4-FFF2-40B4-BE49-F238E27FC236}">
                <a16:creationId xmlns:a16="http://schemas.microsoft.com/office/drawing/2014/main" id="{19A6B0BF-E8F3-4CBE-8FE0-5281E020CFA4}"/>
              </a:ext>
            </a:extLst>
          </p:cNvPr>
          <p:cNvSpPr/>
          <p:nvPr/>
        </p:nvSpPr>
        <p:spPr>
          <a:xfrm>
            <a:off x="4043493" y="3047301"/>
            <a:ext cx="1057013" cy="76339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Rectangle 2">
            <a:hlinkClick r:id="rId2"/>
            <a:extLst>
              <a:ext uri="{FF2B5EF4-FFF2-40B4-BE49-F238E27FC236}">
                <a16:creationId xmlns:a16="http://schemas.microsoft.com/office/drawing/2014/main" id="{7F6E3222-026C-4E5C-8D96-365B6C597010}"/>
              </a:ext>
            </a:extLst>
          </p:cNvPr>
          <p:cNvSpPr/>
          <p:nvPr/>
        </p:nvSpPr>
        <p:spPr>
          <a:xfrm>
            <a:off x="8414158" y="6094602"/>
            <a:ext cx="729842" cy="76339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180807585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Rectangle 23">
            <a:extLst>
              <a:ext uri="{FF2B5EF4-FFF2-40B4-BE49-F238E27FC236}">
                <a16:creationId xmlns:a16="http://schemas.microsoft.com/office/drawing/2014/main" id="{2CA86101-F391-41B4-8E10-3DB50575D71F}"/>
              </a:ext>
            </a:extLst>
          </p:cNvPr>
          <p:cNvSpPr/>
          <p:nvPr/>
        </p:nvSpPr>
        <p:spPr>
          <a:xfrm>
            <a:off x="621123" y="3300684"/>
            <a:ext cx="6652131" cy="462706"/>
          </a:xfrm>
          <a:prstGeom prst="rect">
            <a:avLst/>
          </a:prstGeom>
          <a:solidFill>
            <a:srgbClr val="FCC6C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3" name="Rectangle 22">
            <a:extLst>
              <a:ext uri="{FF2B5EF4-FFF2-40B4-BE49-F238E27FC236}">
                <a16:creationId xmlns:a16="http://schemas.microsoft.com/office/drawing/2014/main" id="{9E3020B8-65E7-4B47-9DF5-85B5ADBADEB2}"/>
              </a:ext>
            </a:extLst>
          </p:cNvPr>
          <p:cNvSpPr/>
          <p:nvPr/>
        </p:nvSpPr>
        <p:spPr>
          <a:xfrm>
            <a:off x="621125" y="2672109"/>
            <a:ext cx="5866544" cy="462706"/>
          </a:xfrm>
          <a:prstGeom prst="rect">
            <a:avLst/>
          </a:prstGeom>
          <a:solidFill>
            <a:srgbClr val="FCC6C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2" name="Rectangle 21">
            <a:extLst>
              <a:ext uri="{FF2B5EF4-FFF2-40B4-BE49-F238E27FC236}">
                <a16:creationId xmlns:a16="http://schemas.microsoft.com/office/drawing/2014/main" id="{3AC9EC79-7203-4CE2-88BB-84349AD25DCA}"/>
              </a:ext>
            </a:extLst>
          </p:cNvPr>
          <p:cNvSpPr/>
          <p:nvPr/>
        </p:nvSpPr>
        <p:spPr>
          <a:xfrm>
            <a:off x="622183" y="3888054"/>
            <a:ext cx="5866544" cy="462706"/>
          </a:xfrm>
          <a:prstGeom prst="rect">
            <a:avLst/>
          </a:prstGeom>
          <a:solidFill>
            <a:srgbClr val="FCC6C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Rectangle 7">
            <a:extLst>
              <a:ext uri="{FF2B5EF4-FFF2-40B4-BE49-F238E27FC236}">
                <a16:creationId xmlns:a16="http://schemas.microsoft.com/office/drawing/2014/main" id="{7DE7CDB7-98EE-4FD7-A8E6-691A425451D7}"/>
              </a:ext>
            </a:extLst>
          </p:cNvPr>
          <p:cNvSpPr/>
          <p:nvPr/>
        </p:nvSpPr>
        <p:spPr>
          <a:xfrm>
            <a:off x="621122" y="2042824"/>
            <a:ext cx="6786357" cy="462706"/>
          </a:xfrm>
          <a:prstGeom prst="rect">
            <a:avLst/>
          </a:prstGeom>
          <a:solidFill>
            <a:srgbClr val="FCC6C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 name="TextBox 3">
            <a:extLst>
              <a:ext uri="{FF2B5EF4-FFF2-40B4-BE49-F238E27FC236}">
                <a16:creationId xmlns:a16="http://schemas.microsoft.com/office/drawing/2014/main" id="{2F0FE02A-257C-431B-A73C-DAC7D4D1DBE3}"/>
              </a:ext>
            </a:extLst>
          </p:cNvPr>
          <p:cNvSpPr txBox="1"/>
          <p:nvPr/>
        </p:nvSpPr>
        <p:spPr>
          <a:xfrm>
            <a:off x="622183" y="1481590"/>
            <a:ext cx="5619226" cy="2862322"/>
          </a:xfrm>
          <a:prstGeom prst="rect">
            <a:avLst/>
          </a:prstGeom>
          <a:noFill/>
        </p:spPr>
        <p:txBody>
          <a:bodyPr wrap="square" rtlCol="0">
            <a:spAutoFit/>
          </a:bodyPr>
          <a:lstStyle/>
          <a:p>
            <a:pPr>
              <a:spcBef>
                <a:spcPct val="0"/>
              </a:spcBef>
              <a:defRPr/>
            </a:pPr>
            <a:r>
              <a:rPr lang="en-GB" altLang="en-US" sz="2000" dirty="0"/>
              <a:t>Fire can be useful. We can use it for:</a:t>
            </a:r>
          </a:p>
          <a:p>
            <a:pPr marL="285750" indent="-285750">
              <a:spcBef>
                <a:spcPts val="2400"/>
              </a:spcBef>
              <a:buFont typeface="Arial" panose="020B0604020202020204" pitchFamily="34" charset="0"/>
              <a:buChar char="•"/>
              <a:defRPr/>
            </a:pPr>
            <a:r>
              <a:rPr lang="en-GB" altLang="en-US" sz="2000" dirty="0"/>
              <a:t>barbecues;</a:t>
            </a:r>
          </a:p>
          <a:p>
            <a:pPr marL="285750" indent="-285750">
              <a:spcBef>
                <a:spcPts val="2400"/>
              </a:spcBef>
              <a:buFont typeface="Arial" panose="020B0604020202020204" pitchFamily="34" charset="0"/>
              <a:buChar char="•"/>
              <a:defRPr/>
            </a:pPr>
            <a:r>
              <a:rPr lang="en-GB" altLang="en-US" sz="2000" dirty="0"/>
              <a:t>bonfires;</a:t>
            </a:r>
          </a:p>
          <a:p>
            <a:pPr marL="285750" indent="-285750">
              <a:spcBef>
                <a:spcPts val="2400"/>
              </a:spcBef>
              <a:buFont typeface="Arial" panose="020B0604020202020204" pitchFamily="34" charset="0"/>
              <a:buChar char="•"/>
              <a:defRPr/>
            </a:pPr>
            <a:r>
              <a:rPr lang="en-GB" altLang="en-US" sz="2000" dirty="0"/>
              <a:t>wood or fuel burners to keep houses warm;</a:t>
            </a:r>
          </a:p>
          <a:p>
            <a:pPr marL="285750" indent="-285750">
              <a:spcBef>
                <a:spcPts val="2400"/>
              </a:spcBef>
              <a:buFont typeface="Arial" panose="020B0604020202020204" pitchFamily="34" charset="0"/>
              <a:buChar char="•"/>
              <a:defRPr/>
            </a:pPr>
            <a:r>
              <a:rPr lang="en-GB" altLang="en-US" sz="2000" dirty="0"/>
              <a:t>lighting candles.</a:t>
            </a:r>
          </a:p>
        </p:txBody>
      </p:sp>
      <p:sp>
        <p:nvSpPr>
          <p:cNvPr id="2" name="Title 1">
            <a:extLst>
              <a:ext uri="{FF2B5EF4-FFF2-40B4-BE49-F238E27FC236}">
                <a16:creationId xmlns:a16="http://schemas.microsoft.com/office/drawing/2014/main" id="{CECD808F-CEA3-49F3-98E5-B21D0F711D9A}"/>
              </a:ext>
            </a:extLst>
          </p:cNvPr>
          <p:cNvSpPr>
            <a:spLocks noGrp="1"/>
          </p:cNvSpPr>
          <p:nvPr>
            <p:ph type="title"/>
          </p:nvPr>
        </p:nvSpPr>
        <p:spPr/>
        <p:txBody>
          <a:bodyPr/>
          <a:lstStyle/>
          <a:p>
            <a:r>
              <a:rPr lang="en-GB" dirty="0"/>
              <a:t>Fire</a:t>
            </a:r>
          </a:p>
        </p:txBody>
      </p:sp>
      <p:sp>
        <p:nvSpPr>
          <p:cNvPr id="3" name="Rectangle 2">
            <a:hlinkClick r:id="rId2"/>
            <a:extLst>
              <a:ext uri="{FF2B5EF4-FFF2-40B4-BE49-F238E27FC236}">
                <a16:creationId xmlns:a16="http://schemas.microsoft.com/office/drawing/2014/main" id="{F237062A-DF66-44CB-8EBD-0DBC7859601F}"/>
              </a:ext>
            </a:extLst>
          </p:cNvPr>
          <p:cNvSpPr/>
          <p:nvPr/>
        </p:nvSpPr>
        <p:spPr>
          <a:xfrm>
            <a:off x="8414158" y="6593746"/>
            <a:ext cx="729842" cy="26425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TextBox 4">
            <a:extLst>
              <a:ext uri="{FF2B5EF4-FFF2-40B4-BE49-F238E27FC236}">
                <a16:creationId xmlns:a16="http://schemas.microsoft.com/office/drawing/2014/main" id="{85AA11D7-D25D-41E3-94AB-E0537BF78031}"/>
              </a:ext>
            </a:extLst>
          </p:cNvPr>
          <p:cNvSpPr txBox="1"/>
          <p:nvPr/>
        </p:nvSpPr>
        <p:spPr>
          <a:xfrm>
            <a:off x="621122" y="4683336"/>
            <a:ext cx="7388063" cy="677108"/>
          </a:xfrm>
          <a:prstGeom prst="rect">
            <a:avLst/>
          </a:prstGeom>
          <a:noFill/>
        </p:spPr>
        <p:txBody>
          <a:bodyPr wrap="square" rtlCol="0">
            <a:spAutoFit/>
          </a:bodyPr>
          <a:lstStyle/>
          <a:p>
            <a:pPr>
              <a:spcBef>
                <a:spcPct val="0"/>
              </a:spcBef>
              <a:defRPr/>
            </a:pPr>
            <a:r>
              <a:rPr lang="en-GB" altLang="en-US" sz="2000" dirty="0"/>
              <a:t>Can you think of any more uses? </a:t>
            </a:r>
          </a:p>
          <a:p>
            <a:endParaRPr lang="en-GB" dirty="0"/>
          </a:p>
        </p:txBody>
      </p:sp>
      <p:sp>
        <p:nvSpPr>
          <p:cNvPr id="6" name="TextBox 5">
            <a:extLst>
              <a:ext uri="{FF2B5EF4-FFF2-40B4-BE49-F238E27FC236}">
                <a16:creationId xmlns:a16="http://schemas.microsoft.com/office/drawing/2014/main" id="{4F7F204D-7B79-4E9B-921F-66085963EDC9}"/>
              </a:ext>
            </a:extLst>
          </p:cNvPr>
          <p:cNvSpPr txBox="1"/>
          <p:nvPr/>
        </p:nvSpPr>
        <p:spPr>
          <a:xfrm>
            <a:off x="621122" y="5249096"/>
            <a:ext cx="7781040" cy="984885"/>
          </a:xfrm>
          <a:prstGeom prst="rect">
            <a:avLst/>
          </a:prstGeom>
          <a:noFill/>
        </p:spPr>
        <p:txBody>
          <a:bodyPr wrap="square" rtlCol="0">
            <a:spAutoFit/>
          </a:bodyPr>
          <a:lstStyle/>
          <a:p>
            <a:pPr>
              <a:spcBef>
                <a:spcPct val="0"/>
              </a:spcBef>
              <a:defRPr/>
            </a:pPr>
            <a:r>
              <a:rPr lang="en-GB" altLang="en-US" sz="2000" dirty="0"/>
              <a:t>Although fire is useful, it can also be extremely dangerous. There are lots of ways to make sure we stay safe around fire.</a:t>
            </a:r>
          </a:p>
          <a:p>
            <a:endParaRPr lang="en-GB" dirty="0"/>
          </a:p>
        </p:txBody>
      </p:sp>
      <p:pic>
        <p:nvPicPr>
          <p:cNvPr id="11" name="Picture 10">
            <a:extLst>
              <a:ext uri="{FF2B5EF4-FFF2-40B4-BE49-F238E27FC236}">
                <a16:creationId xmlns:a16="http://schemas.microsoft.com/office/drawing/2014/main" id="{56EC3085-373B-46F9-88CD-B39435795E85}"/>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flipH="1">
            <a:off x="6918120" y="1744253"/>
            <a:ext cx="869564" cy="1319917"/>
          </a:xfrm>
          <a:prstGeom prst="rect">
            <a:avLst/>
          </a:prstGeom>
        </p:spPr>
      </p:pic>
      <p:pic>
        <p:nvPicPr>
          <p:cNvPr id="13" name="Picture 12">
            <a:extLst>
              <a:ext uri="{FF2B5EF4-FFF2-40B4-BE49-F238E27FC236}">
                <a16:creationId xmlns:a16="http://schemas.microsoft.com/office/drawing/2014/main" id="{F508D109-9AB8-4F99-9426-F0E74A2E6611}"/>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flipH="1">
            <a:off x="6076615" y="3723186"/>
            <a:ext cx="780082" cy="1040965"/>
          </a:xfrm>
          <a:prstGeom prst="rect">
            <a:avLst/>
          </a:prstGeom>
        </p:spPr>
      </p:pic>
      <p:pic>
        <p:nvPicPr>
          <p:cNvPr id="15" name="Picture 14">
            <a:extLst>
              <a:ext uri="{FF2B5EF4-FFF2-40B4-BE49-F238E27FC236}">
                <a16:creationId xmlns:a16="http://schemas.microsoft.com/office/drawing/2014/main" id="{98E7FBB6-A692-4356-B96E-97800C4F21F2}"/>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flipH="1">
            <a:off x="5804753" y="1904163"/>
            <a:ext cx="1012089" cy="1478831"/>
          </a:xfrm>
          <a:prstGeom prst="rect">
            <a:avLst/>
          </a:prstGeom>
        </p:spPr>
      </p:pic>
      <p:pic>
        <p:nvPicPr>
          <p:cNvPr id="17" name="Picture 16">
            <a:extLst>
              <a:ext uri="{FF2B5EF4-FFF2-40B4-BE49-F238E27FC236}">
                <a16:creationId xmlns:a16="http://schemas.microsoft.com/office/drawing/2014/main" id="{9EEEA508-0A1E-490B-B7E9-7045F472B308}"/>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flipH="1">
            <a:off x="6776905" y="3106580"/>
            <a:ext cx="1151994" cy="862000"/>
          </a:xfrm>
          <a:prstGeom prst="rect">
            <a:avLst/>
          </a:prstGeom>
        </p:spPr>
      </p:pic>
    </p:spTree>
    <p:extLst>
      <p:ext uri="{BB962C8B-B14F-4D97-AF65-F5344CB8AC3E}">
        <p14:creationId xmlns:p14="http://schemas.microsoft.com/office/powerpoint/2010/main" val="34421291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E58AE69A-C4FF-4C52-A7FE-63B8041A10C8}"/>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5544356" y="4436768"/>
            <a:ext cx="2631457" cy="1896061"/>
          </a:xfrm>
          <a:prstGeom prst="rect">
            <a:avLst/>
          </a:prstGeom>
        </p:spPr>
      </p:pic>
      <p:sp>
        <p:nvSpPr>
          <p:cNvPr id="2" name="Title 1">
            <a:extLst>
              <a:ext uri="{FF2B5EF4-FFF2-40B4-BE49-F238E27FC236}">
                <a16:creationId xmlns:a16="http://schemas.microsoft.com/office/drawing/2014/main" id="{7A3D03D7-5A5D-4B16-B217-D4657D14D4A6}"/>
              </a:ext>
            </a:extLst>
          </p:cNvPr>
          <p:cNvSpPr>
            <a:spLocks noGrp="1"/>
          </p:cNvSpPr>
          <p:nvPr>
            <p:ph type="title"/>
          </p:nvPr>
        </p:nvSpPr>
        <p:spPr/>
        <p:txBody>
          <a:bodyPr/>
          <a:lstStyle/>
          <a:p>
            <a:r>
              <a:rPr lang="en-GB" dirty="0"/>
              <a:t>Lighters and Matches</a:t>
            </a:r>
          </a:p>
        </p:txBody>
      </p:sp>
      <p:sp>
        <p:nvSpPr>
          <p:cNvPr id="3" name="Rectangle 2">
            <a:hlinkClick r:id="rId3"/>
            <a:extLst>
              <a:ext uri="{FF2B5EF4-FFF2-40B4-BE49-F238E27FC236}">
                <a16:creationId xmlns:a16="http://schemas.microsoft.com/office/drawing/2014/main" id="{5C0A7FD6-0971-4EDB-BFDC-88D68B220B45}"/>
              </a:ext>
            </a:extLst>
          </p:cNvPr>
          <p:cNvSpPr/>
          <p:nvPr/>
        </p:nvSpPr>
        <p:spPr>
          <a:xfrm>
            <a:off x="8414158" y="6596090"/>
            <a:ext cx="729842" cy="26425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 name="TextBox 3">
            <a:extLst>
              <a:ext uri="{FF2B5EF4-FFF2-40B4-BE49-F238E27FC236}">
                <a16:creationId xmlns:a16="http://schemas.microsoft.com/office/drawing/2014/main" id="{06A97122-2B5D-424F-B8FB-9609FF793D37}"/>
              </a:ext>
            </a:extLst>
          </p:cNvPr>
          <p:cNvSpPr txBox="1"/>
          <p:nvPr/>
        </p:nvSpPr>
        <p:spPr>
          <a:xfrm>
            <a:off x="637490" y="1566949"/>
            <a:ext cx="7859490" cy="2369880"/>
          </a:xfrm>
          <a:prstGeom prst="rect">
            <a:avLst/>
          </a:prstGeom>
          <a:noFill/>
        </p:spPr>
        <p:txBody>
          <a:bodyPr wrap="square" rtlCol="0">
            <a:spAutoFit/>
          </a:bodyPr>
          <a:lstStyle/>
          <a:p>
            <a:pPr>
              <a:spcBef>
                <a:spcPct val="0"/>
              </a:spcBef>
            </a:pPr>
            <a:r>
              <a:rPr lang="en-GB" altLang="en-US" sz="2000" dirty="0"/>
              <a:t>Lighters and matches are a simple way to start fires. However, they are not toys and they should never be played with.</a:t>
            </a:r>
          </a:p>
          <a:p>
            <a:pPr>
              <a:spcBef>
                <a:spcPts val="1800"/>
              </a:spcBef>
            </a:pPr>
            <a:r>
              <a:rPr lang="en-GB" altLang="en-US" sz="2000" dirty="0"/>
              <a:t>You should never touch, let alone use, lighters and matches.</a:t>
            </a:r>
          </a:p>
          <a:p>
            <a:pPr>
              <a:spcBef>
                <a:spcPts val="1800"/>
              </a:spcBef>
            </a:pPr>
            <a:r>
              <a:rPr lang="en-GB" altLang="en-US" sz="2000" dirty="0"/>
              <a:t>If someone you know is playing with them, you must tell an adult.</a:t>
            </a:r>
          </a:p>
          <a:p>
            <a:pPr>
              <a:spcBef>
                <a:spcPct val="0"/>
              </a:spcBef>
            </a:pPr>
            <a:endParaRPr lang="en-GB" altLang="en-US" sz="2000" dirty="0"/>
          </a:p>
          <a:p>
            <a:endParaRPr lang="en-GB" dirty="0"/>
          </a:p>
        </p:txBody>
      </p:sp>
      <p:pic>
        <p:nvPicPr>
          <p:cNvPr id="6" name="Picture 5">
            <a:extLst>
              <a:ext uri="{FF2B5EF4-FFF2-40B4-BE49-F238E27FC236}">
                <a16:creationId xmlns:a16="http://schemas.microsoft.com/office/drawing/2014/main" id="{2CDF5239-0E79-42DA-91A5-5F34A1514043}"/>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5173660" y="3562395"/>
            <a:ext cx="883649" cy="2549983"/>
          </a:xfrm>
          <a:prstGeom prst="rect">
            <a:avLst/>
          </a:prstGeom>
        </p:spPr>
      </p:pic>
    </p:spTree>
    <p:extLst>
      <p:ext uri="{BB962C8B-B14F-4D97-AF65-F5344CB8AC3E}">
        <p14:creationId xmlns:p14="http://schemas.microsoft.com/office/powerpoint/2010/main" val="138685499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867F46-5789-42C1-8ADB-63942811CEBF}"/>
              </a:ext>
            </a:extLst>
          </p:cNvPr>
          <p:cNvSpPr>
            <a:spLocks noGrp="1"/>
          </p:cNvSpPr>
          <p:nvPr>
            <p:ph type="title"/>
          </p:nvPr>
        </p:nvSpPr>
        <p:spPr/>
        <p:txBody>
          <a:bodyPr/>
          <a:lstStyle/>
          <a:p>
            <a:r>
              <a:rPr lang="en-GB" dirty="0"/>
              <a:t>Candles</a:t>
            </a:r>
          </a:p>
        </p:txBody>
      </p:sp>
      <p:sp>
        <p:nvSpPr>
          <p:cNvPr id="3" name="Rectangle 2">
            <a:hlinkClick r:id="rId2"/>
            <a:extLst>
              <a:ext uri="{FF2B5EF4-FFF2-40B4-BE49-F238E27FC236}">
                <a16:creationId xmlns:a16="http://schemas.microsoft.com/office/drawing/2014/main" id="{C78EEDAB-7152-485E-9440-7EF7A36BCADE}"/>
              </a:ext>
            </a:extLst>
          </p:cNvPr>
          <p:cNvSpPr/>
          <p:nvPr/>
        </p:nvSpPr>
        <p:spPr>
          <a:xfrm>
            <a:off x="8414158" y="6596090"/>
            <a:ext cx="729842" cy="26425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5" name="Picture 4">
            <a:extLst>
              <a:ext uri="{FF2B5EF4-FFF2-40B4-BE49-F238E27FC236}">
                <a16:creationId xmlns:a16="http://schemas.microsoft.com/office/drawing/2014/main" id="{E8C06DBD-4AFB-41AD-AD86-290B543C6575}"/>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5291265" y="3217033"/>
            <a:ext cx="3031109" cy="3031109"/>
          </a:xfrm>
          <a:prstGeom prst="rect">
            <a:avLst/>
          </a:prstGeom>
        </p:spPr>
      </p:pic>
      <p:sp>
        <p:nvSpPr>
          <p:cNvPr id="6" name="TextBox 5">
            <a:extLst>
              <a:ext uri="{FF2B5EF4-FFF2-40B4-BE49-F238E27FC236}">
                <a16:creationId xmlns:a16="http://schemas.microsoft.com/office/drawing/2014/main" id="{3C90DA46-DA39-4233-80C8-6685EFC0E847}"/>
              </a:ext>
            </a:extLst>
          </p:cNvPr>
          <p:cNvSpPr txBox="1"/>
          <p:nvPr/>
        </p:nvSpPr>
        <p:spPr>
          <a:xfrm>
            <a:off x="637490" y="1566949"/>
            <a:ext cx="7859490" cy="2062103"/>
          </a:xfrm>
          <a:prstGeom prst="rect">
            <a:avLst/>
          </a:prstGeom>
          <a:noFill/>
        </p:spPr>
        <p:txBody>
          <a:bodyPr wrap="square" rtlCol="0">
            <a:spAutoFit/>
          </a:bodyPr>
          <a:lstStyle/>
          <a:p>
            <a:pPr>
              <a:spcBef>
                <a:spcPct val="0"/>
              </a:spcBef>
            </a:pPr>
            <a:r>
              <a:rPr lang="en-GB" altLang="en-US" sz="2000" dirty="0"/>
              <a:t>Before the widespread use of electricity, candles were usually the main source of light. Today, candles are often used as decoration.</a:t>
            </a:r>
          </a:p>
          <a:p>
            <a:pPr>
              <a:spcBef>
                <a:spcPts val="1200"/>
              </a:spcBef>
            </a:pPr>
            <a:r>
              <a:rPr lang="en-GB" altLang="en-US" sz="2000" dirty="0"/>
              <a:t>Never leave a lit candle unattended. If you have to leave the room, blow the candle out.</a:t>
            </a:r>
          </a:p>
          <a:p>
            <a:pPr>
              <a:spcBef>
                <a:spcPct val="0"/>
              </a:spcBef>
            </a:pPr>
            <a:endParaRPr lang="en-GB" altLang="en-US" sz="2000" dirty="0"/>
          </a:p>
          <a:p>
            <a:endParaRPr lang="en-GB" dirty="0"/>
          </a:p>
        </p:txBody>
      </p:sp>
      <p:sp>
        <p:nvSpPr>
          <p:cNvPr id="7" name="TextBox 6">
            <a:extLst>
              <a:ext uri="{FF2B5EF4-FFF2-40B4-BE49-F238E27FC236}">
                <a16:creationId xmlns:a16="http://schemas.microsoft.com/office/drawing/2014/main" id="{0501E4D9-3B3D-4CEA-A06E-B6C80B43A849}"/>
              </a:ext>
            </a:extLst>
          </p:cNvPr>
          <p:cNvSpPr txBox="1"/>
          <p:nvPr/>
        </p:nvSpPr>
        <p:spPr>
          <a:xfrm>
            <a:off x="637491" y="3114897"/>
            <a:ext cx="4750298" cy="1908215"/>
          </a:xfrm>
          <a:prstGeom prst="rect">
            <a:avLst/>
          </a:prstGeom>
          <a:noFill/>
        </p:spPr>
        <p:txBody>
          <a:bodyPr wrap="square" rtlCol="0">
            <a:spAutoFit/>
          </a:bodyPr>
          <a:lstStyle/>
          <a:p>
            <a:r>
              <a:rPr lang="en-GB" altLang="en-US" sz="2000" dirty="0"/>
              <a:t>Candles should never be placed near an open window because a sudden gust of wind could blow the curtains towards the candle flame. This could cause them to catch fire.</a:t>
            </a:r>
          </a:p>
          <a:p>
            <a:endParaRPr lang="en-GB" dirty="0"/>
          </a:p>
        </p:txBody>
      </p:sp>
    </p:spTree>
    <p:extLst>
      <p:ext uri="{BB962C8B-B14F-4D97-AF65-F5344CB8AC3E}">
        <p14:creationId xmlns:p14="http://schemas.microsoft.com/office/powerpoint/2010/main" val="129294377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E2FA56DB-E535-414B-BBC7-2885E7C81490}"/>
              </a:ext>
            </a:extLst>
          </p:cNvPr>
          <p:cNvSpPr/>
          <p:nvPr/>
        </p:nvSpPr>
        <p:spPr>
          <a:xfrm>
            <a:off x="2052919" y="4973069"/>
            <a:ext cx="5844988" cy="787198"/>
          </a:xfrm>
          <a:prstGeom prst="rect">
            <a:avLst/>
          </a:prstGeom>
          <a:solidFill>
            <a:schemeClr val="bg1"/>
          </a:solid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1"/>
            <a:r>
              <a:rPr lang="en-GB" altLang="en-US" dirty="0">
                <a:solidFill>
                  <a:schemeClr val="tx1"/>
                </a:solidFill>
              </a:rPr>
              <a:t>Can you think of other ways you can stay safe in the kitchen?</a:t>
            </a:r>
          </a:p>
        </p:txBody>
      </p:sp>
      <p:sp>
        <p:nvSpPr>
          <p:cNvPr id="2" name="Title 1">
            <a:extLst>
              <a:ext uri="{FF2B5EF4-FFF2-40B4-BE49-F238E27FC236}">
                <a16:creationId xmlns:a16="http://schemas.microsoft.com/office/drawing/2014/main" id="{D2F47FB9-2D2E-4731-8B7C-239A74A8338D}"/>
              </a:ext>
            </a:extLst>
          </p:cNvPr>
          <p:cNvSpPr>
            <a:spLocks noGrp="1"/>
          </p:cNvSpPr>
          <p:nvPr>
            <p:ph type="title"/>
          </p:nvPr>
        </p:nvSpPr>
        <p:spPr/>
        <p:txBody>
          <a:bodyPr/>
          <a:lstStyle/>
          <a:p>
            <a:r>
              <a:rPr lang="en-GB" dirty="0"/>
              <a:t>The Kitchen</a:t>
            </a:r>
          </a:p>
        </p:txBody>
      </p:sp>
      <p:sp>
        <p:nvSpPr>
          <p:cNvPr id="3" name="Rectangle 2">
            <a:hlinkClick r:id="rId2"/>
            <a:extLst>
              <a:ext uri="{FF2B5EF4-FFF2-40B4-BE49-F238E27FC236}">
                <a16:creationId xmlns:a16="http://schemas.microsoft.com/office/drawing/2014/main" id="{CAF0F676-3A2B-4F76-8BA0-C1BED39731AE}"/>
              </a:ext>
            </a:extLst>
          </p:cNvPr>
          <p:cNvSpPr/>
          <p:nvPr/>
        </p:nvSpPr>
        <p:spPr>
          <a:xfrm>
            <a:off x="8414158" y="6596090"/>
            <a:ext cx="729842" cy="26425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 name="TextBox 3">
            <a:extLst>
              <a:ext uri="{FF2B5EF4-FFF2-40B4-BE49-F238E27FC236}">
                <a16:creationId xmlns:a16="http://schemas.microsoft.com/office/drawing/2014/main" id="{50BD4A90-5F61-4198-8285-0D31E1ABCC44}"/>
              </a:ext>
            </a:extLst>
          </p:cNvPr>
          <p:cNvSpPr txBox="1"/>
          <p:nvPr/>
        </p:nvSpPr>
        <p:spPr>
          <a:xfrm>
            <a:off x="637490" y="1396619"/>
            <a:ext cx="8039783" cy="3724096"/>
          </a:xfrm>
          <a:prstGeom prst="rect">
            <a:avLst/>
          </a:prstGeom>
          <a:noFill/>
        </p:spPr>
        <p:txBody>
          <a:bodyPr wrap="square" rtlCol="0">
            <a:spAutoFit/>
          </a:bodyPr>
          <a:lstStyle/>
          <a:p>
            <a:pPr>
              <a:spcBef>
                <a:spcPct val="0"/>
              </a:spcBef>
              <a:defRPr/>
            </a:pPr>
            <a:r>
              <a:rPr lang="en-GB" altLang="en-US" dirty="0"/>
              <a:t>The main cause of house fires and fire-related injuries is cooking. Here are some ways you can help people in your home stay safe in the kitchen:</a:t>
            </a:r>
          </a:p>
          <a:p>
            <a:pPr>
              <a:spcBef>
                <a:spcPct val="0"/>
              </a:spcBef>
              <a:defRPr/>
            </a:pPr>
            <a:endParaRPr lang="en-GB" altLang="en-US" dirty="0"/>
          </a:p>
          <a:p>
            <a:pPr marL="285750" indent="-285750">
              <a:spcBef>
                <a:spcPct val="0"/>
              </a:spcBef>
              <a:buFont typeface="Arial" panose="020B0604020202020204" pitchFamily="34" charset="0"/>
              <a:buChar char="•"/>
              <a:defRPr/>
            </a:pPr>
            <a:r>
              <a:rPr lang="en-GB" altLang="en-US" dirty="0"/>
              <a:t>Never leave cooking unattended. Whether the hob is a gas (with a blue flame) or electric (rings), food can start to burn which can start a fire.</a:t>
            </a:r>
          </a:p>
          <a:p>
            <a:pPr marL="285750" indent="-285750">
              <a:spcBef>
                <a:spcPct val="0"/>
              </a:spcBef>
              <a:buFont typeface="Arial" panose="020B0604020202020204" pitchFamily="34" charset="0"/>
              <a:buChar char="•"/>
              <a:defRPr/>
            </a:pPr>
            <a:r>
              <a:rPr lang="en-GB" altLang="en-US" dirty="0"/>
              <a:t>Don’t put metal objects in the microwave. </a:t>
            </a:r>
            <a:r>
              <a:rPr lang="en-GB" dirty="0"/>
              <a:t>Metal objects can generate sparks which can start a fire.</a:t>
            </a:r>
            <a:endParaRPr lang="en-GB" altLang="en-US" dirty="0"/>
          </a:p>
          <a:p>
            <a:pPr marL="285750" indent="-285750">
              <a:spcBef>
                <a:spcPct val="0"/>
              </a:spcBef>
              <a:buFont typeface="Arial" panose="020B0604020202020204" pitchFamily="34" charset="0"/>
              <a:buChar char="•"/>
              <a:defRPr/>
            </a:pPr>
            <a:r>
              <a:rPr lang="en-GB" altLang="en-US" dirty="0"/>
              <a:t>Make sure your sleeves are rolled up and long hair is tied back, particularly if you are cooking on a gas hob.</a:t>
            </a:r>
          </a:p>
          <a:p>
            <a:pPr marL="285750" indent="-285750">
              <a:spcBef>
                <a:spcPct val="0"/>
              </a:spcBef>
              <a:buFont typeface="Arial" panose="020B0604020202020204" pitchFamily="34" charset="0"/>
              <a:buChar char="•"/>
              <a:defRPr/>
            </a:pPr>
            <a:r>
              <a:rPr lang="en-GB" altLang="en-US" dirty="0"/>
              <a:t>Make sure items, such as tea towels and oven gloves are kept away from the hob to prevent them from catching fire.</a:t>
            </a:r>
          </a:p>
          <a:p>
            <a:pPr>
              <a:spcBef>
                <a:spcPct val="0"/>
              </a:spcBef>
            </a:pPr>
            <a:endParaRPr lang="en-GB" altLang="en-US" sz="2000" dirty="0"/>
          </a:p>
          <a:p>
            <a:endParaRPr lang="en-GB" dirty="0"/>
          </a:p>
        </p:txBody>
      </p:sp>
      <p:sp>
        <p:nvSpPr>
          <p:cNvPr id="5" name="Oval 4">
            <a:extLst>
              <a:ext uri="{FF2B5EF4-FFF2-40B4-BE49-F238E27FC236}">
                <a16:creationId xmlns:a16="http://schemas.microsoft.com/office/drawing/2014/main" id="{A587367B-9318-4112-B47C-312672FBB0E0}"/>
              </a:ext>
            </a:extLst>
          </p:cNvPr>
          <p:cNvSpPr/>
          <p:nvPr/>
        </p:nvSpPr>
        <p:spPr>
          <a:xfrm>
            <a:off x="1142288" y="4694897"/>
            <a:ext cx="1343542" cy="1343542"/>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a:t>Talk About It</a:t>
            </a:r>
          </a:p>
        </p:txBody>
      </p:sp>
    </p:spTree>
    <p:extLst>
      <p:ext uri="{BB962C8B-B14F-4D97-AF65-F5344CB8AC3E}">
        <p14:creationId xmlns:p14="http://schemas.microsoft.com/office/powerpoint/2010/main" val="7587187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8" restart="whenNotActive" fill="hold" evtFilter="cancelBubble" nodeType="interactiveSeq">
                <p:stCondLst>
                  <p:cond evt="onClick" delay="0">
                    <p:tgtEl>
                      <p:spTgt spid="5"/>
                    </p:tgtEl>
                  </p:cond>
                </p:stCondLst>
                <p:endSync evt="end" delay="0">
                  <p:rtn val="all"/>
                </p:endSync>
                <p:childTnLst>
                  <p:par>
                    <p:cTn id="9" fill="hold">
                      <p:stCondLst>
                        <p:cond delay="0"/>
                      </p:stCondLst>
                      <p:childTnLst>
                        <p:par>
                          <p:cTn id="10" fill="hold">
                            <p:stCondLst>
                              <p:cond delay="0"/>
                            </p:stCondLst>
                            <p:childTnLst>
                              <p:par>
                                <p:cTn id="11" presetID="10" presetClass="entr" presetSubtype="0"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fade">
                                      <p:cBhvr>
                                        <p:cTn id="13" dur="500"/>
                                        <p:tgtEl>
                                          <p:spTgt spid="6"/>
                                        </p:tgtEl>
                                      </p:cBhvr>
                                    </p:animEffect>
                                  </p:childTnLst>
                                </p:cTn>
                              </p:par>
                            </p:childTnLst>
                          </p:cTn>
                        </p:par>
                      </p:childTnLst>
                    </p:cTn>
                  </p:par>
                </p:childTnLst>
              </p:cTn>
              <p:nextCondLst>
                <p:cond evt="onClick" delay="0">
                  <p:tgtEl>
                    <p:spTgt spid="5"/>
                  </p:tgtEl>
                </p:cond>
              </p:nextCondLst>
            </p:seq>
          </p:childTnLst>
        </p:cTn>
      </p:par>
    </p:tnLst>
    <p:bldLst>
      <p:bldP spid="6" grpId="0" animBg="1"/>
      <p:bldP spid="5"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08B90991-04DD-43D2-9A04-67799262200B}"/>
              </a:ext>
            </a:extLst>
          </p:cNvPr>
          <p:cNvSpPr/>
          <p:nvPr/>
        </p:nvSpPr>
        <p:spPr>
          <a:xfrm>
            <a:off x="599576" y="3946469"/>
            <a:ext cx="7728636" cy="1643031"/>
          </a:xfrm>
          <a:prstGeom prst="rect">
            <a:avLst/>
          </a:prstGeom>
          <a:solidFill>
            <a:srgbClr val="FCC6C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1" name="Rectangle 10">
            <a:extLst>
              <a:ext uri="{FF2B5EF4-FFF2-40B4-BE49-F238E27FC236}">
                <a16:creationId xmlns:a16="http://schemas.microsoft.com/office/drawing/2014/main" id="{EC466117-B68A-4662-8F82-7D4D65623252}"/>
              </a:ext>
            </a:extLst>
          </p:cNvPr>
          <p:cNvSpPr/>
          <p:nvPr/>
        </p:nvSpPr>
        <p:spPr>
          <a:xfrm>
            <a:off x="1443318" y="2145041"/>
            <a:ext cx="7121192" cy="1387053"/>
          </a:xfrm>
          <a:prstGeom prst="rect">
            <a:avLst/>
          </a:prstGeom>
          <a:solidFill>
            <a:srgbClr val="FCC6C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a:extLst>
              <a:ext uri="{FF2B5EF4-FFF2-40B4-BE49-F238E27FC236}">
                <a16:creationId xmlns:a16="http://schemas.microsoft.com/office/drawing/2014/main" id="{AA26715A-157F-461E-A20D-8C21AB2955A0}"/>
              </a:ext>
            </a:extLst>
          </p:cNvPr>
          <p:cNvSpPr>
            <a:spLocks noGrp="1"/>
          </p:cNvSpPr>
          <p:nvPr>
            <p:ph type="title"/>
          </p:nvPr>
        </p:nvSpPr>
        <p:spPr/>
        <p:txBody>
          <a:bodyPr/>
          <a:lstStyle/>
          <a:p>
            <a:r>
              <a:rPr lang="en-GB" dirty="0"/>
              <a:t>Be Prepared</a:t>
            </a:r>
          </a:p>
        </p:txBody>
      </p:sp>
      <p:sp>
        <p:nvSpPr>
          <p:cNvPr id="3" name="Rectangle 2">
            <a:hlinkClick r:id="rId2"/>
            <a:extLst>
              <a:ext uri="{FF2B5EF4-FFF2-40B4-BE49-F238E27FC236}">
                <a16:creationId xmlns:a16="http://schemas.microsoft.com/office/drawing/2014/main" id="{86821960-B52B-4F88-80C1-391CB3D1A426}"/>
              </a:ext>
            </a:extLst>
          </p:cNvPr>
          <p:cNvSpPr/>
          <p:nvPr/>
        </p:nvSpPr>
        <p:spPr>
          <a:xfrm>
            <a:off x="8414158" y="6596090"/>
            <a:ext cx="729842" cy="26425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 name="TextBox 3">
            <a:extLst>
              <a:ext uri="{FF2B5EF4-FFF2-40B4-BE49-F238E27FC236}">
                <a16:creationId xmlns:a16="http://schemas.microsoft.com/office/drawing/2014/main" id="{AAF5309D-9711-4AFF-9B58-62F168392480}"/>
              </a:ext>
            </a:extLst>
          </p:cNvPr>
          <p:cNvSpPr txBox="1"/>
          <p:nvPr/>
        </p:nvSpPr>
        <p:spPr>
          <a:xfrm>
            <a:off x="637490" y="1328215"/>
            <a:ext cx="7859490" cy="1231106"/>
          </a:xfrm>
          <a:prstGeom prst="rect">
            <a:avLst/>
          </a:prstGeom>
          <a:noFill/>
        </p:spPr>
        <p:txBody>
          <a:bodyPr wrap="square" rtlCol="0">
            <a:spAutoFit/>
          </a:bodyPr>
          <a:lstStyle/>
          <a:p>
            <a:pPr>
              <a:spcBef>
                <a:spcPct val="0"/>
              </a:spcBef>
            </a:pPr>
            <a:r>
              <a:rPr lang="en-GB" altLang="en-US" dirty="0"/>
              <a:t>It isn’t nice to think about the possibility of a house fire. However, there are lots of things you can do to be prepared to stay safe.</a:t>
            </a:r>
          </a:p>
          <a:p>
            <a:pPr>
              <a:spcBef>
                <a:spcPct val="0"/>
              </a:spcBef>
            </a:pPr>
            <a:endParaRPr lang="en-GB" altLang="en-US" sz="2000" dirty="0"/>
          </a:p>
          <a:p>
            <a:endParaRPr lang="en-GB" dirty="0"/>
          </a:p>
        </p:txBody>
      </p:sp>
      <p:pic>
        <p:nvPicPr>
          <p:cNvPr id="6" name="Picture 5">
            <a:extLst>
              <a:ext uri="{FF2B5EF4-FFF2-40B4-BE49-F238E27FC236}">
                <a16:creationId xmlns:a16="http://schemas.microsoft.com/office/drawing/2014/main" id="{0523A1A9-66BA-44CA-A60D-0D95E0C47693}"/>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7228922" y="3749288"/>
            <a:ext cx="1333069" cy="2061823"/>
          </a:xfrm>
          <a:prstGeom prst="rect">
            <a:avLst/>
          </a:prstGeom>
        </p:spPr>
      </p:pic>
      <p:pic>
        <p:nvPicPr>
          <p:cNvPr id="8" name="Picture 7">
            <a:extLst>
              <a:ext uri="{FF2B5EF4-FFF2-40B4-BE49-F238E27FC236}">
                <a16:creationId xmlns:a16="http://schemas.microsoft.com/office/drawing/2014/main" id="{C43F1219-75CA-4E94-8605-1F49193D4FFA}"/>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rot="18453673">
            <a:off x="537334" y="2162289"/>
            <a:ext cx="1795427" cy="1601941"/>
          </a:xfrm>
          <a:prstGeom prst="rect">
            <a:avLst/>
          </a:prstGeom>
        </p:spPr>
      </p:pic>
      <p:sp>
        <p:nvSpPr>
          <p:cNvPr id="9" name="TextBox 8">
            <a:extLst>
              <a:ext uri="{FF2B5EF4-FFF2-40B4-BE49-F238E27FC236}">
                <a16:creationId xmlns:a16="http://schemas.microsoft.com/office/drawing/2014/main" id="{2770440B-5845-4827-BDEE-2E6952C960AD}"/>
              </a:ext>
            </a:extLst>
          </p:cNvPr>
          <p:cNvSpPr txBox="1"/>
          <p:nvPr/>
        </p:nvSpPr>
        <p:spPr>
          <a:xfrm>
            <a:off x="2321859" y="2189866"/>
            <a:ext cx="6184651" cy="1785104"/>
          </a:xfrm>
          <a:prstGeom prst="rect">
            <a:avLst/>
          </a:prstGeom>
          <a:noFill/>
        </p:spPr>
        <p:txBody>
          <a:bodyPr wrap="square" rtlCol="0">
            <a:spAutoFit/>
          </a:bodyPr>
          <a:lstStyle/>
          <a:p>
            <a:pPr>
              <a:lnSpc>
                <a:spcPct val="100000"/>
              </a:lnSpc>
              <a:spcBef>
                <a:spcPct val="0"/>
              </a:spcBef>
              <a:buFontTx/>
              <a:buNone/>
            </a:pPr>
            <a:r>
              <a:rPr lang="en-GB" altLang="en-US" dirty="0"/>
              <a:t>Ask the adults you live with if your house has smoke alarms. Fire brigades advise a minimum of one per floor. Smoke alarms have test buttons to check they are working properly; they should be checked once a month.</a:t>
            </a:r>
          </a:p>
          <a:p>
            <a:pPr algn="r">
              <a:spcBef>
                <a:spcPct val="0"/>
              </a:spcBef>
            </a:pPr>
            <a:endParaRPr lang="en-GB" altLang="en-US" sz="2000" dirty="0"/>
          </a:p>
          <a:p>
            <a:pPr algn="r"/>
            <a:endParaRPr lang="en-GB" dirty="0"/>
          </a:p>
        </p:txBody>
      </p:sp>
      <p:sp>
        <p:nvSpPr>
          <p:cNvPr id="10" name="TextBox 9">
            <a:extLst>
              <a:ext uri="{FF2B5EF4-FFF2-40B4-BE49-F238E27FC236}">
                <a16:creationId xmlns:a16="http://schemas.microsoft.com/office/drawing/2014/main" id="{81407BFD-96A8-42B8-99AC-E79BF9D56BCC}"/>
              </a:ext>
            </a:extLst>
          </p:cNvPr>
          <p:cNvSpPr txBox="1"/>
          <p:nvPr/>
        </p:nvSpPr>
        <p:spPr>
          <a:xfrm>
            <a:off x="637489" y="4012558"/>
            <a:ext cx="6739265" cy="2923877"/>
          </a:xfrm>
          <a:prstGeom prst="rect">
            <a:avLst/>
          </a:prstGeom>
          <a:noFill/>
        </p:spPr>
        <p:txBody>
          <a:bodyPr wrap="square" rtlCol="0">
            <a:spAutoFit/>
          </a:bodyPr>
          <a:lstStyle/>
          <a:p>
            <a:pPr>
              <a:lnSpc>
                <a:spcPct val="100000"/>
              </a:lnSpc>
              <a:spcBef>
                <a:spcPct val="0"/>
              </a:spcBef>
              <a:buFontTx/>
              <a:buNone/>
            </a:pPr>
            <a:r>
              <a:rPr lang="en-GB" altLang="en-US" dirty="0"/>
              <a:t>Know how to make an emergency 999 call. After dialling 999, the operator will ask you which service you require. Ask for the fire brigade. Try to give as much information as you can, including the address. If you don’t know your home postcode, learn it.</a:t>
            </a:r>
          </a:p>
          <a:p>
            <a:pPr>
              <a:lnSpc>
                <a:spcPct val="100000"/>
              </a:lnSpc>
              <a:spcBef>
                <a:spcPts val="2400"/>
              </a:spcBef>
              <a:buFontTx/>
              <a:buNone/>
            </a:pPr>
            <a:r>
              <a:rPr lang="en-GB" altLang="en-US" dirty="0"/>
              <a:t>Ask your family to have an escape plan ready in case there is   a fire.</a:t>
            </a:r>
          </a:p>
          <a:p>
            <a:pPr>
              <a:spcBef>
                <a:spcPct val="0"/>
              </a:spcBef>
            </a:pPr>
            <a:endParaRPr lang="en-GB" altLang="en-US" sz="2000" dirty="0"/>
          </a:p>
          <a:p>
            <a:pPr algn="r"/>
            <a:endParaRPr lang="en-GB" dirty="0"/>
          </a:p>
        </p:txBody>
      </p:sp>
    </p:spTree>
    <p:extLst>
      <p:ext uri="{BB962C8B-B14F-4D97-AF65-F5344CB8AC3E}">
        <p14:creationId xmlns:p14="http://schemas.microsoft.com/office/powerpoint/2010/main" val="221869287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14F2DA-78F9-4D22-9A42-24D000A16854}"/>
              </a:ext>
            </a:extLst>
          </p:cNvPr>
          <p:cNvSpPr>
            <a:spLocks noGrp="1"/>
          </p:cNvSpPr>
          <p:nvPr>
            <p:ph type="title"/>
          </p:nvPr>
        </p:nvSpPr>
        <p:spPr/>
        <p:txBody>
          <a:bodyPr/>
          <a:lstStyle/>
          <a:p>
            <a:r>
              <a:rPr lang="en-GB" dirty="0"/>
              <a:t>If There Is a Fire…</a:t>
            </a:r>
          </a:p>
        </p:txBody>
      </p:sp>
      <p:sp>
        <p:nvSpPr>
          <p:cNvPr id="3" name="Rectangle 2">
            <a:hlinkClick r:id="rId2"/>
            <a:extLst>
              <a:ext uri="{FF2B5EF4-FFF2-40B4-BE49-F238E27FC236}">
                <a16:creationId xmlns:a16="http://schemas.microsoft.com/office/drawing/2014/main" id="{F9F00C0F-5338-4322-85DD-9643A0F61051}"/>
              </a:ext>
            </a:extLst>
          </p:cNvPr>
          <p:cNvSpPr/>
          <p:nvPr/>
        </p:nvSpPr>
        <p:spPr>
          <a:xfrm>
            <a:off x="8414158" y="6596090"/>
            <a:ext cx="729842" cy="26425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 name="TextBox 3">
            <a:extLst>
              <a:ext uri="{FF2B5EF4-FFF2-40B4-BE49-F238E27FC236}">
                <a16:creationId xmlns:a16="http://schemas.microsoft.com/office/drawing/2014/main" id="{69CDB909-6D5A-4E65-A5C1-3DA8D182D4BD}"/>
              </a:ext>
            </a:extLst>
          </p:cNvPr>
          <p:cNvSpPr txBox="1"/>
          <p:nvPr/>
        </p:nvSpPr>
        <p:spPr>
          <a:xfrm>
            <a:off x="781091" y="3429000"/>
            <a:ext cx="6318366" cy="1508105"/>
          </a:xfrm>
          <a:prstGeom prst="rect">
            <a:avLst/>
          </a:prstGeom>
          <a:noFill/>
        </p:spPr>
        <p:txBody>
          <a:bodyPr wrap="square" rtlCol="0">
            <a:spAutoFit/>
          </a:bodyPr>
          <a:lstStyle/>
          <a:p>
            <a:pPr>
              <a:spcBef>
                <a:spcPct val="0"/>
              </a:spcBef>
            </a:pPr>
            <a:r>
              <a:rPr lang="en-GB" altLang="en-US" dirty="0"/>
              <a:t>Don’t try to put out a fire yourself, even if there is a fire extinguisher nearby. Always leave it for the firefighters      to tackle.</a:t>
            </a:r>
          </a:p>
          <a:p>
            <a:pPr>
              <a:spcBef>
                <a:spcPct val="0"/>
              </a:spcBef>
            </a:pPr>
            <a:endParaRPr lang="en-GB" altLang="en-US" sz="2000" dirty="0"/>
          </a:p>
          <a:p>
            <a:endParaRPr lang="en-GB" dirty="0"/>
          </a:p>
        </p:txBody>
      </p:sp>
      <p:pic>
        <p:nvPicPr>
          <p:cNvPr id="6" name="Picture 5">
            <a:extLst>
              <a:ext uri="{FF2B5EF4-FFF2-40B4-BE49-F238E27FC236}">
                <a16:creationId xmlns:a16="http://schemas.microsoft.com/office/drawing/2014/main" id="{D1AAE0F2-AE50-4DE1-B463-A4847A776B8D}"/>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7099457" y="2895600"/>
            <a:ext cx="1511513" cy="3444286"/>
          </a:xfrm>
          <a:prstGeom prst="rect">
            <a:avLst/>
          </a:prstGeom>
        </p:spPr>
      </p:pic>
      <p:sp>
        <p:nvSpPr>
          <p:cNvPr id="7" name="TextBox 6">
            <a:extLst>
              <a:ext uri="{FF2B5EF4-FFF2-40B4-BE49-F238E27FC236}">
                <a16:creationId xmlns:a16="http://schemas.microsoft.com/office/drawing/2014/main" id="{DDF725C5-D396-4263-A635-17E2D6F4ABC4}"/>
              </a:ext>
            </a:extLst>
          </p:cNvPr>
          <p:cNvSpPr txBox="1"/>
          <p:nvPr/>
        </p:nvSpPr>
        <p:spPr>
          <a:xfrm>
            <a:off x="789890" y="1480615"/>
            <a:ext cx="7859490" cy="2492990"/>
          </a:xfrm>
          <a:prstGeom prst="rect">
            <a:avLst/>
          </a:prstGeom>
          <a:noFill/>
        </p:spPr>
        <p:txBody>
          <a:bodyPr wrap="square" rtlCol="0">
            <a:spAutoFit/>
          </a:bodyPr>
          <a:lstStyle/>
          <a:p>
            <a:pPr>
              <a:spcBef>
                <a:spcPct val="0"/>
              </a:spcBef>
            </a:pPr>
            <a:r>
              <a:rPr lang="en-GB" altLang="en-US" dirty="0"/>
              <a:t>If you are in a fire and are making your escape, stay as low as possible. Smoke and heat rise so staying low to the ground will help you to see better and breathe more easily.</a:t>
            </a:r>
          </a:p>
          <a:p>
            <a:pPr>
              <a:spcBef>
                <a:spcPts val="1200"/>
              </a:spcBef>
            </a:pPr>
            <a:r>
              <a:rPr lang="en-GB" altLang="en-US" dirty="0"/>
              <a:t>Being in a fire can be frightening and it may be tempting to hide. It is important that you follow your family’s escape plan and get out                            as soon as possible.</a:t>
            </a:r>
          </a:p>
          <a:p>
            <a:pPr>
              <a:spcBef>
                <a:spcPct val="0"/>
              </a:spcBef>
            </a:pPr>
            <a:endParaRPr lang="en-GB" altLang="en-US" sz="2000" dirty="0"/>
          </a:p>
          <a:p>
            <a:r>
              <a:rPr lang="en-GB" dirty="0"/>
              <a:t>  </a:t>
            </a:r>
          </a:p>
        </p:txBody>
      </p:sp>
    </p:spTree>
    <p:extLst>
      <p:ext uri="{BB962C8B-B14F-4D97-AF65-F5344CB8AC3E}">
        <p14:creationId xmlns:p14="http://schemas.microsoft.com/office/powerpoint/2010/main" val="155682707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7C2A72-BA89-4827-A142-BA5E3E69A5B4}"/>
              </a:ext>
            </a:extLst>
          </p:cNvPr>
          <p:cNvSpPr>
            <a:spLocks noGrp="1"/>
          </p:cNvSpPr>
          <p:nvPr>
            <p:ph type="title"/>
          </p:nvPr>
        </p:nvSpPr>
        <p:spPr/>
        <p:txBody>
          <a:bodyPr/>
          <a:lstStyle/>
          <a:p>
            <a:r>
              <a:rPr lang="en-GB" dirty="0"/>
              <a:t>If There Is a Fire…</a:t>
            </a:r>
          </a:p>
        </p:txBody>
      </p:sp>
      <p:sp>
        <p:nvSpPr>
          <p:cNvPr id="3" name="Rectangle 2">
            <a:hlinkClick r:id="rId2"/>
            <a:extLst>
              <a:ext uri="{FF2B5EF4-FFF2-40B4-BE49-F238E27FC236}">
                <a16:creationId xmlns:a16="http://schemas.microsoft.com/office/drawing/2014/main" id="{F9D2C48E-506C-4319-B3AE-E5CD7256788D}"/>
              </a:ext>
            </a:extLst>
          </p:cNvPr>
          <p:cNvSpPr/>
          <p:nvPr/>
        </p:nvSpPr>
        <p:spPr>
          <a:xfrm>
            <a:off x="8414158" y="6596090"/>
            <a:ext cx="729842" cy="26425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 name="TextBox 3">
            <a:extLst>
              <a:ext uri="{FF2B5EF4-FFF2-40B4-BE49-F238E27FC236}">
                <a16:creationId xmlns:a16="http://schemas.microsoft.com/office/drawing/2014/main" id="{2FD7E728-54B3-4416-9618-13BE3688E42C}"/>
              </a:ext>
            </a:extLst>
          </p:cNvPr>
          <p:cNvSpPr txBox="1"/>
          <p:nvPr/>
        </p:nvSpPr>
        <p:spPr>
          <a:xfrm>
            <a:off x="618566" y="1480615"/>
            <a:ext cx="7933764" cy="2893100"/>
          </a:xfrm>
          <a:prstGeom prst="rect">
            <a:avLst/>
          </a:prstGeom>
          <a:noFill/>
        </p:spPr>
        <p:txBody>
          <a:bodyPr wrap="square" rtlCol="0">
            <a:spAutoFit/>
          </a:bodyPr>
          <a:lstStyle/>
          <a:p>
            <a:pPr>
              <a:spcBef>
                <a:spcPct val="0"/>
              </a:spcBef>
              <a:defRPr/>
            </a:pPr>
            <a:r>
              <a:rPr lang="en-GB" altLang="en-US" dirty="0"/>
              <a:t>In the case of a fire, get out and stay out.  Never return to a building that is on fire - leave it to firefighters to rescue anyone still inside.</a:t>
            </a:r>
          </a:p>
          <a:p>
            <a:pPr>
              <a:spcBef>
                <a:spcPct val="0"/>
              </a:spcBef>
              <a:defRPr/>
            </a:pPr>
            <a:endParaRPr lang="en-GB" altLang="en-US" dirty="0"/>
          </a:p>
          <a:p>
            <a:pPr>
              <a:spcBef>
                <a:spcPct val="0"/>
              </a:spcBef>
              <a:defRPr/>
            </a:pPr>
            <a:r>
              <a:rPr lang="en-GB" altLang="en-US" dirty="0"/>
              <a:t>If you are trapped inside the house, go into a room with a window and close the door. Put blankets or towels at the bottom of the door,        wetting them first if possible; this will stop smoke from coming              into the room. Then open the window and call for help.</a:t>
            </a:r>
          </a:p>
          <a:p>
            <a:pPr>
              <a:spcBef>
                <a:spcPct val="0"/>
              </a:spcBef>
              <a:defRPr/>
            </a:pPr>
            <a:r>
              <a:rPr lang="en-GB" altLang="en-US" dirty="0"/>
              <a:t> </a:t>
            </a:r>
          </a:p>
          <a:p>
            <a:pPr>
              <a:spcBef>
                <a:spcPct val="0"/>
              </a:spcBef>
            </a:pPr>
            <a:endParaRPr lang="en-GB" altLang="en-US" sz="2000" dirty="0"/>
          </a:p>
          <a:p>
            <a:r>
              <a:rPr lang="en-GB" dirty="0"/>
              <a:t>  </a:t>
            </a:r>
          </a:p>
        </p:txBody>
      </p:sp>
      <p:sp>
        <p:nvSpPr>
          <p:cNvPr id="5" name="Rectangle 4">
            <a:extLst>
              <a:ext uri="{FF2B5EF4-FFF2-40B4-BE49-F238E27FC236}">
                <a16:creationId xmlns:a16="http://schemas.microsoft.com/office/drawing/2014/main" id="{6A29811C-AE34-4D49-A907-45EA3D8F4A01}"/>
              </a:ext>
            </a:extLst>
          </p:cNvPr>
          <p:cNvSpPr/>
          <p:nvPr/>
        </p:nvSpPr>
        <p:spPr>
          <a:xfrm>
            <a:off x="618566" y="3695576"/>
            <a:ext cx="7395880" cy="1692890"/>
          </a:xfrm>
          <a:prstGeom prst="rect">
            <a:avLst/>
          </a:prstGeom>
          <a:solidFill>
            <a:srgbClr val="FCC6C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spcBef>
                <a:spcPct val="0"/>
              </a:spcBef>
              <a:defRPr/>
            </a:pPr>
            <a:r>
              <a:rPr lang="en-GB" dirty="0">
                <a:solidFill>
                  <a:schemeClr val="tx1"/>
                </a:solidFill>
              </a:rPr>
              <a:t>If your clothes catch fire during your escape</a:t>
            </a:r>
            <a:r>
              <a:rPr lang="en-GB" altLang="en-US" dirty="0">
                <a:solidFill>
                  <a:schemeClr val="tx1"/>
                </a:solidFill>
              </a:rPr>
              <a:t>:</a:t>
            </a:r>
          </a:p>
          <a:p>
            <a:pPr marL="285750" indent="-285750">
              <a:spcBef>
                <a:spcPts val="1200"/>
              </a:spcBef>
              <a:buFont typeface="Arial" panose="020B0604020202020204" pitchFamily="34" charset="0"/>
              <a:buChar char="•"/>
              <a:defRPr/>
            </a:pPr>
            <a:r>
              <a:rPr lang="en-GB" altLang="en-US" dirty="0">
                <a:solidFill>
                  <a:schemeClr val="tx1"/>
                </a:solidFill>
              </a:rPr>
              <a:t>once you are safely outside, stop;</a:t>
            </a:r>
          </a:p>
          <a:p>
            <a:pPr marL="285750" indent="-285750">
              <a:spcBef>
                <a:spcPct val="0"/>
              </a:spcBef>
              <a:buFont typeface="Arial" panose="020B0604020202020204" pitchFamily="34" charset="0"/>
              <a:buChar char="•"/>
              <a:defRPr/>
            </a:pPr>
            <a:r>
              <a:rPr lang="en-GB" altLang="en-US" dirty="0">
                <a:solidFill>
                  <a:schemeClr val="tx1"/>
                </a:solidFill>
              </a:rPr>
              <a:t>drop to the floor;</a:t>
            </a:r>
          </a:p>
          <a:p>
            <a:pPr marL="285750" indent="-285750">
              <a:spcBef>
                <a:spcPct val="0"/>
              </a:spcBef>
              <a:buFont typeface="Arial" panose="020B0604020202020204" pitchFamily="34" charset="0"/>
              <a:buChar char="•"/>
              <a:defRPr/>
            </a:pPr>
            <a:r>
              <a:rPr lang="en-GB" altLang="en-US" dirty="0">
                <a:solidFill>
                  <a:schemeClr val="tx1"/>
                </a:solidFill>
              </a:rPr>
              <a:t>roll around on the ground to put the fire out.</a:t>
            </a:r>
          </a:p>
        </p:txBody>
      </p:sp>
      <p:pic>
        <p:nvPicPr>
          <p:cNvPr id="7" name="Picture 6">
            <a:extLst>
              <a:ext uri="{FF2B5EF4-FFF2-40B4-BE49-F238E27FC236}">
                <a16:creationId xmlns:a16="http://schemas.microsoft.com/office/drawing/2014/main" id="{1B327062-2637-4E77-A2CF-CCBDC098E2B7}"/>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b="17204"/>
          <a:stretch/>
        </p:blipFill>
        <p:spPr>
          <a:xfrm>
            <a:off x="6172632" y="2519082"/>
            <a:ext cx="2504641" cy="2858303"/>
          </a:xfrm>
          <a:prstGeom prst="rect">
            <a:avLst/>
          </a:prstGeom>
        </p:spPr>
      </p:pic>
    </p:spTree>
    <p:extLst>
      <p:ext uri="{BB962C8B-B14F-4D97-AF65-F5344CB8AC3E}">
        <p14:creationId xmlns:p14="http://schemas.microsoft.com/office/powerpoint/2010/main" val="307346802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85CF2C-1E50-4B72-9546-42DE6F019DBB}"/>
              </a:ext>
            </a:extLst>
          </p:cNvPr>
          <p:cNvSpPr>
            <a:spLocks noGrp="1"/>
          </p:cNvSpPr>
          <p:nvPr>
            <p:ph type="title"/>
          </p:nvPr>
        </p:nvSpPr>
        <p:spPr/>
        <p:txBody>
          <a:bodyPr/>
          <a:lstStyle/>
          <a:p>
            <a:r>
              <a:rPr lang="en-GB" dirty="0"/>
              <a:t>At School</a:t>
            </a:r>
          </a:p>
        </p:txBody>
      </p:sp>
      <p:sp>
        <p:nvSpPr>
          <p:cNvPr id="3" name="Rectangle 2">
            <a:hlinkClick r:id="rId2"/>
            <a:extLst>
              <a:ext uri="{FF2B5EF4-FFF2-40B4-BE49-F238E27FC236}">
                <a16:creationId xmlns:a16="http://schemas.microsoft.com/office/drawing/2014/main" id="{77DD81F0-9099-4893-89A1-A6DE446A8725}"/>
              </a:ext>
            </a:extLst>
          </p:cNvPr>
          <p:cNvSpPr/>
          <p:nvPr/>
        </p:nvSpPr>
        <p:spPr>
          <a:xfrm>
            <a:off x="8414158" y="6596090"/>
            <a:ext cx="729842" cy="26425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 name="TextBox 3">
            <a:extLst>
              <a:ext uri="{FF2B5EF4-FFF2-40B4-BE49-F238E27FC236}">
                <a16:creationId xmlns:a16="http://schemas.microsoft.com/office/drawing/2014/main" id="{3E050898-5955-4185-957E-E85579469DCB}"/>
              </a:ext>
            </a:extLst>
          </p:cNvPr>
          <p:cNvSpPr txBox="1"/>
          <p:nvPr/>
        </p:nvSpPr>
        <p:spPr>
          <a:xfrm>
            <a:off x="600353" y="1408898"/>
            <a:ext cx="7933764" cy="2893100"/>
          </a:xfrm>
          <a:prstGeom prst="rect">
            <a:avLst/>
          </a:prstGeom>
          <a:noFill/>
        </p:spPr>
        <p:txBody>
          <a:bodyPr wrap="square" rtlCol="0">
            <a:spAutoFit/>
          </a:bodyPr>
          <a:lstStyle/>
          <a:p>
            <a:pPr>
              <a:spcBef>
                <a:spcPct val="0"/>
              </a:spcBef>
            </a:pPr>
            <a:r>
              <a:rPr lang="en-GB" altLang="en-US" dirty="0"/>
              <a:t>A fire drill might seem like an interruption of a normal school day but it is an important part of staying safe.</a:t>
            </a:r>
          </a:p>
          <a:p>
            <a:pPr>
              <a:spcBef>
                <a:spcPct val="0"/>
              </a:spcBef>
            </a:pPr>
            <a:endParaRPr lang="en-GB" altLang="en-US" dirty="0"/>
          </a:p>
          <a:p>
            <a:pPr>
              <a:spcBef>
                <a:spcPct val="0"/>
              </a:spcBef>
            </a:pPr>
            <a:r>
              <a:rPr lang="en-GB" altLang="en-US" dirty="0"/>
              <a:t>When the fire bell sounds, quietly stand still. Listen carefully to your teacher’s instructions. </a:t>
            </a:r>
            <a:r>
              <a:rPr lang="en-GB" dirty="0"/>
              <a:t>Sensibly and quietly, walk to</a:t>
            </a:r>
            <a:r>
              <a:rPr lang="en-GB" altLang="en-US" dirty="0"/>
              <a:t>                               the meeting point, stand still and listen as your                                teacher calls out the register.</a:t>
            </a:r>
          </a:p>
          <a:p>
            <a:pPr>
              <a:spcBef>
                <a:spcPct val="0"/>
              </a:spcBef>
              <a:defRPr/>
            </a:pPr>
            <a:r>
              <a:rPr lang="en-GB" altLang="en-US" dirty="0"/>
              <a:t> </a:t>
            </a:r>
          </a:p>
          <a:p>
            <a:pPr>
              <a:spcBef>
                <a:spcPct val="0"/>
              </a:spcBef>
            </a:pPr>
            <a:endParaRPr lang="en-GB" altLang="en-US" sz="2000" dirty="0"/>
          </a:p>
          <a:p>
            <a:r>
              <a:rPr lang="en-GB" dirty="0"/>
              <a:t>  </a:t>
            </a:r>
          </a:p>
        </p:txBody>
      </p:sp>
      <p:sp>
        <p:nvSpPr>
          <p:cNvPr id="5" name="Oval 4">
            <a:extLst>
              <a:ext uri="{FF2B5EF4-FFF2-40B4-BE49-F238E27FC236}">
                <a16:creationId xmlns:a16="http://schemas.microsoft.com/office/drawing/2014/main" id="{D3B2C27C-4474-445C-8737-A39F57824EA8}"/>
              </a:ext>
            </a:extLst>
          </p:cNvPr>
          <p:cNvSpPr/>
          <p:nvPr/>
        </p:nvSpPr>
        <p:spPr>
          <a:xfrm>
            <a:off x="5303405" y="2663727"/>
            <a:ext cx="3110753" cy="3048000"/>
          </a:xfrm>
          <a:prstGeom prst="ellipse">
            <a:avLst/>
          </a:prstGeom>
          <a:blipFill>
            <a:blip r:embed="rId3" cstate="screen">
              <a:extLst>
                <a:ext uri="{28A0092B-C50C-407E-A947-70E740481C1C}">
                  <a14:useLocalDpi xmlns:a14="http://schemas.microsoft.com/office/drawing/2010/main"/>
                </a:ext>
              </a:extLst>
            </a:blip>
            <a:stretch>
              <a:fillRect l="-7285" t="-197" r="-7285" b="-197"/>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529862551"/>
      </p:ext>
    </p:extLst>
  </p:cSld>
  <p:clrMapOvr>
    <a:masterClrMapping/>
  </p:clrMapOvr>
</p:sld>
</file>

<file path=ppt/theme/theme1.xml><?xml version="1.0" encoding="utf-8"?>
<a:theme xmlns:a="http://schemas.openxmlformats.org/drawingml/2006/main" name="Office Theme">
  <a:themeElements>
    <a:clrScheme name="Twinkl Template">
      <a:dk1>
        <a:srgbClr val="1C1C1C"/>
      </a:dk1>
      <a:lt1>
        <a:sysClr val="window" lastClr="FFFFFF"/>
      </a:lt1>
      <a:dk2>
        <a:srgbClr val="4A4A4A"/>
      </a:dk2>
      <a:lt2>
        <a:srgbClr val="F4F2F2"/>
      </a:lt2>
      <a:accent1>
        <a:srgbClr val="E34192"/>
      </a:accent1>
      <a:accent2>
        <a:srgbClr val="EB8634"/>
      </a:accent2>
      <a:accent3>
        <a:srgbClr val="E6C734"/>
      </a:accent3>
      <a:accent4>
        <a:srgbClr val="79AD42"/>
      </a:accent4>
      <a:accent5>
        <a:srgbClr val="23A7F9"/>
      </a:accent5>
      <a:accent6>
        <a:srgbClr val="954EBE"/>
      </a:accent6>
      <a:hlink>
        <a:srgbClr val="23A7F9"/>
      </a:hlink>
      <a:folHlink>
        <a:srgbClr val="757070"/>
      </a:folHlink>
    </a:clrScheme>
    <a:fontScheme name="Custom 1">
      <a:majorFont>
        <a:latin typeface="Twinkl Sb"/>
        <a:ea typeface=""/>
        <a:cs typeface=""/>
      </a:majorFont>
      <a:minorFont>
        <a:latin typeface="Twinkl"/>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rgbClr val="18A0DB"/>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PowerPoint Template.potx" id="{F2D9965A-8C68-4F5E-A2B5-CF7E0DDA752E}" vid="{78487116-FFC1-4A12-BB7A-4083D6069C84}"/>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761D68EB4F4C724DBDD98B989C62A3FE" ma:contentTypeVersion="14" ma:contentTypeDescription="Create a new document." ma:contentTypeScope="" ma:versionID="f9380af5a49bf71607e515b7b5f0327e">
  <xsd:schema xmlns:xsd="http://www.w3.org/2001/XMLSchema" xmlns:xs="http://www.w3.org/2001/XMLSchema" xmlns:p="http://schemas.microsoft.com/office/2006/metadata/properties" xmlns:ns2="b442af94-27ec-4c12-9041-09447141ac56" xmlns:ns3="9b8f0eab-74d5-4d8d-87b8-270f2228a97d" targetNamespace="http://schemas.microsoft.com/office/2006/metadata/properties" ma:root="true" ma:fieldsID="a96778589ab4c4606631664b36ba4c9a" ns2:_="" ns3:_="">
    <xsd:import namespace="b442af94-27ec-4c12-9041-09447141ac56"/>
    <xsd:import namespace="9b8f0eab-74d5-4d8d-87b8-270f2228a97d"/>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LengthInSeconds" minOccurs="0"/>
                <xsd:element ref="ns2:lcf76f155ced4ddcb4097134ff3c332f" minOccurs="0"/>
                <xsd:element ref="ns3:TaxCatchAll" minOccurs="0"/>
                <xsd:element ref="ns2:MediaServiceGenerationTime" minOccurs="0"/>
                <xsd:element ref="ns2:MediaServiceEventHashCode" minOccurs="0"/>
                <xsd:element ref="ns2:MediaServiceOCR" minOccurs="0"/>
                <xsd:element ref="ns2:MediaServiceLocation" minOccurs="0"/>
                <xsd:element ref="ns3:SharedWithUsers" minOccurs="0"/>
                <xsd:element ref="ns3:SharedWithDetails" minOccurs="0"/>
                <xsd:element ref="ns2: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b442af94-27ec-4c12-9041-09447141ac56"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dexed="true" ma:internalName="MediaServiceDateTaken" ma:readOnly="true">
      <xsd:simpleType>
        <xsd:restriction base="dms:Text"/>
      </xsd:simpleType>
    </xsd:element>
    <xsd:element name="MediaLengthInSeconds" ma:index="11" nillable="true" ma:displayName="MediaLengthInSeconds" ma:hidden="true" ma:internalName="MediaLengthInSeconds" ma:readOnly="true">
      <xsd:simpleType>
        <xsd:restriction base="dms:Unknown"/>
      </xsd:simpleType>
    </xsd:element>
    <xsd:element name="lcf76f155ced4ddcb4097134ff3c332f" ma:index="13" nillable="true" ma:taxonomy="true" ma:internalName="lcf76f155ced4ddcb4097134ff3c332f" ma:taxonomyFieldName="MediaServiceImageTags" ma:displayName="Image Tags" ma:readOnly="false" ma:fieldId="{5cf76f15-5ced-4ddc-b409-7134ff3c332f}" ma:taxonomyMulti="true" ma:sspId="9e8194ac-132f-443e-9640-f1f2e8c85d9a" ma:termSetId="09814cd3-568e-fe90-9814-8d621ff8fb84" ma:anchorId="fba54fb3-c3e1-fe81-a776-ca4b69148c4d" ma:open="true" ma:isKeyword="false">
      <xsd:complexType>
        <xsd:sequence>
          <xsd:element ref="pc:Terms" minOccurs="0" maxOccurs="1"/>
        </xsd:sequence>
      </xsd:complex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OCR" ma:index="17" nillable="true" ma:displayName="Extracted Text" ma:internalName="MediaServiceOCR" ma:readOnly="true">
      <xsd:simpleType>
        <xsd:restriction base="dms:Note">
          <xsd:maxLength value="255"/>
        </xsd:restriction>
      </xsd:simpleType>
    </xsd:element>
    <xsd:element name="MediaServiceLocation" ma:index="18" nillable="true" ma:displayName="Location" ma:description="" ma:indexed="true" ma:internalName="MediaServiceLocation" ma:readOnly="true">
      <xsd:simpleType>
        <xsd:restriction base="dms:Text"/>
      </xsd:simpleType>
    </xsd:element>
    <xsd:element name="MediaServiceObjectDetectorVersions" ma:index="21" nillable="true" ma:displayName="MediaServiceObjectDetectorVersions" ma:description="" ma:hidden="true" ma:indexed="true" ma:internalName="MediaServiceObjectDetectorVersion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9b8f0eab-74d5-4d8d-87b8-270f2228a97d" elementFormDefault="qualified">
    <xsd:import namespace="http://schemas.microsoft.com/office/2006/documentManagement/types"/>
    <xsd:import namespace="http://schemas.microsoft.com/office/infopath/2007/PartnerControls"/>
    <xsd:element name="TaxCatchAll" ma:index="14" nillable="true" ma:displayName="Taxonomy Catch All Column" ma:hidden="true" ma:list="{f78b3e3e-7341-4ab7-9c45-2b52028c349c}" ma:internalName="TaxCatchAll" ma:showField="CatchAllData" ma:web="9b8f0eab-74d5-4d8d-87b8-270f2228a97d">
      <xsd:complexType>
        <xsd:complexContent>
          <xsd:extension base="dms:MultiChoiceLookup">
            <xsd:sequence>
              <xsd:element name="Value" type="dms:Lookup" maxOccurs="unbounded" minOccurs="0" nillable="true"/>
            </xsd:sequence>
          </xsd:extension>
        </xsd:complexContent>
      </xsd:complexType>
    </xsd:element>
    <xsd:element name="SharedWithUsers" ma:index="19"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0"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b442af94-27ec-4c12-9041-09447141ac56">
      <Terms xmlns="http://schemas.microsoft.com/office/infopath/2007/PartnerControls"/>
    </lcf76f155ced4ddcb4097134ff3c332f>
    <TaxCatchAll xmlns="9b8f0eab-74d5-4d8d-87b8-270f2228a97d" xsi:nil="true"/>
  </documentManagement>
</p:properties>
</file>

<file path=customXml/itemProps1.xml><?xml version="1.0" encoding="utf-8"?>
<ds:datastoreItem xmlns:ds="http://schemas.openxmlformats.org/officeDocument/2006/customXml" ds:itemID="{94CA780F-8FC9-499D-88AE-1F3DD6AE9CDE}">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b442af94-27ec-4c12-9041-09447141ac56"/>
    <ds:schemaRef ds:uri="9b8f0eab-74d5-4d8d-87b8-270f2228a97d"/>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FD05EB24-1EAB-4329-A313-C58EC3056BCD}">
  <ds:schemaRefs>
    <ds:schemaRef ds:uri="http://schemas.microsoft.com/sharepoint/v3/contenttype/forms"/>
  </ds:schemaRefs>
</ds:datastoreItem>
</file>

<file path=customXml/itemProps3.xml><?xml version="1.0" encoding="utf-8"?>
<ds:datastoreItem xmlns:ds="http://schemas.openxmlformats.org/officeDocument/2006/customXml" ds:itemID="{D533B656-1ED5-4F81-B400-20413976107E}">
  <ds:schemaRefs>
    <ds:schemaRef ds:uri="http://schemas.openxmlformats.org/package/2006/metadata/core-properties"/>
    <ds:schemaRef ds:uri="http://purl.org/dc/dcmitype/"/>
    <ds:schemaRef ds:uri="http://purl.org/dc/elements/1.1/"/>
    <ds:schemaRef ds:uri="b442af94-27ec-4c12-9041-09447141ac56"/>
    <ds:schemaRef ds:uri="http://schemas.microsoft.com/office/2006/documentManagement/types"/>
    <ds:schemaRef ds:uri="http://schemas.microsoft.com/office/infopath/2007/PartnerControls"/>
    <ds:schemaRef ds:uri="9b8f0eab-74d5-4d8d-87b8-270f2228a97d"/>
    <ds:schemaRef ds:uri="http://schemas.microsoft.com/office/2006/metadata/properties"/>
    <ds:schemaRef ds:uri="http://www.w3.org/XML/1998/namespace"/>
    <ds:schemaRef ds:uri="http://purl.org/dc/terms/"/>
  </ds:schemaRefs>
</ds:datastoreItem>
</file>

<file path=docProps/app.xml><?xml version="1.0" encoding="utf-8"?>
<Properties xmlns="http://schemas.openxmlformats.org/officeDocument/2006/extended-properties" xmlns:vt="http://schemas.openxmlformats.org/officeDocument/2006/docPropsVTypes">
  <Template>PowerPoint Template</Template>
  <TotalTime>204</TotalTime>
  <Words>1063</Words>
  <Application>Microsoft Office PowerPoint</Application>
  <PresentationFormat>On-screen Show (4:3)</PresentationFormat>
  <Paragraphs>74</Paragraphs>
  <Slides>12</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12</vt:i4>
      </vt:variant>
    </vt:vector>
  </HeadingPairs>
  <TitlesOfParts>
    <vt:vector size="16" baseType="lpstr">
      <vt:lpstr>Twinkl</vt:lpstr>
      <vt:lpstr>Arial</vt:lpstr>
      <vt:lpstr>Calibri</vt:lpstr>
      <vt:lpstr>Office Theme</vt:lpstr>
      <vt:lpstr>PowerPoint Presentation</vt:lpstr>
      <vt:lpstr>Fire</vt:lpstr>
      <vt:lpstr>Lighters and Matches</vt:lpstr>
      <vt:lpstr>Candles</vt:lpstr>
      <vt:lpstr>The Kitchen</vt:lpstr>
      <vt:lpstr>Be Prepared</vt:lpstr>
      <vt:lpstr>If There Is a Fire…</vt:lpstr>
      <vt:lpstr>If There Is a Fire…</vt:lpstr>
      <vt:lpstr>At School</vt:lpstr>
      <vt:lpstr>True or False?</vt:lpstr>
      <vt:lpstr>True or False?</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Shannon Andrews</dc:creator>
  <cp:lastModifiedBy>Katie Holland</cp:lastModifiedBy>
  <cp:revision>14</cp:revision>
  <dcterms:created xsi:type="dcterms:W3CDTF">2020-05-05T06:53:14Z</dcterms:created>
  <dcterms:modified xsi:type="dcterms:W3CDTF">2023-10-12T11:39:30Z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0x010100761D68EB4F4C724DBDD98B989C62A3FE</vt:lpwstr>
  </property>
  <property fmtid="{D5CDD505-2E9C-101B-9397-08002B2CF9AE}" pid="3" name="MediaServiceImageTags">
    <vt:lpwstr/>
  </property>
</Properties>
</file>