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849" r:id="rId5"/>
    <p:sldId id="652" r:id="rId6"/>
    <p:sldId id="657" r:id="rId7"/>
    <p:sldId id="656" r:id="rId8"/>
    <p:sldId id="658" r:id="rId9"/>
    <p:sldId id="661" r:id="rId10"/>
    <p:sldId id="669" r:id="rId11"/>
    <p:sldId id="660" r:id="rId12"/>
    <p:sldId id="672" r:id="rId13"/>
    <p:sldId id="662" r:id="rId14"/>
    <p:sldId id="664" r:id="rId15"/>
    <p:sldId id="670" r:id="rId16"/>
    <p:sldId id="671" r:id="rId17"/>
    <p:sldId id="848" r:id="rId18"/>
    <p:sldId id="667" r:id="rId19"/>
    <p:sldId id="846" r:id="rId20"/>
    <p:sldId id="668" r:id="rId21"/>
    <p:sldId id="659" r:id="rId22"/>
    <p:sldId id="663" r:id="rId23"/>
    <p:sldId id="665" r:id="rId24"/>
  </p:sldIdLst>
  <p:sldSz cx="9144000" cy="5715000" type="screen16x10"/>
  <p:notesSz cx="6858000" cy="1076325"/>
  <p:embeddedFontLst>
    <p:embeddedFont>
      <p:font typeface="Times" panose="02020603050405020304" pitchFamily="18" charset="0"/>
      <p:regular r:id="rId27"/>
      <p:bold r:id="rId28"/>
      <p:italic r:id="rId29"/>
      <p:boldItalic r:id="rId30"/>
    </p:embeddedFont>
    <p:embeddedFont>
      <p:font typeface="Wingdings 3" panose="05040102010807070707" pitchFamily="18" charset="2"/>
      <p:regular r:id="rId31"/>
    </p:embeddedFont>
  </p:embeddedFontLst>
  <p:custShowLst>
    <p:custShow name="Recognition assessment" id="0">
      <p:sldLst/>
    </p:custShow>
    <p:custShow name="Course admin" id="1">
      <p:sldLst/>
    </p:custShow>
    <p:custShow name="Role of the first aider" id="2">
      <p:sldLst/>
    </p:custShow>
    <p:custShow name="Primary survey" id="3">
      <p:sldLst/>
    </p:custShow>
    <p:custShow name="Unresponsive breathing" id="4">
      <p:sldLst/>
    </p:custShow>
    <p:custShow name="Shock" id="5">
      <p:sldLst/>
    </p:custShow>
    <p:custShow name="Fainting" id="6">
      <p:sldLst/>
    </p:custShow>
    <p:custShow name="Burns" id="7">
      <p:sldLst/>
    </p:custShow>
    <p:custShow name="Poisoning" id="8">
      <p:sldLst/>
    </p:custShow>
    <p:custShow name="Eye Injury" id="9">
      <p:sldLst/>
    </p:custShow>
    <p:custShow name="Bleeding" id="10">
      <p:sldLst/>
    </p:custShow>
    <p:custShow name="Choking" id="11">
      <p:sldLst/>
    </p:custShow>
    <p:custShow name="Asthma" id="12">
      <p:sldLst/>
    </p:custShow>
    <p:custShow name="Low blood sugar" id="13">
      <p:sldLst/>
    </p:custShow>
    <p:custShow name="Allergic reaction" id="14">
      <p:sldLst/>
    </p:custShow>
    <p:custShow name="Hyperventilation" id="15">
      <p:sldLst/>
    </p:custShow>
    <p:custShow name="Stroke" id="16">
      <p:sldLst/>
    </p:custShow>
    <p:custShow name="Head injury" id="17">
      <p:sldLst/>
    </p:custShow>
    <p:custShow name="Seizure" id="18">
      <p:sldLst/>
    </p:custShow>
    <p:custShow name="Bone, muscle, joint and Spine" id="19">
      <p:sldLst/>
    </p:custShow>
    <p:custShow name="Chest pian" id="20">
      <p:sldLst/>
    </p:custShow>
    <p:custShow name="Unresponsive not breathing" id="21">
      <p:sldLst/>
    </p:custShow>
    <p:custShow name="Heat and cold" id="22">
      <p:sldLst/>
    </p:custShow>
  </p:custShowLst>
  <p:defaultTextStyle>
    <a:defPPr>
      <a:defRPr lang="en-US"/>
    </a:defPPr>
    <a:lvl1pPr marL="0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72207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44413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16620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88826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61033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33239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05446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77652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die Walsh2" initials="JW" lastIdx="2" clrIdx="0">
    <p:extLst>
      <p:ext uri="{19B8F6BF-5375-455C-9EA6-DF929625EA0E}">
        <p15:presenceInfo xmlns:p15="http://schemas.microsoft.com/office/powerpoint/2012/main" userId="S-1-12-1-2405786754-1233198816-680875169-393683671" providerId="AD"/>
      </p:ext>
    </p:extLst>
  </p:cmAuthor>
  <p:cmAuthor id="2" name="Elsa Stuart" initials="ES" lastIdx="4" clrIdx="1">
    <p:extLst>
      <p:ext uri="{19B8F6BF-5375-455C-9EA6-DF929625EA0E}">
        <p15:presenceInfo xmlns:p15="http://schemas.microsoft.com/office/powerpoint/2012/main" userId="S::Elsa.Stuart@sja.org.uk::1036faa4-45e7-40bb-895e-6c47aba863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009F4D"/>
    <a:srgbClr val="8D8E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80" y="64"/>
      </p:cViewPr>
      <p:guideLst>
        <p:guide orient="horz" pos="2382"/>
        <p:guide pos="3367"/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846B6-084C-4935-A06D-FAEC1EF33182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3490F-72A2-4B89-9ACA-84EE231684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482F6-ED0E-4BED-A21E-1F635A7CCD86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0C943-89BF-4FF3-9CC5-52B2ED0101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72207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44413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16620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88826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61033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33239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05446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77652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Teacher should refer to ground rules for the session at this stage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812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Answers may include: </a:t>
            </a:r>
            <a:br>
              <a:rPr lang="en-GB"/>
            </a:br>
            <a:r>
              <a:rPr lang="en-GB"/>
              <a:t>- An object falling from a height (shelves)</a:t>
            </a:r>
            <a:br>
              <a:rPr lang="en-GB"/>
            </a:br>
            <a:r>
              <a:rPr lang="en-GB"/>
              <a:t>- Tripping on wires/chair legs</a:t>
            </a:r>
            <a:br>
              <a:rPr lang="en-GB"/>
            </a:br>
            <a:r>
              <a:rPr lang="en-GB"/>
              <a:t>- Sharp corners of desks/tables</a:t>
            </a:r>
            <a:br>
              <a:rPr lang="en-GB"/>
            </a:br>
            <a:r>
              <a:rPr lang="en-GB"/>
              <a:t>- Liquids being spilt</a:t>
            </a:r>
          </a:p>
          <a:p>
            <a:pPr marL="171450" indent="-171450">
              <a:buFontTx/>
              <a:buChar char="-"/>
            </a:pPr>
            <a:r>
              <a:rPr lang="en-GB"/>
              <a:t>Stacked boxes</a:t>
            </a:r>
          </a:p>
          <a:p>
            <a:pPr marL="171450" indent="-171450">
              <a:buFontTx/>
              <a:buChar char="-"/>
            </a:pPr>
            <a:r>
              <a:rPr lang="en-GB"/>
              <a:t>Electrical equipment not being cared for</a:t>
            </a:r>
          </a:p>
          <a:p>
            <a:pPr marL="171450" indent="-171450">
              <a:buFontTx/>
              <a:buChar char="-"/>
            </a:pPr>
            <a:r>
              <a:rPr lang="en-GB"/>
              <a:t>Broken equipment/stationary</a:t>
            </a:r>
          </a:p>
          <a:p>
            <a:pPr marL="171450" indent="-171450">
              <a:buFontTx/>
              <a:buChar char="-"/>
            </a:pPr>
            <a:r>
              <a:rPr lang="en-GB"/>
              <a:t>Shelving/bookcases/cabinets – things may fall if not used properly/cared for</a:t>
            </a:r>
            <a:br>
              <a:rPr lang="en-GB"/>
            </a:b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76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Emergency</a:t>
            </a:r>
          </a:p>
          <a:p>
            <a:r>
              <a:rPr lang="en-GB"/>
              <a:t>Fire, Police or Ambulance </a:t>
            </a:r>
          </a:p>
          <a:p>
            <a:r>
              <a:rPr lang="en-GB"/>
              <a:t>Reinforce that 999/112 is only to be used In a real emergency. False calls can divert help away from where it is really needed.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828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Scenario cards are available which the teacher can use to make the practical activity relevant in a certain context for students.</a:t>
            </a:r>
            <a:endParaRPr lang="en-GB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070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739775"/>
            <a:ext cx="5926137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Times"/>
              </a:rPr>
              <a:t>Opportunity to discuss common casualty care skills which are necessary in all first aid situations.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1D5CF2-3FC3-47F3-B48F-ADC86FC92C3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988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054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Working in pairs/small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906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/>
              <a:t>Primary fire = buildings, vehicles, fires involving casualties</a:t>
            </a:r>
            <a:br>
              <a:rPr lang="en-GB"/>
            </a:br>
            <a:r>
              <a:rPr lang="en-GB"/>
              <a:t>Secondary fire =  fire that are none of the listed above, do not involve casualties</a:t>
            </a:r>
            <a:br>
              <a:rPr lang="en-GB"/>
            </a:br>
            <a:r>
              <a:rPr lang="en-GB"/>
              <a:t>Special services i.e. road traffic incidents, rescuing somebody, major disaster i.e. floods, domestic incidents i.e. water leaks. </a:t>
            </a:r>
          </a:p>
          <a:p>
            <a:pPr marL="228600" indent="-228600">
              <a:buAutoNum type="arabicPeriod"/>
            </a:pPr>
            <a:r>
              <a:rPr lang="en-GB"/>
              <a:t>Life threatening injuries = loss of consciousness, chest pain, difficulty breathing, severe bleeding</a:t>
            </a:r>
            <a:br>
              <a:rPr lang="en-GB"/>
            </a:br>
            <a:r>
              <a:rPr lang="en-GB"/>
              <a:t>Injuries that cannot be dealt with, without the help of medical care</a:t>
            </a:r>
          </a:p>
          <a:p>
            <a:pPr marL="228600" indent="-228600">
              <a:buAutoNum type="arabicPeriod"/>
            </a:pPr>
            <a:r>
              <a:rPr lang="en-GB"/>
              <a:t>If a crime is happening right now</a:t>
            </a:r>
            <a:br>
              <a:rPr lang="en-GB"/>
            </a:br>
            <a:r>
              <a:rPr lang="en-GB"/>
              <a:t>If someone is in immediate danger</a:t>
            </a:r>
            <a:br>
              <a:rPr lang="en-GB"/>
            </a:br>
            <a:r>
              <a:rPr lang="en-GB"/>
              <a:t>If there is serious risk to damaging property</a:t>
            </a:r>
            <a:br>
              <a:rPr lang="en-GB"/>
            </a:br>
            <a:r>
              <a:rPr lang="en-GB"/>
              <a:t>A suspect of a serious crime is nearby</a:t>
            </a:r>
            <a:br>
              <a:rPr lang="en-GB"/>
            </a:br>
            <a:r>
              <a:rPr lang="en-GB"/>
              <a:t>If there is a traffic accident </a:t>
            </a:r>
          </a:p>
          <a:p>
            <a:pPr marL="228600" indent="-228600">
              <a:buAutoNum type="arabicPeriod"/>
            </a:pPr>
            <a:r>
              <a:rPr lang="en-GB"/>
              <a:t>If you or someone else is in trouble in/at sea</a:t>
            </a:r>
          </a:p>
          <a:p>
            <a:pPr marL="228600" indent="-228600">
              <a:buAutoNum type="arabicPeriod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177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 &amp; subject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566C60-6C34-4596-98B7-F2465D9F236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799" y="207963"/>
            <a:ext cx="8508411" cy="50577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D9E706-3D6E-4B8D-82F2-37B52804EC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7435" y="5222579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Dealing with an emergency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491629" y="1029941"/>
            <a:ext cx="2979330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D859F5-06F4-4AE1-A647-FEA79B07EB90}"/>
              </a:ext>
            </a:extLst>
          </p:cNvPr>
          <p:cNvGrpSpPr/>
          <p:nvPr userDrawn="1"/>
        </p:nvGrpSpPr>
        <p:grpSpPr>
          <a:xfrm>
            <a:off x="2438399" y="3747319"/>
            <a:ext cx="6705601" cy="1541044"/>
            <a:chOff x="1842654" y="-1271155"/>
            <a:chExt cx="6705601" cy="1541044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923F48A9-913C-48C5-BD1C-E7584B578CCF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14" name="Picture 13" descr="SJA logo on angled slice.psd">
              <a:extLst>
                <a:ext uri="{FF2B5EF4-FFF2-40B4-BE49-F238E27FC236}">
                  <a16:creationId xmlns:a16="http://schemas.microsoft.com/office/drawing/2014/main" id="{ED1874F0-255D-4745-8C32-66E1AD2E60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381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s and sympt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9" y="1365174"/>
            <a:ext cx="4072215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Subject name 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9" y="1927327"/>
            <a:ext cx="4072215" cy="2909551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BBB8CC-C46E-4781-B416-BA04D21531DB}"/>
              </a:ext>
            </a:extLst>
          </p:cNvPr>
          <p:cNvSpPr>
            <a:spLocks noGrp="1" noChangeAspect="1"/>
          </p:cNvSpPr>
          <p:nvPr>
            <p:ph idx="14" hasCustomPrompt="1"/>
          </p:nvPr>
        </p:nvSpPr>
        <p:spPr>
          <a:xfrm>
            <a:off x="4941885" y="1365174"/>
            <a:ext cx="3369608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8D8E8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What to look for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3852CBF-8D19-4B6E-BF08-B5686BB2B5E4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41886" y="1927327"/>
            <a:ext cx="3369608" cy="91967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The key things to look for: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D62916-AA12-4388-BC96-5140E6820C2B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4955858" y="2926908"/>
            <a:ext cx="3369413" cy="1835936"/>
          </a:xfrm>
          <a:prstGeom prst="rect">
            <a:avLst/>
          </a:prstGeom>
          <a:ln w="38100">
            <a:solidFill>
              <a:srgbClr val="007A53"/>
            </a:solidFill>
          </a:ln>
        </p:spPr>
        <p:txBody>
          <a:bodyPr lIns="74441" tIns="37221" rIns="74441" bIns="37221"/>
          <a:lstStyle>
            <a:lvl1pPr marL="372207" indent="-372207">
              <a:buClr>
                <a:srgbClr val="007A53"/>
              </a:buClr>
              <a:buFont typeface="+mj-lt"/>
              <a:buAutoNum type="arabicPeriod"/>
              <a:defRPr lang="en-US" sz="1300" b="1" kern="1200" dirty="0" smtClean="0">
                <a:solidFill>
                  <a:schemeClr val="tx1"/>
                </a:solidFill>
                <a:latin typeface="+mn-lt"/>
                <a:ea typeface="+mn-ea"/>
                <a:cs typeface="Arial (heading)"/>
              </a:defRPr>
            </a:lvl1pPr>
          </a:lstStyle>
          <a:p>
            <a:pPr lvl="0"/>
            <a:r>
              <a:rPr lang="en-US"/>
              <a:t>Type what to look for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87B9CC-E881-4B22-8933-57C8AAE1A496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60310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Activi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6" y="1365174"/>
            <a:ext cx="7984000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Types of X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6" y="1927325"/>
            <a:ext cx="7984000" cy="454096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Which pictures show X? 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46F7402E-F357-49DE-8D00-942661D6AEF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48112" y="2461326"/>
            <a:ext cx="2401098" cy="1324383"/>
            <a:chOff x="488" y="3043"/>
            <a:chExt cx="1768" cy="1104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F1834651-9F5A-4579-9288-48F41E1C5BD8}"/>
                </a:ext>
              </a:extLst>
            </p:cNvPr>
            <p:cNvSpPr>
              <a:spLocks noChangeAspect="1" noTextEdit="1"/>
            </p:cNvSpPr>
            <p:nvPr userDrawn="1"/>
          </p:nvSpPr>
          <p:spPr bwMode="auto">
            <a:xfrm>
              <a:off x="488" y="3043"/>
              <a:ext cx="1768" cy="1104"/>
            </a:xfrm>
            <a:prstGeom prst="rect">
              <a:avLst/>
            </a:prstGeom>
            <a:noFill/>
            <a:ln w="28575" cap="flat" cmpd="sng" algn="ctr">
              <a:solidFill>
                <a:srgbClr val="007A5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AutoShape 3">
            <a:extLst>
              <a:ext uri="{FF2B5EF4-FFF2-40B4-BE49-F238E27FC236}">
                <a16:creationId xmlns:a16="http://schemas.microsoft.com/office/drawing/2014/main" id="{AD0204EA-B1E8-4BB3-A8C8-F8C7797BAC7B}"/>
              </a:ext>
            </a:extLst>
          </p:cNvPr>
          <p:cNvSpPr>
            <a:spLocks noChangeAspect="1" noTextEdit="1"/>
          </p:cNvSpPr>
          <p:nvPr userDrawn="1"/>
        </p:nvSpPr>
        <p:spPr bwMode="auto">
          <a:xfrm>
            <a:off x="3409132" y="2459441"/>
            <a:ext cx="2401098" cy="1324383"/>
          </a:xfrm>
          <a:prstGeom prst="rect">
            <a:avLst/>
          </a:prstGeom>
          <a:noFill/>
          <a:ln w="2857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4441" tIns="37221" rIns="74441" bIns="3722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FFE2403E-29E9-4759-B844-59397F7B4865}"/>
              </a:ext>
            </a:extLst>
          </p:cNvPr>
          <p:cNvSpPr>
            <a:spLocks noChangeAspect="1" noTextEdit="1"/>
          </p:cNvSpPr>
          <p:nvPr userDrawn="1"/>
        </p:nvSpPr>
        <p:spPr bwMode="auto">
          <a:xfrm>
            <a:off x="748112" y="3878039"/>
            <a:ext cx="2401098" cy="1324383"/>
          </a:xfrm>
          <a:prstGeom prst="rect">
            <a:avLst/>
          </a:prstGeom>
          <a:noFill/>
          <a:ln w="2857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4441" tIns="37221" rIns="74441" bIns="3722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14F5710B-F108-4DC4-97D9-99229382E170}"/>
              </a:ext>
            </a:extLst>
          </p:cNvPr>
          <p:cNvSpPr>
            <a:spLocks noChangeAspect="1" noTextEdit="1"/>
          </p:cNvSpPr>
          <p:nvPr userDrawn="1"/>
        </p:nvSpPr>
        <p:spPr bwMode="auto">
          <a:xfrm>
            <a:off x="3409132" y="3878039"/>
            <a:ext cx="2401098" cy="1324383"/>
          </a:xfrm>
          <a:prstGeom prst="rect">
            <a:avLst/>
          </a:prstGeom>
          <a:noFill/>
          <a:ln w="2857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4441" tIns="37221" rIns="74441" bIns="3722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E739053F-35CF-46ED-B899-5DA9AC699BB3}"/>
              </a:ext>
            </a:extLst>
          </p:cNvPr>
          <p:cNvSpPr>
            <a:spLocks noGrp="1" noChangeAspect="1"/>
          </p:cNvSpPr>
          <p:nvPr>
            <p:ph idx="14" hasCustomPrompt="1"/>
          </p:nvPr>
        </p:nvSpPr>
        <p:spPr>
          <a:xfrm>
            <a:off x="6070152" y="2459441"/>
            <a:ext cx="2576594" cy="2229369"/>
          </a:xfrm>
          <a:prstGeom prst="rect">
            <a:avLst/>
          </a:prstGeom>
          <a:ln w="38100">
            <a:solidFill>
              <a:srgbClr val="007A53"/>
            </a:solidFill>
          </a:ln>
        </p:spPr>
        <p:txBody>
          <a:bodyPr lIns="74441" tIns="37221" rIns="74441" bIns="37221"/>
          <a:lstStyle>
            <a:lvl1pPr marL="0" indent="0">
              <a:buNone/>
              <a:defRPr sz="1300" b="1" i="0" baseline="0">
                <a:solidFill>
                  <a:srgbClr val="007A53"/>
                </a:solidFill>
              </a:defRPr>
            </a:lvl1pPr>
          </a:lstStyle>
          <a:p>
            <a:pPr lvl="0"/>
            <a:r>
              <a:rPr lang="en-US"/>
              <a:t>Important notes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EC7486-7440-4E90-9214-9A44C73CDC7A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E7CD24D-02DE-4476-BB5F-49833B084EE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47713" y="2459038"/>
            <a:ext cx="2401887" cy="132556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5FF58FC1-7288-49F1-B149-304A82F7B569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453803" y="2475636"/>
            <a:ext cx="2356428" cy="1308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FB8B47B0-D796-4282-B048-F16CF0A6E8F7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47713" y="3862217"/>
            <a:ext cx="2356428" cy="1308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2A44C82F-5FA0-449A-8C29-FFDA5ED6AD3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408932" y="3897867"/>
            <a:ext cx="2356428" cy="1308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18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4" y="877095"/>
            <a:ext cx="3990975" cy="3901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877095"/>
            <a:ext cx="3992562" cy="3901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266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2" y="285944"/>
            <a:ext cx="8208962" cy="583884"/>
          </a:xfrm>
          <a:prstGeom prst="rect">
            <a:avLst/>
          </a:prstGeom>
          <a:solidFill>
            <a:schemeClr val="tx2"/>
          </a:solidFill>
        </p:spPr>
        <p:txBody>
          <a:bodyPr lIns="104287" tIns="52144" rIns="104287" bIns="52144"/>
          <a:lstStyle>
            <a:lvl1pPr>
              <a:defRPr sz="2993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90" y="1064928"/>
            <a:ext cx="8208963" cy="3713451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 sz="2448">
                <a:solidFill>
                  <a:srgbClr val="009F4D"/>
                </a:solidFill>
              </a:defRPr>
            </a:lvl1pPr>
            <a:lvl2pPr marL="310943" indent="-310943">
              <a:defRPr lang="en-GB" sz="1905" kern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n-cs"/>
              </a:defRPr>
            </a:lvl2pPr>
            <a:lvl3pPr marL="310943" indent="-310943">
              <a:defRPr sz="1905">
                <a:solidFill>
                  <a:schemeClr val="tx1"/>
                </a:solidFill>
              </a:defRPr>
            </a:lvl3pPr>
            <a:lvl4pPr marL="310943" indent="-310943">
              <a:defRPr sz="1905">
                <a:solidFill>
                  <a:schemeClr val="tx1"/>
                </a:solidFill>
              </a:defRPr>
            </a:lvl4pPr>
            <a:lvl5pPr marL="310943" indent="-310943">
              <a:defRPr sz="1905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244004" lvl="1" indent="-244004" algn="l" rtl="0" eaLnBrk="0" fontAlgn="base" hangingPunct="0">
              <a:spcBef>
                <a:spcPts val="340"/>
              </a:spcBef>
              <a:spcAft>
                <a:spcPts val="340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Second level</a:t>
            </a:r>
          </a:p>
          <a:p>
            <a:pPr marL="244004" lvl="1" indent="-244004" algn="l" rtl="0" eaLnBrk="0" fontAlgn="base" hangingPunct="0">
              <a:spcBef>
                <a:spcPts val="340"/>
              </a:spcBef>
              <a:spcAft>
                <a:spcPts val="340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7669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3453ADD-6F89-4E49-A48A-0AF14ACBF5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799" y="207963"/>
            <a:ext cx="8508411" cy="50577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1850855-BE95-4F7A-A1A9-2D5FF72B20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51290" y="5208724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Dealing with an emergency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8883C9-736E-4178-A40A-53DFC7A1317C}"/>
              </a:ext>
            </a:extLst>
          </p:cNvPr>
          <p:cNvGrpSpPr/>
          <p:nvPr userDrawn="1"/>
        </p:nvGrpSpPr>
        <p:grpSpPr>
          <a:xfrm>
            <a:off x="2438399" y="3747319"/>
            <a:ext cx="6705601" cy="1541044"/>
            <a:chOff x="1842654" y="-1271155"/>
            <a:chExt cx="6705601" cy="1541044"/>
          </a:xfrm>
          <a:noFill/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92E65848-7A44-40E6-B4E0-1FEA493D3BC7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13" name="Picture 12" descr="SJA logo on angled slice.psd">
              <a:extLst>
                <a:ext uri="{FF2B5EF4-FFF2-40B4-BE49-F238E27FC236}">
                  <a16:creationId xmlns:a16="http://schemas.microsoft.com/office/drawing/2014/main" id="{FEC7218D-6FE3-4890-BE9C-C90C43E47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3316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72C41A-9216-4B40-861A-E5A06DD10D6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1551709" y="1947377"/>
            <a:ext cx="6359236" cy="551146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marR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KS2 – Dealing with an emergency</a:t>
            </a:r>
          </a:p>
        </p:txBody>
      </p:sp>
    </p:spTree>
    <p:extLst>
      <p:ext uri="{BB962C8B-B14F-4D97-AF65-F5344CB8AC3E}">
        <p14:creationId xmlns:p14="http://schemas.microsoft.com/office/powerpoint/2010/main" val="2299276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196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Dealing with an emergency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648BE5-7FB0-43C3-9796-11EDEC3B12D4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2542100" y="2498523"/>
            <a:ext cx="4246627" cy="551146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71EAB9-84D2-4471-97AE-F407342A10D6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1551709" y="1947377"/>
            <a:ext cx="6359236" cy="551146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34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 noChangeAspect="1"/>
          </p:cNvSpPr>
          <p:nvPr>
            <p:ph idx="1" hasCustomPrompt="1"/>
          </p:nvPr>
        </p:nvSpPr>
        <p:spPr>
          <a:xfrm>
            <a:off x="662749" y="1365174"/>
            <a:ext cx="7575409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14" name="Content Placeholder 4"/>
          <p:cNvSpPr>
            <a:spLocks noGrp="1" noChangeAspect="1"/>
          </p:cNvSpPr>
          <p:nvPr>
            <p:ph idx="11" hasCustomPrompt="1"/>
          </p:nvPr>
        </p:nvSpPr>
        <p:spPr>
          <a:xfrm>
            <a:off x="662749" y="1927327"/>
            <a:ext cx="7575409" cy="91967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16" name="Content Placeholder 4"/>
          <p:cNvSpPr>
            <a:spLocks noGrp="1" noChangeAspect="1"/>
          </p:cNvSpPr>
          <p:nvPr>
            <p:ph idx="12" hasCustomPrompt="1"/>
          </p:nvPr>
        </p:nvSpPr>
        <p:spPr>
          <a:xfrm>
            <a:off x="662749" y="2966329"/>
            <a:ext cx="7575409" cy="1813489"/>
          </a:xfrm>
          <a:prstGeom prst="rect">
            <a:avLst/>
          </a:prstGeom>
        </p:spPr>
        <p:txBody>
          <a:bodyPr lIns="74441" tIns="37221" rIns="74441" bIns="37221"/>
          <a:lstStyle>
            <a:lvl1pPr marL="361867" indent="-361867">
              <a:buClr>
                <a:srgbClr val="007A53"/>
              </a:buClr>
              <a:buFont typeface="Lucida Grande"/>
              <a:buChar char="➤"/>
              <a:defRPr sz="1800"/>
            </a:lvl1pPr>
          </a:lstStyle>
          <a:p>
            <a:pPr lvl="0"/>
            <a:r>
              <a:rPr lang="en-US"/>
              <a:t>Type to add bullet points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C77F52-EA64-4F9F-A703-22B619BAB782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1891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Dealing with an emergency</a:t>
            </a:r>
          </a:p>
        </p:txBody>
      </p:sp>
    </p:spTree>
    <p:extLst>
      <p:ext uri="{BB962C8B-B14F-4D97-AF65-F5344CB8AC3E}">
        <p14:creationId xmlns:p14="http://schemas.microsoft.com/office/powerpoint/2010/main" val="40266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 poi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 noChangeAspect="1"/>
          </p:cNvSpPr>
          <p:nvPr>
            <p:ph idx="14" hasCustomPrompt="1"/>
          </p:nvPr>
        </p:nvSpPr>
        <p:spPr>
          <a:xfrm>
            <a:off x="526120" y="1263234"/>
            <a:ext cx="7658273" cy="3474614"/>
          </a:xfrm>
          <a:prstGeom prst="rect">
            <a:avLst/>
          </a:prstGeom>
        </p:spPr>
        <p:txBody>
          <a:bodyPr lIns="74441" tIns="37221" rIns="74441" bIns="37221"/>
          <a:lstStyle>
            <a:lvl1pPr marL="361867" indent="-361867">
              <a:buClr>
                <a:srgbClr val="007A53"/>
              </a:buClr>
              <a:buFont typeface="Lucida Grande"/>
              <a:buChar char="➤"/>
              <a:defRPr sz="1800"/>
            </a:lvl1pPr>
          </a:lstStyle>
          <a:p>
            <a:pPr lvl="0"/>
            <a:r>
              <a:rPr lang="en-US"/>
              <a:t>Type to add bullet points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72C41A-9216-4B40-861A-E5A06DD10D6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1891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Dealing with an emergency</a:t>
            </a:r>
          </a:p>
        </p:txBody>
      </p:sp>
    </p:spTree>
    <p:extLst>
      <p:ext uri="{BB962C8B-B14F-4D97-AF65-F5344CB8AC3E}">
        <p14:creationId xmlns:p14="http://schemas.microsoft.com/office/powerpoint/2010/main" val="20953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1 illustration, bitesiz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DB9D070-92E3-4330-A7F1-F9F680CEADD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988461" y="1359524"/>
            <a:ext cx="3528105" cy="3262858"/>
          </a:xfrm>
          <a:prstGeom prst="rect">
            <a:avLst/>
          </a:prstGeom>
          <a:ln w="38100" cmpd="sng">
            <a:solidFill>
              <a:srgbClr val="007A53"/>
            </a:solidFill>
          </a:ln>
        </p:spPr>
        <p:txBody>
          <a:bodyPr lIns="74441" tIns="37221" rIns="74441" bIns="37221"/>
          <a:lstStyle>
            <a:lvl1pPr marL="0" indent="0">
              <a:buNone/>
              <a:defRPr sz="2600"/>
            </a:lvl1pPr>
            <a:lvl2pPr marL="372207" indent="0">
              <a:buNone/>
              <a:defRPr sz="2300"/>
            </a:lvl2pPr>
            <a:lvl3pPr marL="744413" indent="0">
              <a:buNone/>
              <a:defRPr sz="2000"/>
            </a:lvl3pPr>
            <a:lvl4pPr marL="1116620" indent="0">
              <a:buNone/>
              <a:defRPr sz="1600"/>
            </a:lvl4pPr>
            <a:lvl5pPr marL="1488826" indent="0">
              <a:buNone/>
              <a:defRPr sz="1600"/>
            </a:lvl5pPr>
            <a:lvl6pPr marL="1861033" indent="0">
              <a:buNone/>
              <a:defRPr sz="1600"/>
            </a:lvl6pPr>
            <a:lvl7pPr marL="2233239" indent="0">
              <a:buNone/>
              <a:defRPr sz="1600"/>
            </a:lvl7pPr>
            <a:lvl8pPr marL="2605446" indent="0">
              <a:buNone/>
              <a:defRPr sz="1600"/>
            </a:lvl8pPr>
            <a:lvl9pPr marL="2977652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9" y="1365174"/>
            <a:ext cx="4072215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9" y="1927327"/>
            <a:ext cx="4072215" cy="91967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8" name="Content Placeholder 4"/>
          <p:cNvSpPr>
            <a:spLocks noGrp="1" noChangeAspect="1"/>
          </p:cNvSpPr>
          <p:nvPr>
            <p:ph idx="14" hasCustomPrompt="1"/>
          </p:nvPr>
        </p:nvSpPr>
        <p:spPr>
          <a:xfrm>
            <a:off x="662749" y="2966329"/>
            <a:ext cx="4072215" cy="1656054"/>
          </a:xfrm>
          <a:prstGeom prst="rect">
            <a:avLst/>
          </a:prstGeom>
        </p:spPr>
        <p:txBody>
          <a:bodyPr lIns="74441" tIns="37221" rIns="74441" bIns="37221"/>
          <a:lstStyle>
            <a:lvl1pPr marL="361867" indent="-361867">
              <a:buClr>
                <a:srgbClr val="007A53"/>
              </a:buClr>
              <a:buFont typeface="Lucida Grande"/>
              <a:buChar char="➤"/>
              <a:defRPr sz="1800"/>
            </a:lvl1pPr>
          </a:lstStyle>
          <a:p>
            <a:pPr lvl="0"/>
            <a:r>
              <a:rPr lang="en-US"/>
              <a:t>Type to add bullet points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75017F-F7B9-413F-AB73-69D739DB635C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236142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1 illustration, bitesize text, no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DB9D070-92E3-4330-A7F1-F9F680CEADD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988461" y="1359524"/>
            <a:ext cx="3528105" cy="3262858"/>
          </a:xfrm>
          <a:prstGeom prst="rect">
            <a:avLst/>
          </a:prstGeom>
          <a:ln w="38100" cmpd="sng">
            <a:solidFill>
              <a:srgbClr val="007A53"/>
            </a:solidFill>
          </a:ln>
        </p:spPr>
        <p:txBody>
          <a:bodyPr lIns="74441" tIns="37221" rIns="74441" bIns="37221"/>
          <a:lstStyle>
            <a:lvl1pPr marL="0" indent="0">
              <a:buNone/>
              <a:defRPr sz="2600"/>
            </a:lvl1pPr>
            <a:lvl2pPr marL="372207" indent="0">
              <a:buNone/>
              <a:defRPr sz="2300"/>
            </a:lvl2pPr>
            <a:lvl3pPr marL="744413" indent="0">
              <a:buNone/>
              <a:defRPr sz="2000"/>
            </a:lvl3pPr>
            <a:lvl4pPr marL="1116620" indent="0">
              <a:buNone/>
              <a:defRPr sz="1600"/>
            </a:lvl4pPr>
            <a:lvl5pPr marL="1488826" indent="0">
              <a:buNone/>
              <a:defRPr sz="1600"/>
            </a:lvl5pPr>
            <a:lvl6pPr marL="1861033" indent="0">
              <a:buNone/>
              <a:defRPr sz="1600"/>
            </a:lvl6pPr>
            <a:lvl7pPr marL="2233239" indent="0">
              <a:buNone/>
              <a:defRPr sz="1600"/>
            </a:lvl7pPr>
            <a:lvl8pPr marL="2605446" indent="0">
              <a:buNone/>
              <a:defRPr sz="1600"/>
            </a:lvl8pPr>
            <a:lvl9pPr marL="2977652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9" y="1365174"/>
            <a:ext cx="4072215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9" y="1927326"/>
            <a:ext cx="4072215" cy="2695055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75017F-F7B9-413F-AB73-69D739DB635C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37608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vide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dia Placeholder 10">
            <a:extLst>
              <a:ext uri="{FF2B5EF4-FFF2-40B4-BE49-F238E27FC236}">
                <a16:creationId xmlns:a16="http://schemas.microsoft.com/office/drawing/2014/main" id="{AB529AEC-B140-41B5-99C9-C20BB38DFB18}"/>
              </a:ext>
            </a:extLst>
          </p:cNvPr>
          <p:cNvSpPr>
            <a:spLocks noGrp="1" noChangeAspect="1"/>
          </p:cNvSpPr>
          <p:nvPr>
            <p:ph type="media" sz="quarter" idx="11"/>
          </p:nvPr>
        </p:nvSpPr>
        <p:spPr>
          <a:xfrm>
            <a:off x="1192744" y="1604946"/>
            <a:ext cx="7059629" cy="2714230"/>
          </a:xfrm>
          <a:prstGeom prst="rect">
            <a:avLst/>
          </a:prstGeom>
          <a:ln w="38100">
            <a:solidFill>
              <a:srgbClr val="007A53"/>
            </a:solidFill>
          </a:ln>
        </p:spPr>
        <p:txBody>
          <a:bodyPr lIns="74441" tIns="37221" rIns="74441" bIns="37221"/>
          <a:lstStyle/>
          <a:p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866E2EB-9E5A-48A6-8A93-3E0F209F4C0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343394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JA WPT Training PPT background.jpg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36"/>
          <a:stretch/>
        </p:blipFill>
        <p:spPr>
          <a:xfrm>
            <a:off x="0" y="5471326"/>
            <a:ext cx="9144000" cy="24367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A0DC2E5-E07A-4039-BD24-0A8EFE96CA72}"/>
              </a:ext>
            </a:extLst>
          </p:cNvPr>
          <p:cNvGrpSpPr/>
          <p:nvPr userDrawn="1"/>
        </p:nvGrpSpPr>
        <p:grpSpPr>
          <a:xfrm>
            <a:off x="2438399" y="3747319"/>
            <a:ext cx="6705601" cy="1541044"/>
            <a:chOff x="1842654" y="-1271155"/>
            <a:chExt cx="6705601" cy="1541044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9CD9A38E-3BE2-45AF-8089-DF43E9D5FCD4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6" name="Picture 5" descr="SJA logo on angled slice.psd">
              <a:extLst>
                <a:ext uri="{FF2B5EF4-FFF2-40B4-BE49-F238E27FC236}">
                  <a16:creationId xmlns:a16="http://schemas.microsoft.com/office/drawing/2014/main" id="{2A81C694-6073-4BCA-A9CA-E06023B01E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222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63" r:id="rId3"/>
    <p:sldLayoutId id="2147483662" r:id="rId4"/>
    <p:sldLayoutId id="2147483661" r:id="rId5"/>
    <p:sldLayoutId id="2147483657" r:id="rId6"/>
    <p:sldLayoutId id="2147483655" r:id="rId7"/>
    <p:sldLayoutId id="2147483664" r:id="rId8"/>
    <p:sldLayoutId id="2147483658" r:id="rId9"/>
    <p:sldLayoutId id="2147483659" r:id="rId10"/>
    <p:sldLayoutId id="2147483660" r:id="rId11"/>
    <p:sldLayoutId id="2147483665" r:id="rId12"/>
    <p:sldLayoutId id="214748368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744413" rtl="0" eaLnBrk="1" latinLnBrk="0" hangingPunct="1">
        <a:lnSpc>
          <a:spcPct val="90000"/>
        </a:lnSpc>
        <a:spcBef>
          <a:spcPct val="0"/>
        </a:spcBef>
        <a:buNone/>
        <a:defRPr sz="29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46538" indent="-146538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38118" indent="-146040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77529" indent="-146040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15647" indent="-146040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018" indent="-146040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47136" indent="-186103" algn="l" defTabSz="74441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19342" indent="-186103" algn="l" defTabSz="74441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91549" indent="-186103" algn="l" defTabSz="74441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63755" indent="-186103" algn="l" defTabSz="74441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2207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4413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620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8826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1033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3239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5446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7652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ja.org.uk/" TargetMode="External"/><Relationship Id="rId7" Type="http://schemas.openxmlformats.org/officeDocument/2006/relationships/hyperlink" Target="http://www.samaritans.org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ngminds.org.uk/" TargetMode="External"/><Relationship Id="rId5" Type="http://schemas.openxmlformats.org/officeDocument/2006/relationships/hyperlink" Target="http://www.childline.org.uk/" TargetMode="External"/><Relationship Id="rId4" Type="http://schemas.openxmlformats.org/officeDocument/2006/relationships/hyperlink" Target="http://www.asthma.org.uk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YOwYPhJfYx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9DB849-5A5C-43CC-A5EF-F8A6F7300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848" y="2562422"/>
            <a:ext cx="1301958" cy="11926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41EC98-66D3-4F86-8C86-50E842983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871" y="1362893"/>
            <a:ext cx="1153643" cy="11536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4E8D0E-D277-4E0F-8AB7-F9488131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183" y="3780131"/>
            <a:ext cx="1399018" cy="903163"/>
          </a:xfrm>
          <a:prstGeom prst="rect">
            <a:avLst/>
          </a:prstGeom>
        </p:spPr>
      </p:pic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CECCC179-85E3-4926-8DED-0C906B6F449D}"/>
              </a:ext>
            </a:extLst>
          </p:cNvPr>
          <p:cNvSpPr txBox="1">
            <a:spLocks/>
          </p:cNvSpPr>
          <p:nvPr/>
        </p:nvSpPr>
        <p:spPr>
          <a:xfrm>
            <a:off x="468244" y="337980"/>
            <a:ext cx="3058729" cy="553367"/>
          </a:xfrm>
          <a:prstGeom prst="rect">
            <a:avLst/>
          </a:prstGeom>
          <a:solidFill>
            <a:schemeClr val="accent3"/>
          </a:solidFill>
        </p:spPr>
        <p:txBody>
          <a:bodyPr>
            <a:noAutofit/>
          </a:bodyPr>
          <a:lstStyle>
            <a:lvl1pPr marL="391077" indent="-391077" algn="l" rtl="0" eaLnBrk="1" fontAlgn="base" hangingPunct="1">
              <a:spcBef>
                <a:spcPct val="20000"/>
              </a:spcBef>
              <a:spcAft>
                <a:spcPct val="20000"/>
              </a:spcAft>
              <a:defRPr sz="3200" b="1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514194" indent="-30960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2161789" indent="-521437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7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2800912" indent="-43453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3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3440033" indent="-4345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867901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Starter Activity</a:t>
            </a:r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2FB4282C-A250-4C94-827B-D27DE8BF4CA7}"/>
              </a:ext>
            </a:extLst>
          </p:cNvPr>
          <p:cNvSpPr txBox="1">
            <a:spLocks/>
          </p:cNvSpPr>
          <p:nvPr/>
        </p:nvSpPr>
        <p:spPr>
          <a:xfrm>
            <a:off x="468242" y="858351"/>
            <a:ext cx="3158622" cy="504542"/>
          </a:xfrm>
          <a:prstGeom prst="rect">
            <a:avLst/>
          </a:prstGeom>
          <a:solidFill>
            <a:srgbClr val="009F4D"/>
          </a:solidFill>
        </p:spPr>
        <p:txBody>
          <a:bodyPr vert="horz" lIns="62034" tIns="31018" rIns="62034" bIns="31018" rtlCol="0">
            <a:noAutofit/>
          </a:bodyPr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Calling for help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9D526B5-E94E-4D18-A879-A5925F236E56}"/>
              </a:ext>
            </a:extLst>
          </p:cNvPr>
          <p:cNvSpPr txBox="1">
            <a:spLocks/>
          </p:cNvSpPr>
          <p:nvPr/>
        </p:nvSpPr>
        <p:spPr>
          <a:xfrm>
            <a:off x="468242" y="1418687"/>
            <a:ext cx="5625197" cy="235848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 fontScale="85000" lnSpcReduction="10000"/>
          </a:bodyPr>
          <a:lstStyle>
            <a:lvl1pPr marL="391077" indent="-391077" algn="l" rtl="0" eaLnBrk="1" fontAlgn="base" hangingPunct="1">
              <a:spcBef>
                <a:spcPct val="20000"/>
              </a:spcBef>
              <a:spcAft>
                <a:spcPct val="20000"/>
              </a:spcAft>
              <a:defRPr sz="3200" b="1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514194" indent="-30960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2161789" indent="-521437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7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2800912" indent="-43453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3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3440033" indent="-4345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867901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your current  first aid knowledge to explain what you could do for each of the 4 steps.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00C773-E852-4315-91D2-9CF572ABAFBF}"/>
              </a:ext>
            </a:extLst>
          </p:cNvPr>
          <p:cNvSpPr txBox="1"/>
          <p:nvPr/>
        </p:nvSpPr>
        <p:spPr>
          <a:xfrm>
            <a:off x="485143" y="1807883"/>
            <a:ext cx="2304835" cy="170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Step 1.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6F0B98-0ECE-4B92-A53D-95C51E1B960A}"/>
              </a:ext>
            </a:extLst>
          </p:cNvPr>
          <p:cNvSpPr txBox="1"/>
          <p:nvPr/>
        </p:nvSpPr>
        <p:spPr>
          <a:xfrm>
            <a:off x="2943358" y="1812015"/>
            <a:ext cx="2304835" cy="170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Step 2.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09E5E1-3C00-4D33-A914-424E922D1E2A}"/>
              </a:ext>
            </a:extLst>
          </p:cNvPr>
          <p:cNvSpPr txBox="1"/>
          <p:nvPr/>
        </p:nvSpPr>
        <p:spPr>
          <a:xfrm>
            <a:off x="485143" y="3638131"/>
            <a:ext cx="2304835" cy="170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Step 3.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7473A7-FEFB-4B5D-BB35-ADE71E44A450}"/>
              </a:ext>
            </a:extLst>
          </p:cNvPr>
          <p:cNvSpPr txBox="1"/>
          <p:nvPr/>
        </p:nvSpPr>
        <p:spPr>
          <a:xfrm>
            <a:off x="2943358" y="3642263"/>
            <a:ext cx="2304835" cy="170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Step 4.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7C0361-4A38-4AE1-9BB7-0ED8758DE7A9}"/>
              </a:ext>
            </a:extLst>
          </p:cNvPr>
          <p:cNvSpPr txBox="1"/>
          <p:nvPr/>
        </p:nvSpPr>
        <p:spPr>
          <a:xfrm>
            <a:off x="6265525" y="1065006"/>
            <a:ext cx="2782333" cy="64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67" dirty="0">
                <a:latin typeface="Arial" panose="020B0604020202020204" pitchFamily="34" charset="0"/>
                <a:cs typeface="Arial" panose="020B0604020202020204" pitchFamily="34" charset="0"/>
              </a:rPr>
              <a:t>Number the images to show which step they belong to</a:t>
            </a:r>
          </a:p>
          <a:p>
            <a:pPr algn="ctr"/>
            <a:endParaRPr lang="en-GB" sz="125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3D756-D7A6-4458-AF15-435CC6417A69}"/>
              </a:ext>
            </a:extLst>
          </p:cNvPr>
          <p:cNvSpPr/>
          <p:nvPr/>
        </p:nvSpPr>
        <p:spPr>
          <a:xfrm>
            <a:off x="6829954" y="2153298"/>
            <a:ext cx="361894" cy="3131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5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EE23268-DBEF-4B12-A20F-57A398BE36CB}"/>
              </a:ext>
            </a:extLst>
          </p:cNvPr>
          <p:cNvSpPr/>
          <p:nvPr/>
        </p:nvSpPr>
        <p:spPr>
          <a:xfrm>
            <a:off x="6829953" y="3060984"/>
            <a:ext cx="361894" cy="3131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1269591-459E-48CC-9673-C22CC32BD8E3}"/>
              </a:ext>
            </a:extLst>
          </p:cNvPr>
          <p:cNvSpPr/>
          <p:nvPr/>
        </p:nvSpPr>
        <p:spPr>
          <a:xfrm>
            <a:off x="6829953" y="3941032"/>
            <a:ext cx="361894" cy="3131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50"/>
          </a:p>
        </p:txBody>
      </p:sp>
    </p:spTree>
    <p:extLst>
      <p:ext uri="{BB962C8B-B14F-4D97-AF65-F5344CB8AC3E}">
        <p14:creationId xmlns:p14="http://schemas.microsoft.com/office/powerpoint/2010/main" val="102632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9142E-169F-4811-B209-49A81BD67EA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4505374" cy="551146"/>
          </a:xfrm>
        </p:spPr>
        <p:txBody>
          <a:bodyPr/>
          <a:lstStyle/>
          <a:p>
            <a:r>
              <a:rPr lang="en-GB"/>
              <a:t>Remember LIONEL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5541C-7A58-4C46-B345-4D436D8B43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C7F754-8743-4184-BB3F-7AECE4728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211" y="1184763"/>
            <a:ext cx="5601574" cy="3383245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B71C03-33E8-4754-802B-B2A80CC845BB}"/>
              </a:ext>
            </a:extLst>
          </p:cNvPr>
          <p:cNvSpPr txBox="1">
            <a:spLocks noChangeAspect="1"/>
          </p:cNvSpPr>
          <p:nvPr/>
        </p:nvSpPr>
        <p:spPr>
          <a:xfrm>
            <a:off x="606641" y="1201229"/>
            <a:ext cx="5442467" cy="3768488"/>
          </a:xfrm>
          <a:prstGeom prst="rect">
            <a:avLst/>
          </a:prstGeom>
          <a:noFill/>
        </p:spPr>
        <p:txBody>
          <a:bodyPr wrap="square" lIns="74441" tIns="37221" rIns="74441" bIns="37221" rtlCol="0" anchor="t">
            <a:spAutoFit/>
          </a:bodyPr>
          <a:lstStyle/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950" b="1">
                <a:solidFill>
                  <a:srgbClr val="007A53"/>
                </a:solidFill>
              </a:rPr>
              <a:t>L</a:t>
            </a:r>
            <a:r>
              <a:rPr lang="en-GB" sz="1950">
                <a:solidFill>
                  <a:srgbClr val="000000"/>
                </a:solidFill>
              </a:rPr>
              <a:t>ocation</a:t>
            </a:r>
            <a:r>
              <a:rPr lang="en-GB" sz="1950"/>
              <a:t>. Tell them where the emergency is and where you want them to arrive.</a:t>
            </a:r>
            <a:endParaRPr lang="en-US" sz="1950"/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950" b="1">
                <a:solidFill>
                  <a:srgbClr val="007A53"/>
                </a:solidFill>
              </a:rPr>
              <a:t>I</a:t>
            </a:r>
            <a:r>
              <a:rPr lang="en-GB" sz="1950">
                <a:solidFill>
                  <a:srgbClr val="000000"/>
                </a:solidFill>
              </a:rPr>
              <a:t>ncident</a:t>
            </a:r>
            <a:r>
              <a:rPr lang="en-GB" sz="1950"/>
              <a:t>. Tell them what has happened.</a:t>
            </a:r>
            <a:endParaRPr lang="en-GB" sz="1950">
              <a:cs typeface="Arial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950" b="1">
                <a:solidFill>
                  <a:srgbClr val="007A53"/>
                </a:solidFill>
              </a:rPr>
              <a:t>O</a:t>
            </a:r>
            <a:r>
              <a:rPr lang="en-GB" sz="1950"/>
              <a:t>ther services. Do you need more than one?</a:t>
            </a:r>
            <a:endParaRPr lang="en-GB" sz="1950">
              <a:cs typeface="Arial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950" b="1">
                <a:solidFill>
                  <a:srgbClr val="007A53"/>
                </a:solidFill>
              </a:rPr>
              <a:t>N</a:t>
            </a:r>
            <a:r>
              <a:rPr lang="en-GB" sz="1950"/>
              <a:t>umber of people that are involved.</a:t>
            </a:r>
            <a:endParaRPr lang="en-GB" sz="1950">
              <a:cs typeface="Arial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950" b="1">
                <a:solidFill>
                  <a:srgbClr val="007A53"/>
                </a:solidFill>
              </a:rPr>
              <a:t>E</a:t>
            </a:r>
            <a:r>
              <a:rPr lang="en-GB" sz="1950"/>
              <a:t>xtent of the injuries. What types of injuries do people have?</a:t>
            </a:r>
            <a:endParaRPr lang="en-GB" sz="1950">
              <a:cs typeface="Arial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950" b="1">
                <a:solidFill>
                  <a:srgbClr val="007A53"/>
                </a:solidFill>
              </a:rPr>
              <a:t>L</a:t>
            </a:r>
            <a:r>
              <a:rPr lang="en-GB" sz="1950"/>
              <a:t>ocation. Repeat again where they need to arrive.</a:t>
            </a:r>
            <a:endParaRPr lang="en-GB" sz="1950">
              <a:cs typeface="Arial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B8E662-4F1C-44A1-A4D8-C698F2A15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4991" y="1184762"/>
            <a:ext cx="2462075" cy="3383245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F9EF5E-6A37-4C83-B3F1-4939F06A0D4A}"/>
              </a:ext>
            </a:extLst>
          </p:cNvPr>
          <p:cNvSpPr txBox="1">
            <a:spLocks noChangeAspect="1"/>
          </p:cNvSpPr>
          <p:nvPr/>
        </p:nvSpPr>
        <p:spPr>
          <a:xfrm>
            <a:off x="6364991" y="1397953"/>
            <a:ext cx="2462075" cy="2050069"/>
          </a:xfrm>
          <a:prstGeom prst="rect">
            <a:avLst/>
          </a:prstGeom>
          <a:noFill/>
        </p:spPr>
        <p:txBody>
          <a:bodyPr wrap="square" lIns="74441" tIns="37221" rIns="74441" bIns="37221" rtlCol="0" anchor="t">
            <a:spAutoFit/>
          </a:bodyPr>
          <a:lstStyle/>
          <a:p>
            <a:pPr algn="ctr"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GB" sz="2000" b="1"/>
              <a:t>Question:</a:t>
            </a:r>
          </a:p>
          <a:p>
            <a:pPr algn="ctr"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GB" sz="2000"/>
              <a:t>What is the correct address for two or three places you often visit? </a:t>
            </a:r>
            <a:endParaRPr lang="en-GB" sz="1800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20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BE417E-CFFB-4C87-8FB4-77357A688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0" y="3764121"/>
            <a:ext cx="526179" cy="5261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828015-57C0-4952-AF7E-FB3948117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602" y="3764121"/>
            <a:ext cx="971710" cy="498001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97A7661E-C8B9-4585-AB0E-4C26E273E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7" y="3666320"/>
            <a:ext cx="526179" cy="5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8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44983-91E9-42EA-BD6D-B2A1A4AB2A8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63526" y="381631"/>
            <a:ext cx="6103273" cy="551146"/>
          </a:xfrm>
        </p:spPr>
        <p:txBody>
          <a:bodyPr lIns="74441" tIns="37221" rIns="74441" bIns="37221" anchor="t"/>
          <a:lstStyle/>
          <a:p>
            <a:r>
              <a:rPr lang="en-GB"/>
              <a:t>Your turn: Calling for help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746A2-09F8-4EA3-92C7-502075DCBC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51290" y="5233891"/>
            <a:ext cx="1575776" cy="378344"/>
          </a:xfrm>
          <a:noFill/>
          <a:ln w="3175"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99D35A-079D-4ABF-BC05-FDD555E16430}"/>
              </a:ext>
            </a:extLst>
          </p:cNvPr>
          <p:cNvSpPr>
            <a:spLocks noChangeAspect="1"/>
          </p:cNvSpPr>
          <p:nvPr/>
        </p:nvSpPr>
        <p:spPr>
          <a:xfrm>
            <a:off x="1994318" y="1485215"/>
            <a:ext cx="163235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spcAft>
                <a:spcPts val="600"/>
              </a:spcAft>
            </a:pPr>
            <a:r>
              <a:rPr lang="en-GB" sz="1400" b="1">
                <a:solidFill>
                  <a:srgbClr val="007A53"/>
                </a:solidFill>
              </a:rPr>
              <a:t>1.</a:t>
            </a:r>
            <a:r>
              <a:rPr lang="en-GB" sz="1400" b="1"/>
              <a:t>	Check for danger</a:t>
            </a:r>
          </a:p>
          <a:p>
            <a:pPr marL="263525" indent="-263525">
              <a:buSzPct val="100000"/>
              <a:buBlip>
                <a:blip r:embed="rId3"/>
              </a:buBlip>
            </a:pPr>
            <a:r>
              <a:rPr lang="en-GB" sz="1400"/>
              <a:t>Always make sure the area is safe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723D1B-B737-4DEC-A5BD-37E4F8EC8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4" y="886426"/>
            <a:ext cx="2842793" cy="284279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3E5806E-D49D-4358-B5B8-87085BC0D4F2}"/>
              </a:ext>
            </a:extLst>
          </p:cNvPr>
          <p:cNvSpPr>
            <a:spLocks noChangeAspect="1"/>
          </p:cNvSpPr>
          <p:nvPr/>
        </p:nvSpPr>
        <p:spPr>
          <a:xfrm>
            <a:off x="4899667" y="1495162"/>
            <a:ext cx="2094283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spcAft>
                <a:spcPts val="600"/>
              </a:spcAft>
            </a:pPr>
            <a:r>
              <a:rPr lang="en-GB" sz="1400" b="1">
                <a:solidFill>
                  <a:srgbClr val="007A53"/>
                </a:solidFill>
              </a:rPr>
              <a:t>2.</a:t>
            </a:r>
            <a:r>
              <a:rPr lang="en-GB" sz="1400" b="1"/>
              <a:t>	Call 999/112</a:t>
            </a:r>
          </a:p>
          <a:p>
            <a:pPr marL="263525" indent="-263525">
              <a:buSzPct val="100000"/>
              <a:buBlip>
                <a:blip r:embed="rId3"/>
              </a:buBlip>
            </a:pPr>
            <a:r>
              <a:rPr lang="en-GB" sz="1400"/>
              <a:t>If it is an emergency, call 999 or 112. Remember LIONEL to give them important details.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4772B4-1EBC-4155-A900-491244C56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2780" r="28046" b="-1159"/>
          <a:stretch/>
        </p:blipFill>
        <p:spPr>
          <a:xfrm>
            <a:off x="6901671" y="754368"/>
            <a:ext cx="1124123" cy="222464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9EB45D6-D9DD-4EF2-A0ED-AE3BDF1AD20B}"/>
              </a:ext>
            </a:extLst>
          </p:cNvPr>
          <p:cNvSpPr txBox="1"/>
          <p:nvPr/>
        </p:nvSpPr>
        <p:spPr>
          <a:xfrm>
            <a:off x="744767" y="3699376"/>
            <a:ext cx="19375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spcAft>
                <a:spcPts val="600"/>
              </a:spcAft>
            </a:pPr>
            <a:r>
              <a:rPr lang="en-GB" sz="1400" b="1">
                <a:solidFill>
                  <a:srgbClr val="007A53"/>
                </a:solidFill>
              </a:rPr>
              <a:t>3. </a:t>
            </a:r>
            <a:r>
              <a:rPr lang="en-GB" sz="1400" b="1"/>
              <a:t>Reassure casualty</a:t>
            </a:r>
          </a:p>
          <a:p>
            <a:pPr marL="263525" indent="-263525">
              <a:buSzPct val="100000"/>
              <a:buBlip>
                <a:blip r:embed="rId3"/>
              </a:buBlip>
            </a:pPr>
            <a:r>
              <a:rPr lang="en-GB" sz="1400"/>
              <a:t>Keep casualty reassured</a:t>
            </a:r>
          </a:p>
          <a:p>
            <a:pPr marL="263525" indent="-263525">
              <a:buSzPct val="100000"/>
              <a:buBlip>
                <a:blip r:embed="rId3"/>
              </a:buBlip>
            </a:pPr>
            <a:r>
              <a:rPr lang="en-GB" sz="1400"/>
              <a:t>Stay with them until help arrives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734131A-1CAB-4173-9051-D19599DCC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8" t="33941" r="1896" b="11131"/>
          <a:stretch/>
        </p:blipFill>
        <p:spPr>
          <a:xfrm>
            <a:off x="1189436" y="3901310"/>
            <a:ext cx="2632348" cy="160431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327F433-5BDD-4F13-8366-F3BEDF4B8911}"/>
              </a:ext>
            </a:extLst>
          </p:cNvPr>
          <p:cNvSpPr txBox="1"/>
          <p:nvPr/>
        </p:nvSpPr>
        <p:spPr>
          <a:xfrm>
            <a:off x="4541369" y="3812910"/>
            <a:ext cx="2520657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72110" lvl="1">
              <a:buClr>
                <a:srgbClr val="008453"/>
              </a:buClr>
              <a:defRPr/>
            </a:pPr>
            <a:r>
              <a:rPr lang="en-GB" altLang="en-US" sz="1400" b="1">
                <a:solidFill>
                  <a:srgbClr val="007A53"/>
                </a:solidFill>
              </a:rPr>
              <a:t>4.  </a:t>
            </a:r>
            <a:r>
              <a:rPr lang="en-GB" altLang="en-US" sz="1400" b="1"/>
              <a:t>If you have been taught any first aid which may be useful, then use it.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293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05EAF-F7C2-457E-8B7D-00A7E69776E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2872838" cy="551146"/>
          </a:xfrm>
        </p:spPr>
        <p:txBody>
          <a:bodyPr/>
          <a:lstStyle/>
          <a:p>
            <a:r>
              <a:rPr lang="en-GB"/>
              <a:t>Activity A26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FE36D-CC3E-4493-909D-76D4CD1AE3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2288D5-99E2-47A6-B2D1-401F01E118EE}"/>
              </a:ext>
            </a:extLst>
          </p:cNvPr>
          <p:cNvSpPr/>
          <p:nvPr/>
        </p:nvSpPr>
        <p:spPr>
          <a:xfrm>
            <a:off x="771787" y="1303228"/>
            <a:ext cx="7600425" cy="310854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GB" sz="2800" b="1" dirty="0"/>
              <a:t>You now have the option to complete activity </a:t>
            </a:r>
            <a:r>
              <a:rPr lang="en-GB" sz="2800" b="1" dirty="0">
                <a:solidFill>
                  <a:srgbClr val="007A53"/>
                </a:solidFill>
              </a:rPr>
              <a:t>A26</a:t>
            </a:r>
            <a:r>
              <a:rPr lang="en-GB" sz="2800" b="1" dirty="0"/>
              <a:t>. Students should role play and demonstrate how they would deal with each situation. If you wish to complete this activity, please go to </a:t>
            </a:r>
            <a:r>
              <a:rPr lang="en-GB" sz="2800" b="1" dirty="0">
                <a:solidFill>
                  <a:srgbClr val="007A53"/>
                </a:solidFill>
              </a:rPr>
              <a:t>slide 18 </a:t>
            </a:r>
            <a:r>
              <a:rPr lang="en-GB" sz="2800" b="1" dirty="0"/>
              <a:t>and use our </a:t>
            </a:r>
            <a:r>
              <a:rPr lang="en-GB" sz="2800" b="1" dirty="0">
                <a:solidFill>
                  <a:srgbClr val="007A53"/>
                </a:solidFill>
              </a:rPr>
              <a:t>downloadable worksheet</a:t>
            </a:r>
            <a:r>
              <a:rPr lang="en-GB" sz="2800" b="1" dirty="0"/>
              <a:t> found on the St John Ambulance website. </a:t>
            </a:r>
          </a:p>
        </p:txBody>
      </p:sp>
    </p:spTree>
    <p:extLst>
      <p:ext uri="{BB962C8B-B14F-4D97-AF65-F5344CB8AC3E}">
        <p14:creationId xmlns:p14="http://schemas.microsoft.com/office/powerpoint/2010/main" val="340274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05EAF-F7C2-457E-8B7D-00A7E69776E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3170346" cy="551146"/>
          </a:xfrm>
        </p:spPr>
        <p:txBody>
          <a:bodyPr/>
          <a:lstStyle/>
          <a:p>
            <a:r>
              <a:rPr lang="en-GB"/>
              <a:t>Activity   A27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FE36D-CC3E-4493-909D-76D4CD1AE3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2288D5-99E2-47A6-B2D1-401F01E118EE}"/>
              </a:ext>
            </a:extLst>
          </p:cNvPr>
          <p:cNvSpPr/>
          <p:nvPr/>
        </p:nvSpPr>
        <p:spPr>
          <a:xfrm>
            <a:off x="771787" y="1303228"/>
            <a:ext cx="7600425" cy="310854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GB" sz="2800" b="1"/>
              <a:t>You now have the option to complete activity </a:t>
            </a:r>
            <a:r>
              <a:rPr lang="en-GB" sz="2800" b="1">
                <a:solidFill>
                  <a:srgbClr val="007A53"/>
                </a:solidFill>
              </a:rPr>
              <a:t>A27</a:t>
            </a:r>
            <a:r>
              <a:rPr lang="en-GB" sz="2800" b="1"/>
              <a:t>. This quizzes students on their knowledge of the emergency services and who they should call for help. If you wish to complete this activity, please go to </a:t>
            </a:r>
            <a:r>
              <a:rPr lang="en-GB" sz="2800" b="1">
                <a:solidFill>
                  <a:srgbClr val="007A53"/>
                </a:solidFill>
              </a:rPr>
              <a:t>slide 19 </a:t>
            </a:r>
            <a:r>
              <a:rPr lang="en-GB" sz="2800" b="1"/>
              <a:t>and use our </a:t>
            </a:r>
            <a:r>
              <a:rPr lang="en-GB" sz="2800" b="1">
                <a:solidFill>
                  <a:srgbClr val="007A53"/>
                </a:solidFill>
              </a:rPr>
              <a:t>downloadable worksheet</a:t>
            </a:r>
            <a:r>
              <a:rPr lang="en-GB" sz="2800" b="1"/>
              <a:t> found on the St John Ambulance website. </a:t>
            </a:r>
          </a:p>
        </p:txBody>
      </p:sp>
    </p:spTree>
    <p:extLst>
      <p:ext uri="{BB962C8B-B14F-4D97-AF65-F5344CB8AC3E}">
        <p14:creationId xmlns:p14="http://schemas.microsoft.com/office/powerpoint/2010/main" val="360291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C988C155-018A-471A-B1B7-FF4FC050F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203" y="2236554"/>
            <a:ext cx="1743594" cy="174359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54436-4320-4D37-A0BF-830F1F5C4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059" y="1298808"/>
            <a:ext cx="6346838" cy="472946"/>
          </a:xfrm>
        </p:spPr>
        <p:txBody>
          <a:bodyPr lIns="63833" tIns="31917" rIns="63833" bIns="31917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100" b="1">
                <a:solidFill>
                  <a:schemeClr val="tx1"/>
                </a:solidFill>
                <a:ea typeface="MS PGothic"/>
                <a:cs typeface="Arial"/>
              </a:rPr>
              <a:t>Pause for thought...</a:t>
            </a:r>
          </a:p>
          <a:p>
            <a:pPr marL="0" indent="0" algn="ctr">
              <a:buNone/>
            </a:pPr>
            <a:r>
              <a:rPr lang="en-US" sz="1100" b="1">
                <a:solidFill>
                  <a:schemeClr val="tx1"/>
                </a:solidFill>
                <a:latin typeface="Arial"/>
                <a:ea typeface="MS PGothic"/>
                <a:cs typeface="Arial"/>
              </a:rPr>
              <a:t>Which actions do you think are most important when caring for a casualty?</a:t>
            </a:r>
            <a:endParaRPr lang="en-US" sz="1800">
              <a:solidFill>
                <a:schemeClr val="tx1"/>
              </a:solidFill>
            </a:endParaRPr>
          </a:p>
          <a:p>
            <a:pPr marL="238760" indent="-238760"/>
            <a:endParaRPr lang="en-GB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5033B3-2916-4029-8A3D-5E50E7400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11" y="648065"/>
            <a:ext cx="3194509" cy="622575"/>
          </a:xfrm>
          <a:solidFill>
            <a:srgbClr val="009F4D"/>
          </a:solidFill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Casualty care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650B22C-556F-489E-B9C0-2FEF63A53987}"/>
              </a:ext>
            </a:extLst>
          </p:cNvPr>
          <p:cNvGrpSpPr/>
          <p:nvPr/>
        </p:nvGrpSpPr>
        <p:grpSpPr>
          <a:xfrm>
            <a:off x="630738" y="2678197"/>
            <a:ext cx="1551847" cy="816043"/>
            <a:chOff x="630738" y="2678197"/>
            <a:chExt cx="1551847" cy="816043"/>
          </a:xfrm>
        </p:grpSpPr>
        <p:sp>
          <p:nvSpPr>
            <p:cNvPr id="31" name="Thought Bubble: Cloud 30">
              <a:extLst>
                <a:ext uri="{FF2B5EF4-FFF2-40B4-BE49-F238E27FC236}">
                  <a16:creationId xmlns:a16="http://schemas.microsoft.com/office/drawing/2014/main" id="{C2EF7674-77E8-40CC-B604-48D255B9B29B}"/>
                </a:ext>
              </a:extLst>
            </p:cNvPr>
            <p:cNvSpPr/>
            <p:nvPr/>
          </p:nvSpPr>
          <p:spPr>
            <a:xfrm flipH="1">
              <a:off x="630738" y="2678197"/>
              <a:ext cx="1551847" cy="816043"/>
            </a:xfrm>
            <a:prstGeom prst="cloudCallout">
              <a:avLst>
                <a:gd name="adj1" fmla="val -127852"/>
                <a:gd name="adj2" fmla="val 1380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8F70CD7-150B-4F84-92CD-95DFE3949195}"/>
                </a:ext>
              </a:extLst>
            </p:cNvPr>
            <p:cNvSpPr txBox="1"/>
            <p:nvPr/>
          </p:nvSpPr>
          <p:spPr>
            <a:xfrm>
              <a:off x="912618" y="2851540"/>
              <a:ext cx="988088" cy="4693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Remain calm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E1FB47-9863-47B2-8064-2777F3BF1A3B}"/>
              </a:ext>
            </a:extLst>
          </p:cNvPr>
          <p:cNvGrpSpPr/>
          <p:nvPr/>
        </p:nvGrpSpPr>
        <p:grpSpPr>
          <a:xfrm>
            <a:off x="5683784" y="4106605"/>
            <a:ext cx="1551847" cy="816043"/>
            <a:chOff x="5683784" y="4106605"/>
            <a:chExt cx="1551847" cy="816043"/>
          </a:xfrm>
        </p:grpSpPr>
        <p:sp>
          <p:nvSpPr>
            <p:cNvPr id="36" name="Thought Bubble: Cloud 35">
              <a:extLst>
                <a:ext uri="{FF2B5EF4-FFF2-40B4-BE49-F238E27FC236}">
                  <a16:creationId xmlns:a16="http://schemas.microsoft.com/office/drawing/2014/main" id="{B801C17F-BDF6-48BB-9CCD-D509193E2498}"/>
                </a:ext>
              </a:extLst>
            </p:cNvPr>
            <p:cNvSpPr/>
            <p:nvPr/>
          </p:nvSpPr>
          <p:spPr>
            <a:xfrm flipH="1">
              <a:off x="5683784" y="4106605"/>
              <a:ext cx="1551847" cy="816043"/>
            </a:xfrm>
            <a:prstGeom prst="cloudCallout">
              <a:avLst>
                <a:gd name="adj1" fmla="val 69579"/>
                <a:gd name="adj2" fmla="val -78657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93E815A-E2C4-438C-8DD6-7C118CFC92E5}"/>
                </a:ext>
              </a:extLst>
            </p:cNvPr>
            <p:cNvSpPr txBox="1"/>
            <p:nvPr/>
          </p:nvSpPr>
          <p:spPr>
            <a:xfrm>
              <a:off x="5965663" y="4286802"/>
              <a:ext cx="988088" cy="4693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Reassure casualty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16D645-9BEB-4EEC-B232-04F2938B386E}"/>
              </a:ext>
            </a:extLst>
          </p:cNvPr>
          <p:cNvGrpSpPr/>
          <p:nvPr/>
        </p:nvGrpSpPr>
        <p:grpSpPr>
          <a:xfrm>
            <a:off x="2280061" y="1828533"/>
            <a:ext cx="1551847" cy="816043"/>
            <a:chOff x="2280061" y="1828533"/>
            <a:chExt cx="1551847" cy="816043"/>
          </a:xfrm>
        </p:grpSpPr>
        <p:sp>
          <p:nvSpPr>
            <p:cNvPr id="7" name="Thought Bubble: Cloud 6">
              <a:extLst>
                <a:ext uri="{FF2B5EF4-FFF2-40B4-BE49-F238E27FC236}">
                  <a16:creationId xmlns:a16="http://schemas.microsoft.com/office/drawing/2014/main" id="{CAF8AA3D-EEC9-4C12-BC3D-454AFA14E07D}"/>
                </a:ext>
              </a:extLst>
            </p:cNvPr>
            <p:cNvSpPr/>
            <p:nvPr/>
          </p:nvSpPr>
          <p:spPr>
            <a:xfrm flipH="1">
              <a:off x="2280061" y="1828533"/>
              <a:ext cx="1551847" cy="816043"/>
            </a:xfrm>
            <a:prstGeom prst="cloudCallout">
              <a:avLst>
                <a:gd name="adj1" fmla="val -65103"/>
                <a:gd name="adj2" fmla="val 49403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7175933-06E2-4127-BD71-2B2E2E562C03}"/>
                </a:ext>
              </a:extLst>
            </p:cNvPr>
            <p:cNvSpPr txBox="1"/>
            <p:nvPr/>
          </p:nvSpPr>
          <p:spPr>
            <a:xfrm>
              <a:off x="2612494" y="2043326"/>
              <a:ext cx="834991" cy="2808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Get help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A22BFE-208C-4CFF-AA05-F3C4ED143185}"/>
              </a:ext>
            </a:extLst>
          </p:cNvPr>
          <p:cNvGrpSpPr/>
          <p:nvPr/>
        </p:nvGrpSpPr>
        <p:grpSpPr>
          <a:xfrm>
            <a:off x="5054602" y="1799922"/>
            <a:ext cx="1774789" cy="816043"/>
            <a:chOff x="5054602" y="1799922"/>
            <a:chExt cx="1551847" cy="816043"/>
          </a:xfrm>
        </p:grpSpPr>
        <p:sp>
          <p:nvSpPr>
            <p:cNvPr id="39" name="Thought Bubble: Cloud 38">
              <a:extLst>
                <a:ext uri="{FF2B5EF4-FFF2-40B4-BE49-F238E27FC236}">
                  <a16:creationId xmlns:a16="http://schemas.microsoft.com/office/drawing/2014/main" id="{CA563CC4-8621-4FC6-BC63-9B7C3E12A933}"/>
                </a:ext>
              </a:extLst>
            </p:cNvPr>
            <p:cNvSpPr/>
            <p:nvPr/>
          </p:nvSpPr>
          <p:spPr>
            <a:xfrm flipH="1">
              <a:off x="5054602" y="1799922"/>
              <a:ext cx="1551847" cy="816043"/>
            </a:xfrm>
            <a:prstGeom prst="cloudCallout">
              <a:avLst>
                <a:gd name="adj1" fmla="val 53509"/>
                <a:gd name="adj2" fmla="val 53769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32B4BA5-18EF-40DA-8326-94A4880B92DE}"/>
                </a:ext>
              </a:extLst>
            </p:cNvPr>
            <p:cNvSpPr txBox="1"/>
            <p:nvPr/>
          </p:nvSpPr>
          <p:spPr>
            <a:xfrm>
              <a:off x="5413030" y="1953691"/>
              <a:ext cx="834992" cy="4693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No food or drink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3DB02D-99FF-4420-B6DA-5A0AA3D58F82}"/>
              </a:ext>
            </a:extLst>
          </p:cNvPr>
          <p:cNvGrpSpPr/>
          <p:nvPr/>
        </p:nvGrpSpPr>
        <p:grpSpPr>
          <a:xfrm>
            <a:off x="6830307" y="2449478"/>
            <a:ext cx="1551847" cy="816043"/>
            <a:chOff x="6830307" y="2449478"/>
            <a:chExt cx="1551847" cy="816043"/>
          </a:xfrm>
        </p:grpSpPr>
        <p:sp>
          <p:nvSpPr>
            <p:cNvPr id="38" name="Thought Bubble: Cloud 37">
              <a:extLst>
                <a:ext uri="{FF2B5EF4-FFF2-40B4-BE49-F238E27FC236}">
                  <a16:creationId xmlns:a16="http://schemas.microsoft.com/office/drawing/2014/main" id="{1802C5D4-DE1D-4A7D-90BA-37112BAAAF0B}"/>
                </a:ext>
              </a:extLst>
            </p:cNvPr>
            <p:cNvSpPr/>
            <p:nvPr/>
          </p:nvSpPr>
          <p:spPr>
            <a:xfrm flipH="1">
              <a:off x="6830307" y="2449478"/>
              <a:ext cx="1551847" cy="816043"/>
            </a:xfrm>
            <a:prstGeom prst="cloudCallout">
              <a:avLst>
                <a:gd name="adj1" fmla="val 118554"/>
                <a:gd name="adj2" fmla="val 24664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BC5D97C-5672-4FEB-970A-46FC3DFA2C3A}"/>
                </a:ext>
              </a:extLst>
            </p:cNvPr>
            <p:cNvSpPr txBox="1"/>
            <p:nvPr/>
          </p:nvSpPr>
          <p:spPr>
            <a:xfrm>
              <a:off x="7115120" y="2504856"/>
              <a:ext cx="982222" cy="65787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Prevent condition worsening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3C0CB0-ACA8-4C0E-B1D6-3A9F6F1AA3C9}"/>
              </a:ext>
            </a:extLst>
          </p:cNvPr>
          <p:cNvGrpSpPr/>
          <p:nvPr/>
        </p:nvGrpSpPr>
        <p:grpSpPr>
          <a:xfrm>
            <a:off x="3831908" y="4514626"/>
            <a:ext cx="1551847" cy="816043"/>
            <a:chOff x="3819703" y="4271244"/>
            <a:chExt cx="1551847" cy="816043"/>
          </a:xfrm>
        </p:grpSpPr>
        <p:sp>
          <p:nvSpPr>
            <p:cNvPr id="35" name="Thought Bubble: Cloud 34">
              <a:extLst>
                <a:ext uri="{FF2B5EF4-FFF2-40B4-BE49-F238E27FC236}">
                  <a16:creationId xmlns:a16="http://schemas.microsoft.com/office/drawing/2014/main" id="{EFBDB953-0A2C-4FE0-A794-393EED617AB7}"/>
                </a:ext>
              </a:extLst>
            </p:cNvPr>
            <p:cNvSpPr/>
            <p:nvPr/>
          </p:nvSpPr>
          <p:spPr>
            <a:xfrm flipH="1">
              <a:off x="3819703" y="4271244"/>
              <a:ext cx="1551847" cy="816043"/>
            </a:xfrm>
            <a:prstGeom prst="cloudCallout">
              <a:avLst>
                <a:gd name="adj1" fmla="val -58"/>
                <a:gd name="adj2" fmla="val -96120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94C957D-0A3D-438E-B4DF-0F213992E79D}"/>
                </a:ext>
              </a:extLst>
            </p:cNvPr>
            <p:cNvSpPr txBox="1"/>
            <p:nvPr/>
          </p:nvSpPr>
          <p:spPr>
            <a:xfrm>
              <a:off x="3917797" y="4401001"/>
              <a:ext cx="1337644" cy="4693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Communicate well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A909E-096A-429A-8C54-0F54563A655C}"/>
              </a:ext>
            </a:extLst>
          </p:cNvPr>
          <p:cNvGrpSpPr/>
          <p:nvPr/>
        </p:nvGrpSpPr>
        <p:grpSpPr>
          <a:xfrm>
            <a:off x="1675630" y="3900314"/>
            <a:ext cx="1808807" cy="1044240"/>
            <a:chOff x="1675630" y="3900314"/>
            <a:chExt cx="1808807" cy="1044240"/>
          </a:xfrm>
        </p:grpSpPr>
        <p:sp>
          <p:nvSpPr>
            <p:cNvPr id="34" name="Thought Bubble: Cloud 33">
              <a:extLst>
                <a:ext uri="{FF2B5EF4-FFF2-40B4-BE49-F238E27FC236}">
                  <a16:creationId xmlns:a16="http://schemas.microsoft.com/office/drawing/2014/main" id="{A9163A29-0D2E-452E-AD49-6735E9360D6D}"/>
                </a:ext>
              </a:extLst>
            </p:cNvPr>
            <p:cNvSpPr/>
            <p:nvPr/>
          </p:nvSpPr>
          <p:spPr>
            <a:xfrm flipH="1">
              <a:off x="1675630" y="3900314"/>
              <a:ext cx="1808807" cy="1044240"/>
            </a:xfrm>
            <a:prstGeom prst="cloudCallout">
              <a:avLst>
                <a:gd name="adj1" fmla="val -55641"/>
                <a:gd name="adj2" fmla="val -72048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1457DDF-9A41-4A0B-A545-C539F6576A6D}"/>
                </a:ext>
              </a:extLst>
            </p:cNvPr>
            <p:cNvSpPr txBox="1"/>
            <p:nvPr/>
          </p:nvSpPr>
          <p:spPr>
            <a:xfrm>
              <a:off x="2023497" y="4070453"/>
              <a:ext cx="1125674" cy="65787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Treat with dignity and respect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5C9037-416F-4C3A-8A3C-0D56C0832683}"/>
              </a:ext>
            </a:extLst>
          </p:cNvPr>
          <p:cNvGrpSpPr/>
          <p:nvPr/>
        </p:nvGrpSpPr>
        <p:grpSpPr>
          <a:xfrm>
            <a:off x="6829391" y="3455309"/>
            <a:ext cx="1551847" cy="816043"/>
            <a:chOff x="6829391" y="3455309"/>
            <a:chExt cx="1551847" cy="816043"/>
          </a:xfrm>
        </p:grpSpPr>
        <p:sp>
          <p:nvSpPr>
            <p:cNvPr id="37" name="Thought Bubble: Cloud 36">
              <a:extLst>
                <a:ext uri="{FF2B5EF4-FFF2-40B4-BE49-F238E27FC236}">
                  <a16:creationId xmlns:a16="http://schemas.microsoft.com/office/drawing/2014/main" id="{3A2AC818-E932-4D72-A7AF-EE4CF9B78EFF}"/>
                </a:ext>
              </a:extLst>
            </p:cNvPr>
            <p:cNvSpPr/>
            <p:nvPr/>
          </p:nvSpPr>
          <p:spPr>
            <a:xfrm flipH="1">
              <a:off x="6829391" y="3455309"/>
              <a:ext cx="1551847" cy="816043"/>
            </a:xfrm>
            <a:prstGeom prst="cloudCallout">
              <a:avLst>
                <a:gd name="adj1" fmla="val 110902"/>
                <a:gd name="adj2" fmla="val -45187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89EDB75-76A7-4B6B-B2A7-98671C4F6176}"/>
                </a:ext>
              </a:extLst>
            </p:cNvPr>
            <p:cNvSpPr txBox="1"/>
            <p:nvPr/>
          </p:nvSpPr>
          <p:spPr>
            <a:xfrm>
              <a:off x="7148638" y="3628652"/>
              <a:ext cx="834991" cy="4693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Keep warm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883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446F9-1E49-4338-9D55-B65B1D6B88D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4689971" cy="551146"/>
          </a:xfrm>
        </p:spPr>
        <p:txBody>
          <a:bodyPr/>
          <a:lstStyle/>
          <a:p>
            <a:r>
              <a:rPr lang="en-GB"/>
              <a:t>Check your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1CC36-4AE6-43E0-8CB5-8554F00EAF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10573CB-DB8A-464C-94E7-B78C93A9C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25" y="789756"/>
            <a:ext cx="536725" cy="5367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96A1B7-9593-454E-901A-E6BCBA7BC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28" y="778489"/>
            <a:ext cx="536725" cy="5367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199DCA-25B7-4376-AA84-1FC3EDEC7232}"/>
              </a:ext>
            </a:extLst>
          </p:cNvPr>
          <p:cNvSpPr txBox="1"/>
          <p:nvPr/>
        </p:nvSpPr>
        <p:spPr>
          <a:xfrm>
            <a:off x="7203164" y="1291615"/>
            <a:ext cx="22979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YES       NO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E67B9-850B-4F6B-8B4A-70F5A44C5F97}"/>
              </a:ext>
            </a:extLst>
          </p:cNvPr>
          <p:cNvSpPr txBox="1">
            <a:spLocks noChangeAspect="1"/>
          </p:cNvSpPr>
          <p:nvPr/>
        </p:nvSpPr>
        <p:spPr>
          <a:xfrm>
            <a:off x="430175" y="1246996"/>
            <a:ext cx="6658871" cy="3781312"/>
          </a:xfrm>
          <a:prstGeom prst="rect">
            <a:avLst/>
          </a:prstGeom>
          <a:noFill/>
        </p:spPr>
        <p:txBody>
          <a:bodyPr wrap="square" lIns="74441" tIns="37221" rIns="74441" bIns="37221" rtlCol="0" anchor="t">
            <a:spAutoFit/>
          </a:bodyPr>
          <a:lstStyle/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US" sz="2000" b="1"/>
              <a:t>I am able to:</a:t>
            </a:r>
            <a:br>
              <a:rPr lang="en-US" sz="2000" b="1"/>
            </a:br>
            <a:endParaRPr lang="en-US" sz="2000" b="1"/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2000" b="1"/>
              <a:t>Understand it’s most important to ensure the safety of myself and others in the event of an emergency</a:t>
            </a:r>
            <a:endParaRPr lang="en-GB" sz="2000" b="1">
              <a:cs typeface="Arial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US" sz="2000" b="1"/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2000" b="1"/>
              <a:t>Assist in an emergency by calling 999/112 for help and asking for the correct service</a:t>
            </a:r>
            <a:endParaRPr lang="en-GB" sz="2000" b="1">
              <a:cs typeface="Arial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2000" b="1">
              <a:cs typeface="Times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2000" b="1"/>
              <a:t>Use LIONEL to give correct information to the  emergency services during an emergency</a:t>
            </a:r>
            <a:endParaRPr lang="en-GB" sz="2000" b="1">
              <a:cs typeface="Time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43A919-3C1E-4B13-97B1-550C81826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6352" y="1994694"/>
            <a:ext cx="336625" cy="30917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5E828A-0FDD-4309-91F1-0F1A38F6B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7094" y="1994693"/>
            <a:ext cx="336625" cy="30917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B12EC3-1F3F-4425-9649-CC299C0CB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6352" y="3268529"/>
            <a:ext cx="336625" cy="30917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34E27C-D8FA-432A-AE91-42B43009B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7094" y="3268528"/>
            <a:ext cx="336625" cy="30917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B275D5-D153-44E5-896C-4D7702359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6352" y="4323227"/>
            <a:ext cx="336625" cy="30917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471768-9602-4E90-99F8-9DF9047F5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7094" y="4323226"/>
            <a:ext cx="336625" cy="30917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12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549AE4-49F8-4542-A663-F461AC98C8C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5670966" cy="551146"/>
          </a:xfrm>
        </p:spPr>
        <p:txBody>
          <a:bodyPr/>
          <a:lstStyle/>
          <a:p>
            <a:r>
              <a:rPr lang="en-GB" dirty="0"/>
              <a:t>Information and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6894B-CF5B-42B5-9E1B-CA4193AEE2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AC90E-D509-416B-ADFF-AC7FE7D3599B}"/>
              </a:ext>
            </a:extLst>
          </p:cNvPr>
          <p:cNvSpPr txBox="1"/>
          <p:nvPr/>
        </p:nvSpPr>
        <p:spPr>
          <a:xfrm>
            <a:off x="421331" y="1212233"/>
            <a:ext cx="8335437" cy="6573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218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36" b="1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If any of the content in this session has upset or concerned you please discuss this with one of the teachers at your school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BAF36C-FBB3-4071-A15D-0D06932A6D5A}"/>
              </a:ext>
            </a:extLst>
          </p:cNvPr>
          <p:cNvSpPr txBox="1"/>
          <p:nvPr/>
        </p:nvSpPr>
        <p:spPr>
          <a:xfrm>
            <a:off x="421331" y="3845409"/>
            <a:ext cx="6083717" cy="93435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6218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b="1" dirty="0">
                <a:solidFill>
                  <a:sysClr val="windowText" lastClr="000000"/>
                </a:solidFill>
                <a:latin typeface="Arial"/>
                <a:ea typeface="MS PGothic"/>
                <a:cs typeface="Arial"/>
              </a:rPr>
              <a:t>Further information linked to first aid can be found at:</a:t>
            </a:r>
          </a:p>
          <a:p>
            <a:pPr marL="342900" indent="-342900" defTabSz="621884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www.sja.org.uk</a:t>
            </a:r>
            <a:endParaRPr lang="en-GB" sz="1836" dirty="0">
              <a:solidFill>
                <a:sysClr val="windowText" lastClr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indent="-342900" defTabSz="621884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www.asthma.org.uk</a:t>
            </a: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8E4D77-2157-4ADE-9A4E-EEB5E8FBF08B}"/>
              </a:ext>
            </a:extLst>
          </p:cNvPr>
          <p:cNvSpPr txBox="1"/>
          <p:nvPr/>
        </p:nvSpPr>
        <p:spPr>
          <a:xfrm>
            <a:off x="421331" y="2156201"/>
            <a:ext cx="4414879" cy="1222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218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36" b="1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Further support can be found at</a:t>
            </a: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</a:t>
            </a:r>
          </a:p>
          <a:p>
            <a:pPr marL="342900" indent="-342900" defTabSz="621884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www.childline.org.uk</a:t>
            </a:r>
            <a:endParaRPr lang="en-GB" sz="1836" dirty="0">
              <a:solidFill>
                <a:sysClr val="windowText" lastClr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indent="-342900" defTabSz="621884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www.youngminds.org.uk</a:t>
            </a:r>
            <a:endParaRPr lang="en-GB" sz="1836" dirty="0">
              <a:solidFill>
                <a:sysClr val="windowText" lastClr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indent="-342900" defTabSz="621884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www.samaritans.org</a:t>
            </a: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398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7F3B9D-D5A3-4B6B-B3D6-8015C46F1F7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392382" y="335145"/>
            <a:ext cx="6359236" cy="551146"/>
          </a:xfrm>
          <a:solidFill>
            <a:schemeClr val="tx1"/>
          </a:solidFill>
        </p:spPr>
        <p:txBody>
          <a:bodyPr/>
          <a:lstStyle/>
          <a:p>
            <a:r>
              <a:rPr lang="en-GB"/>
              <a:t>Thank you!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3886B6-9D4F-42FE-B0B2-DA9EE8F43E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72EA3E0-6CFA-48BD-9253-A38CA65B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10" y="1116012"/>
            <a:ext cx="79502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CA8391-864D-40D3-94F5-9F99EDE13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8211" y="4572000"/>
            <a:ext cx="2109536" cy="96948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69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1C0860-FBF1-46A6-B57B-0D3BF347FBD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478795"/>
            <a:ext cx="3828881" cy="551146"/>
          </a:xfrm>
        </p:spPr>
        <p:txBody>
          <a:bodyPr/>
          <a:lstStyle/>
          <a:p>
            <a:r>
              <a:rPr lang="en-GB"/>
              <a:t>Optional activity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FF66C6-E80B-419E-8A7E-9A19F412B1B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3200" y="1029941"/>
            <a:ext cx="3488700" cy="551146"/>
          </a:xfrm>
        </p:spPr>
        <p:txBody>
          <a:bodyPr/>
          <a:lstStyle/>
          <a:p>
            <a:r>
              <a:rPr lang="en-GB"/>
              <a:t>Hazard spotter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33A55E0-0437-44C4-B92E-F127FFAD2461}"/>
              </a:ext>
            </a:extLst>
          </p:cNvPr>
          <p:cNvSpPr txBox="1">
            <a:spLocks/>
          </p:cNvSpPr>
          <p:nvPr/>
        </p:nvSpPr>
        <p:spPr>
          <a:xfrm>
            <a:off x="8446903" y="451788"/>
            <a:ext cx="347605" cy="291559"/>
          </a:xfrm>
          <a:prstGeom prst="rect">
            <a:avLst/>
          </a:prstGeom>
          <a:solidFill>
            <a:srgbClr val="009F4D"/>
          </a:solidFill>
        </p:spPr>
        <p:txBody>
          <a:bodyPr wrap="none" lIns="58615" tIns="38100" rIns="58615" bIns="58615">
            <a:spAutoFit/>
          </a:bodyPr>
          <a:lstStyle>
            <a:lvl1pPr algn="l" defTabSz="74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>
                <a:solidFill>
                  <a:srgbClr val="FFFFFF"/>
                </a:solidFill>
              </a:rPr>
              <a:t>A8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CAC803-B1A9-4EB2-970F-7386979024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E01010-A29F-4B8E-BE67-0D29E2DFE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1"/>
          <a:stretch/>
        </p:blipFill>
        <p:spPr>
          <a:xfrm>
            <a:off x="1617210" y="1737950"/>
            <a:ext cx="2837344" cy="26554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400FAC-DE41-4E2B-9E1D-8DC9C58B3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8"/>
          <a:stretch/>
        </p:blipFill>
        <p:spPr>
          <a:xfrm>
            <a:off x="4678540" y="1737950"/>
            <a:ext cx="2833271" cy="2655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60B09A-E559-4DCB-99BB-DE565D7CE030}"/>
              </a:ext>
            </a:extLst>
          </p:cNvPr>
          <p:cNvSpPr txBox="1"/>
          <p:nvPr/>
        </p:nvSpPr>
        <p:spPr>
          <a:xfrm>
            <a:off x="736677" y="4393392"/>
            <a:ext cx="7222676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1600" b="1"/>
              <a:t>Use the worksheets to find and circle as many hazards as you can.</a:t>
            </a:r>
            <a:br>
              <a:rPr lang="en-GB" sz="1600" b="1"/>
            </a:br>
            <a:r>
              <a:rPr lang="en-GB" sz="1600" b="1"/>
              <a:t>Then explain why each item may be classed as a hazard.</a:t>
            </a:r>
          </a:p>
        </p:txBody>
      </p:sp>
    </p:spTree>
    <p:extLst>
      <p:ext uri="{BB962C8B-B14F-4D97-AF65-F5344CB8AC3E}">
        <p14:creationId xmlns:p14="http://schemas.microsoft.com/office/powerpoint/2010/main" val="4560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03DF55-C9E5-4182-BF63-6569D60AF87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478795"/>
            <a:ext cx="3209339" cy="551146"/>
          </a:xfrm>
        </p:spPr>
        <p:txBody>
          <a:bodyPr/>
          <a:lstStyle/>
          <a:p>
            <a:r>
              <a:rPr lang="en-GB"/>
              <a:t>Activity   A26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9002D50-E4C8-495F-B51C-9CF8954EF34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3200" y="1029941"/>
            <a:ext cx="3599108" cy="551146"/>
          </a:xfrm>
        </p:spPr>
        <p:txBody>
          <a:bodyPr/>
          <a:lstStyle/>
          <a:p>
            <a:r>
              <a:rPr lang="en-GB"/>
              <a:t>Scenario cards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0014F3-193D-4A1A-8AC6-AE15B77D6C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5A6D41-AB77-4B12-A2D2-C2AA8674CD8D}"/>
              </a:ext>
            </a:extLst>
          </p:cNvPr>
          <p:cNvSpPr txBox="1">
            <a:spLocks noChangeAspect="1"/>
          </p:cNvSpPr>
          <p:nvPr/>
        </p:nvSpPr>
        <p:spPr>
          <a:xfrm>
            <a:off x="491775" y="1685624"/>
            <a:ext cx="5299425" cy="3676155"/>
          </a:xfrm>
          <a:prstGeom prst="rect">
            <a:avLst/>
          </a:prstGeom>
          <a:noFill/>
        </p:spPr>
        <p:txBody>
          <a:bodyPr wrap="square" lIns="74441" tIns="37221" rIns="74441" bIns="37221" rtlCol="0" anchor="t">
            <a:spAutoFit/>
          </a:bodyPr>
          <a:lstStyle/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900"/>
              <a:t>Select a scenario card and read what has happened.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1900"/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900"/>
              <a:t>You must then role play a call for help. Decide which service needs to be sent to the scene of the incident to help. There may be more than one.</a:t>
            </a:r>
            <a:endParaRPr lang="en-GB" sz="1900">
              <a:cs typeface="Arial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1900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900"/>
              <a:t>Explain your answers.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1900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900"/>
              <a:t>Use the answers to check if you are correct.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F2DFA8-1BEA-47E5-ADA2-1E6EF22F8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92" y="1029941"/>
            <a:ext cx="2863516" cy="146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2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48836A6-B552-453B-B706-A0B7D05E2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8" y="207963"/>
            <a:ext cx="8160742" cy="505777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0C409-3CCA-48BD-87D2-FE46540C4DD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91893" y="297717"/>
            <a:ext cx="3127179" cy="551146"/>
          </a:xfrm>
        </p:spPr>
        <p:txBody>
          <a:bodyPr lIns="74441" tIns="37221" rIns="74441" bIns="37221" anchor="t"/>
          <a:lstStyle/>
          <a:p>
            <a:r>
              <a:rPr lang="en-GB">
                <a:cs typeface="Arial"/>
              </a:rPr>
              <a:t>Emergencies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6F7D53-039F-4043-B283-387D95BD07A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88812" y="848863"/>
            <a:ext cx="3637406" cy="551146"/>
          </a:xfrm>
        </p:spPr>
        <p:txBody>
          <a:bodyPr lIns="74441" tIns="37221" rIns="74441" bIns="37221" anchor="t"/>
          <a:lstStyle/>
          <a:p>
            <a:r>
              <a:rPr lang="en-GB">
                <a:cs typeface="Arial"/>
              </a:rPr>
              <a:t>Calling for help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2529E-DDBE-4997-AFC3-40C93B1F5F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7435" y="5214558"/>
            <a:ext cx="1575776" cy="309179"/>
          </a:xfrm>
        </p:spPr>
        <p:txBody>
          <a:bodyPr/>
          <a:lstStyle/>
          <a:p>
            <a:r>
              <a:rPr lang="en-GB"/>
              <a:t>KS2 – Dealing with an emergency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61E208C-0A75-4782-AB9C-099320769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38399" y="3747319"/>
            <a:ext cx="6705601" cy="1541044"/>
            <a:chOff x="1842654" y="-1271155"/>
            <a:chExt cx="6705601" cy="1541044"/>
          </a:xfrm>
        </p:grpSpPr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D09DAC8D-0AE5-4572-A257-1C765C7D0E57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9" name="Picture 8" descr="SJA logo on angled slice.psd">
              <a:extLst>
                <a:ext uri="{FF2B5EF4-FFF2-40B4-BE49-F238E27FC236}">
                  <a16:creationId xmlns:a16="http://schemas.microsoft.com/office/drawing/2014/main" id="{5B66C161-FC80-495E-972D-727D2D58C7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65A62C27-490F-48FB-87D6-58CF3953AF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7"/>
          <a:stretch/>
        </p:blipFill>
        <p:spPr>
          <a:xfrm>
            <a:off x="5709078" y="4693767"/>
            <a:ext cx="1502369" cy="88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4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1A220B-3625-435C-B6C3-08C397718AD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478795"/>
            <a:ext cx="3283717" cy="551146"/>
          </a:xfrm>
        </p:spPr>
        <p:txBody>
          <a:bodyPr/>
          <a:lstStyle/>
          <a:p>
            <a:r>
              <a:rPr lang="en-GB"/>
              <a:t>Activity   A27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C6D463-060D-44D9-96BB-E1E691788B1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3200" y="1021079"/>
            <a:ext cx="4924769" cy="551146"/>
          </a:xfrm>
        </p:spPr>
        <p:txBody>
          <a:bodyPr/>
          <a:lstStyle/>
          <a:p>
            <a:r>
              <a:rPr lang="en-GB"/>
              <a:t>Emergency services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FFFCD6-FB43-4A8A-8F89-C06797E16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9420BF-0FCD-4E7B-BF25-1A538440D0D9}"/>
              </a:ext>
            </a:extLst>
          </p:cNvPr>
          <p:cNvSpPr txBox="1"/>
          <p:nvPr/>
        </p:nvSpPr>
        <p:spPr>
          <a:xfrm>
            <a:off x="335857" y="1847798"/>
            <a:ext cx="4818308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72110" lvl="1">
              <a:buClr>
                <a:srgbClr val="008453"/>
              </a:buClr>
              <a:defRPr/>
            </a:pPr>
            <a:r>
              <a:rPr lang="en-GB" altLang="en-US" sz="2000" b="1"/>
              <a:t>Give 2 examples of when you might ask for…</a:t>
            </a:r>
            <a:endParaRPr lang="en-US"/>
          </a:p>
          <a:p>
            <a:pPr marL="829407" lvl="1" indent="-457200">
              <a:buClr>
                <a:srgbClr val="008453"/>
              </a:buClr>
              <a:buFont typeface="+mj-lt"/>
              <a:buAutoNum type="arabicPeriod"/>
              <a:defRPr/>
            </a:pPr>
            <a:endParaRPr lang="en-GB" altLang="en-US" sz="2000" b="1"/>
          </a:p>
          <a:p>
            <a:pPr marL="829407" lvl="1" indent="-457200">
              <a:buClr>
                <a:srgbClr val="007A53"/>
              </a:buClr>
              <a:buFont typeface="+mj-lt"/>
              <a:buAutoNum type="arabicPeriod"/>
              <a:defRPr/>
            </a:pPr>
            <a:r>
              <a:rPr lang="en-GB" altLang="en-US" sz="2000"/>
              <a:t>Fire service</a:t>
            </a:r>
          </a:p>
          <a:p>
            <a:pPr marL="829407" lvl="1" indent="-457200">
              <a:buClr>
                <a:srgbClr val="007A53"/>
              </a:buClr>
              <a:buFont typeface="+mj-lt"/>
              <a:buAutoNum type="arabicPeriod"/>
              <a:defRPr/>
            </a:pPr>
            <a:endParaRPr lang="en-GB" altLang="en-US" sz="2000"/>
          </a:p>
          <a:p>
            <a:pPr marL="829407" lvl="1" indent="-457200">
              <a:buClr>
                <a:srgbClr val="007A53"/>
              </a:buClr>
              <a:buFont typeface="+mj-lt"/>
              <a:buAutoNum type="arabicPeriod"/>
              <a:defRPr/>
            </a:pPr>
            <a:r>
              <a:rPr lang="en-GB" altLang="en-US" sz="2000"/>
              <a:t>Ambulance</a:t>
            </a:r>
          </a:p>
          <a:p>
            <a:pPr marL="829407" lvl="1" indent="-457200">
              <a:buClr>
                <a:srgbClr val="007A53"/>
              </a:buClr>
              <a:buFont typeface="+mj-lt"/>
              <a:buAutoNum type="arabicPeriod"/>
              <a:defRPr/>
            </a:pPr>
            <a:endParaRPr lang="en-GB" altLang="en-US" sz="2000"/>
          </a:p>
          <a:p>
            <a:pPr marL="829407" lvl="1" indent="-457200">
              <a:buClr>
                <a:srgbClr val="007A53"/>
              </a:buClr>
              <a:buFont typeface="+mj-lt"/>
              <a:buAutoNum type="arabicPeriod"/>
              <a:defRPr/>
            </a:pPr>
            <a:r>
              <a:rPr lang="en-GB" altLang="en-US" sz="2000"/>
              <a:t>Police</a:t>
            </a:r>
          </a:p>
          <a:p>
            <a:pPr marL="829407" lvl="1" indent="-457200">
              <a:buClr>
                <a:srgbClr val="007A53"/>
              </a:buClr>
              <a:buFont typeface="+mj-lt"/>
              <a:buAutoNum type="arabicPeriod"/>
              <a:defRPr/>
            </a:pPr>
            <a:endParaRPr lang="en-GB" altLang="en-US" sz="2000"/>
          </a:p>
          <a:p>
            <a:pPr marL="829407" lvl="1" indent="-457200">
              <a:buClr>
                <a:srgbClr val="007A53"/>
              </a:buClr>
              <a:buFont typeface="+mj-lt"/>
              <a:buAutoNum type="arabicPeriod"/>
              <a:defRPr/>
            </a:pPr>
            <a:r>
              <a:rPr lang="en-GB" altLang="en-US" sz="2000"/>
              <a:t>Coastguard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7061D8-867C-4D08-ADD8-201DD0444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1629" y="1847799"/>
            <a:ext cx="4592099" cy="317009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F834EC-D60E-43C2-BF3A-539FDC48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387" y="1852863"/>
            <a:ext cx="2997824" cy="248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1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94C2F-C34E-403C-B119-9DD05EF7922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09704" y="442394"/>
            <a:ext cx="7604886" cy="564796"/>
          </a:xfrm>
        </p:spPr>
        <p:txBody>
          <a:bodyPr lIns="74441" tIns="37221" rIns="74441" bIns="37221" anchor="t"/>
          <a:lstStyle/>
          <a:p>
            <a:r>
              <a:rPr lang="en-US"/>
              <a:t>Emergencies and calling for help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4B374-BBE8-483E-BE73-3398F57CC0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4EEABA-3F2F-48AD-80BC-D63D6737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2843" y="1419726"/>
            <a:ext cx="6761747" cy="3064042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D521A-DCA0-43CC-A2A5-B5A42E6DC2E4}"/>
              </a:ext>
            </a:extLst>
          </p:cNvPr>
          <p:cNvSpPr txBox="1"/>
          <p:nvPr/>
        </p:nvSpPr>
        <p:spPr>
          <a:xfrm>
            <a:off x="1252843" y="1499935"/>
            <a:ext cx="6761747" cy="29238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600"/>
              <a:t>Learn what to do and how to call for help if you are faced with an emergency situation.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FAB883-D8C4-4118-B1DF-174FD9A99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45" y="924228"/>
            <a:ext cx="686051" cy="57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1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94C2F-C34E-403C-B119-9DD05EF7922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4516599" cy="551146"/>
          </a:xfrm>
        </p:spPr>
        <p:txBody>
          <a:bodyPr/>
          <a:lstStyle/>
          <a:p>
            <a:r>
              <a:rPr lang="en-US"/>
              <a:t>Learning outcomes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4B374-BBE8-483E-BE73-3398F57CC0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51BFFA-C000-42D8-B32D-9865F53FC1D9}"/>
              </a:ext>
            </a:extLst>
          </p:cNvPr>
          <p:cNvSpPr txBox="1">
            <a:spLocks noChangeAspect="1"/>
          </p:cNvSpPr>
          <p:nvPr/>
        </p:nvSpPr>
        <p:spPr>
          <a:xfrm>
            <a:off x="469542" y="1542092"/>
            <a:ext cx="7709355" cy="2486085"/>
          </a:xfrm>
          <a:prstGeom prst="rect">
            <a:avLst/>
          </a:prstGeom>
          <a:noFill/>
        </p:spPr>
        <p:txBody>
          <a:bodyPr wrap="square" lIns="74441" tIns="37221" rIns="74441" bIns="37221" rtlCol="0" anchor="t">
            <a:spAutoFit/>
          </a:bodyPr>
          <a:lstStyle/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 b="1"/>
              <a:t>I understand it’s most important to ensure the safety of myself and others in the event of an emergency</a:t>
            </a:r>
            <a:endParaRPr lang="en-US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US" sz="2000" b="1"/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 b="1"/>
              <a:t>I can assist in an emergency by correctly calling for help</a:t>
            </a:r>
            <a:endParaRPr lang="en-US" sz="2000" b="1">
              <a:cs typeface="Arial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US" sz="2000" b="1"/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 b="1"/>
              <a:t>I know the information I need to give to emergency services if they are called to an incident </a:t>
            </a:r>
            <a:endParaRPr lang="en-US" sz="2000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35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86C09-F5FB-4CCA-A253-AE3394CDB0C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2460118" cy="551146"/>
          </a:xfrm>
        </p:spPr>
        <p:txBody>
          <a:bodyPr/>
          <a:lstStyle/>
          <a:p>
            <a:r>
              <a:rPr lang="en-GB"/>
              <a:t>Keep safe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E094C-A247-460F-B437-C7DA6E15BA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C7A3FD-A2F5-4D93-A17B-EF9BD4F11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212" y="1255017"/>
            <a:ext cx="8238854" cy="1982283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FD837C-4A09-4074-8686-78EC2DA1DAEC}"/>
              </a:ext>
            </a:extLst>
          </p:cNvPr>
          <p:cNvSpPr txBox="1">
            <a:spLocks noChangeAspect="1"/>
          </p:cNvSpPr>
          <p:nvPr/>
        </p:nvSpPr>
        <p:spPr>
          <a:xfrm>
            <a:off x="606640" y="1255017"/>
            <a:ext cx="8220425" cy="1929523"/>
          </a:xfrm>
          <a:prstGeom prst="rect">
            <a:avLst/>
          </a:prstGeom>
          <a:noFill/>
        </p:spPr>
        <p:txBody>
          <a:bodyPr wrap="square" lIns="74441" tIns="37221" rIns="74441" bIns="37221" rtlCol="0" anchor="t">
            <a:spAutoFit/>
          </a:bodyPr>
          <a:lstStyle/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GB" altLang="en-US" sz="1800" b="1"/>
              <a:t>Basic Rules</a:t>
            </a:r>
            <a:r>
              <a:rPr lang="en-GB" altLang="en-US" sz="1800"/>
              <a:t>:</a:t>
            </a: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If an accident happens, it is most important that before you do anything else you must ensure that it is safe to approach and offer help.</a:t>
            </a:r>
            <a:endParaRPr lang="en-GB" sz="1800">
              <a:cs typeface="Arial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1800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If anything happens to you then you will be unable to help anyone else. This could mean one casualty then becomes two.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DA6773-31CA-4060-99FA-B3C4FC240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542" y="3483760"/>
            <a:ext cx="1268915" cy="164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3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9E66B-C07F-49A4-91B5-CF572FEB0AE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2126065" cy="551146"/>
          </a:xfrm>
        </p:spPr>
        <p:txBody>
          <a:bodyPr/>
          <a:lstStyle/>
          <a:p>
            <a:r>
              <a:rPr lang="en-GB"/>
              <a:t>Hazards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0B2E7-3862-4EBC-B623-337CD0A5E8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35BEC2-1FC2-489B-B69F-8E6714BE4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211" y="1184763"/>
            <a:ext cx="4391169" cy="295293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820BCB-083F-425C-A8BC-B0853569A69F}"/>
              </a:ext>
            </a:extLst>
          </p:cNvPr>
          <p:cNvSpPr txBox="1">
            <a:spLocks noChangeAspect="1"/>
          </p:cNvSpPr>
          <p:nvPr/>
        </p:nvSpPr>
        <p:spPr>
          <a:xfrm>
            <a:off x="606641" y="1255017"/>
            <a:ext cx="4372740" cy="2760519"/>
          </a:xfrm>
          <a:prstGeom prst="rect">
            <a:avLst/>
          </a:prstGeom>
          <a:noFill/>
        </p:spPr>
        <p:txBody>
          <a:bodyPr wrap="square" lIns="74441" tIns="37221" rIns="74441" bIns="37221" rtlCol="0" anchor="t">
            <a:spAutoFit/>
          </a:bodyPr>
          <a:lstStyle/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GB" altLang="en-US" sz="1800" b="1"/>
              <a:t>What is a hazard?</a:t>
            </a: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Put simply, a hazard is a source or a situation which has the potential to cause damage, injury or illness. </a:t>
            </a:r>
            <a:endParaRPr lang="en-GB" sz="1800">
              <a:cs typeface="Arial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Hazards can have an impact on people, property, the environment or a combination of these.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Simply, a hazard is something that could cause harm.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817720-427E-4E55-93DF-897010EAF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28127" y="1188756"/>
            <a:ext cx="3666382" cy="2952938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ED7FEA-AEA2-4BCB-B701-252448B3502E}"/>
              </a:ext>
            </a:extLst>
          </p:cNvPr>
          <p:cNvSpPr txBox="1"/>
          <p:nvPr/>
        </p:nvSpPr>
        <p:spPr>
          <a:xfrm>
            <a:off x="5053754" y="1703338"/>
            <a:ext cx="3815128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400" b="1"/>
              <a:t>Discussion time</a:t>
            </a:r>
          </a:p>
          <a:p>
            <a:pPr algn="ctr"/>
            <a:r>
              <a:rPr lang="en-GB" sz="2400"/>
              <a:t>Think of 3 things that could be a hazard.</a:t>
            </a:r>
            <a:endParaRPr lang="en-GB" sz="2400">
              <a:cs typeface="Arial"/>
            </a:endParaRPr>
          </a:p>
          <a:p>
            <a:pPr algn="ctr"/>
            <a:endParaRPr lang="en-GB" sz="2400"/>
          </a:p>
          <a:p>
            <a:pPr algn="ctr"/>
            <a:r>
              <a:rPr lang="en-GB" sz="2400"/>
              <a:t>Discuss your answers.</a:t>
            </a:r>
          </a:p>
        </p:txBody>
      </p:sp>
    </p:spTree>
    <p:extLst>
      <p:ext uri="{BB962C8B-B14F-4D97-AF65-F5344CB8AC3E}">
        <p14:creationId xmlns:p14="http://schemas.microsoft.com/office/powerpoint/2010/main" val="160728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05EAF-F7C2-457E-8B7D-00A7E69776E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2881588" cy="551146"/>
          </a:xfrm>
        </p:spPr>
        <p:txBody>
          <a:bodyPr/>
          <a:lstStyle/>
          <a:p>
            <a:r>
              <a:rPr lang="en-GB"/>
              <a:t>Activity   A4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FE36D-CC3E-4493-909D-76D4CD1AE3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2288D5-99E2-47A6-B2D1-401F01E118EE}"/>
              </a:ext>
            </a:extLst>
          </p:cNvPr>
          <p:cNvSpPr/>
          <p:nvPr/>
        </p:nvSpPr>
        <p:spPr>
          <a:xfrm>
            <a:off x="1119929" y="1437299"/>
            <a:ext cx="7252283" cy="267765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800" b="1" dirty="0"/>
              <a:t>You can now complete activity </a:t>
            </a:r>
            <a:r>
              <a:rPr lang="en-GB" sz="2800" b="1" dirty="0">
                <a:solidFill>
                  <a:srgbClr val="007A53"/>
                </a:solidFill>
              </a:rPr>
              <a:t>A4</a:t>
            </a:r>
            <a:r>
              <a:rPr lang="en-GB" sz="2800" b="1" dirty="0"/>
              <a:t>. Students must try to identify hazards in the pictures provided. To complete this activity, please </a:t>
            </a:r>
            <a:r>
              <a:rPr lang="en-GB" sz="2800" b="1"/>
              <a:t>use our </a:t>
            </a:r>
            <a:r>
              <a:rPr lang="en-GB" sz="2800" b="1" dirty="0">
                <a:solidFill>
                  <a:srgbClr val="007A53"/>
                </a:solidFill>
              </a:rPr>
              <a:t>downloadable worksheet</a:t>
            </a:r>
            <a:r>
              <a:rPr lang="en-GB" sz="2800" b="1" dirty="0"/>
              <a:t> found on the St John Ambulance website. </a:t>
            </a:r>
          </a:p>
        </p:txBody>
      </p:sp>
    </p:spTree>
    <p:extLst>
      <p:ext uri="{BB962C8B-B14F-4D97-AF65-F5344CB8AC3E}">
        <p14:creationId xmlns:p14="http://schemas.microsoft.com/office/powerpoint/2010/main" val="163116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6179F-8CF1-406E-B28D-E295D2993C1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3721783" cy="551146"/>
          </a:xfrm>
        </p:spPr>
        <p:txBody>
          <a:bodyPr/>
          <a:lstStyle/>
          <a:p>
            <a:r>
              <a:rPr lang="en-GB"/>
              <a:t>Calling for help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16D33-72FA-4986-AD3D-FEDC676464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A6C1B-D271-48E9-BD3E-3497F9FB1BAC}"/>
              </a:ext>
            </a:extLst>
          </p:cNvPr>
          <p:cNvSpPr txBox="1">
            <a:spLocks noChangeAspect="1"/>
          </p:cNvSpPr>
          <p:nvPr/>
        </p:nvSpPr>
        <p:spPr>
          <a:xfrm>
            <a:off x="481335" y="1170493"/>
            <a:ext cx="4518139" cy="3442758"/>
          </a:xfrm>
          <a:prstGeom prst="rect">
            <a:avLst/>
          </a:prstGeom>
          <a:noFill/>
        </p:spPr>
        <p:txBody>
          <a:bodyPr wrap="square" lIns="74441" tIns="37221" rIns="74441" bIns="37221" rtlCol="0" anchor="t">
            <a:spAutoFit/>
          </a:bodyPr>
          <a:lstStyle/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If there is an </a:t>
            </a:r>
            <a:r>
              <a:rPr lang="en-GB" sz="1800" b="1"/>
              <a:t>e_ _ _ _ _ _ _ y </a:t>
            </a:r>
            <a:r>
              <a:rPr lang="en-GB" sz="1800"/>
              <a:t>you can dial </a:t>
            </a:r>
            <a:r>
              <a:rPr lang="en-GB" sz="1800" b="1">
                <a:solidFill>
                  <a:srgbClr val="009F4D"/>
                </a:solidFill>
              </a:rPr>
              <a:t>999 or 112 </a:t>
            </a:r>
            <a:r>
              <a:rPr lang="en-GB" sz="1800"/>
              <a:t>to get the emergency services.</a:t>
            </a: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The call operator will ask, “Which  service do you require? </a:t>
            </a:r>
            <a:endParaRPr lang="en-GB" sz="1800" b="1"/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 b="1"/>
              <a:t>F_ _ _, P_ _ _ _ _ </a:t>
            </a:r>
            <a:r>
              <a:rPr lang="en-GB" sz="1800"/>
              <a:t>or </a:t>
            </a:r>
            <a:r>
              <a:rPr lang="en-GB" sz="1800" b="1"/>
              <a:t>A_ _ _ _ _ _ _ _? </a:t>
            </a:r>
            <a:endParaRPr lang="en-GB" sz="1800" b="1">
              <a:cs typeface="Arial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You will need to tell them which </a:t>
            </a:r>
          </a:p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GB" sz="1800"/>
              <a:t>      service you need.</a:t>
            </a:r>
            <a:endParaRPr lang="en-GB" sz="1800">
              <a:cs typeface="Arial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It is really important that you give information to help them arrive at the correct location i.e. address.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5F52B3-765A-423B-851F-09083A204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371" y="1184763"/>
            <a:ext cx="4391169" cy="3383245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AD9F98-549E-4E94-A33F-F76C24604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464" y="1255017"/>
            <a:ext cx="1714231" cy="1510705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7F2C16D7-070B-4FEE-92A0-3C8D55D6C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957" y="3242049"/>
            <a:ext cx="2314374" cy="130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2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32F9-0E56-444F-A479-BC37620F165A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GB"/>
              <a:t>Watch this video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0369A-7592-42C3-936B-D1E73EF4CF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FB42E1-C571-47D1-B7C0-A65B8B63E74D}"/>
              </a:ext>
            </a:extLst>
          </p:cNvPr>
          <p:cNvSpPr/>
          <p:nvPr/>
        </p:nvSpPr>
        <p:spPr>
          <a:xfrm>
            <a:off x="2314113" y="2395835"/>
            <a:ext cx="4390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u="sng" dirty="0">
                <a:solidFill>
                  <a:srgbClr val="007A53"/>
                </a:solidFill>
                <a:latin typeface="+mj-lt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https://youtu.be/YOwYPhJfYx4</a:t>
            </a:r>
            <a:endParaRPr lang="en-GB" sz="2400" dirty="0">
              <a:solidFill>
                <a:srgbClr val="007A5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948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PT Powerpoint template 2nd proof">
  <a:themeElements>
    <a:clrScheme name="SJA 2016">
      <a:dk1>
        <a:sysClr val="windowText" lastClr="000000"/>
      </a:dk1>
      <a:lt1>
        <a:srgbClr val="FFFFFF"/>
      </a:lt1>
      <a:dk2>
        <a:srgbClr val="007A53"/>
      </a:dk2>
      <a:lt2>
        <a:srgbClr val="97999B"/>
      </a:lt2>
      <a:accent1>
        <a:srgbClr val="000000"/>
      </a:accent1>
      <a:accent2>
        <a:srgbClr val="007A53"/>
      </a:accent2>
      <a:accent3>
        <a:srgbClr val="009F4D"/>
      </a:accent3>
      <a:accent4>
        <a:srgbClr val="E1E000"/>
      </a:accent4>
      <a:accent5>
        <a:srgbClr val="97999B"/>
      </a:accent5>
      <a:accent6>
        <a:srgbClr val="FFFFFF"/>
      </a:accent6>
      <a:hlink>
        <a:srgbClr val="007A53"/>
      </a:hlink>
      <a:folHlink>
        <a:srgbClr val="E1E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E7744060-883E-40EB-8CD4-2F0D750F790C}" vid="{C083200A-9F88-419F-88A7-B799583B6A13}"/>
    </a:ext>
  </a:extLst>
</a:theme>
</file>

<file path=ppt/theme/theme2.xml><?xml version="1.0" encoding="utf-8"?>
<a:theme xmlns:a="http://schemas.openxmlformats.org/drawingml/2006/main" name="Office Theme">
  <a:themeElements>
    <a:clrScheme name="SJA 2016">
      <a:dk1>
        <a:sysClr val="windowText" lastClr="000000"/>
      </a:dk1>
      <a:lt1>
        <a:srgbClr val="FFFFFF"/>
      </a:lt1>
      <a:dk2>
        <a:srgbClr val="007A53"/>
      </a:dk2>
      <a:lt2>
        <a:srgbClr val="97999B"/>
      </a:lt2>
      <a:accent1>
        <a:srgbClr val="000000"/>
      </a:accent1>
      <a:accent2>
        <a:srgbClr val="007A53"/>
      </a:accent2>
      <a:accent3>
        <a:srgbClr val="009F4D"/>
      </a:accent3>
      <a:accent4>
        <a:srgbClr val="E1E000"/>
      </a:accent4>
      <a:accent5>
        <a:srgbClr val="97999B"/>
      </a:accent5>
      <a:accent6>
        <a:srgbClr val="FFFFFF"/>
      </a:accent6>
      <a:hlink>
        <a:srgbClr val="007A53"/>
      </a:hlink>
      <a:folHlink>
        <a:srgbClr val="E1E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JA 2016">
      <a:dk1>
        <a:sysClr val="windowText" lastClr="000000"/>
      </a:dk1>
      <a:lt1>
        <a:srgbClr val="FFFFFF"/>
      </a:lt1>
      <a:dk2>
        <a:srgbClr val="007A53"/>
      </a:dk2>
      <a:lt2>
        <a:srgbClr val="97999B"/>
      </a:lt2>
      <a:accent1>
        <a:srgbClr val="000000"/>
      </a:accent1>
      <a:accent2>
        <a:srgbClr val="007A53"/>
      </a:accent2>
      <a:accent3>
        <a:srgbClr val="009F4D"/>
      </a:accent3>
      <a:accent4>
        <a:srgbClr val="E1E000"/>
      </a:accent4>
      <a:accent5>
        <a:srgbClr val="97999B"/>
      </a:accent5>
      <a:accent6>
        <a:srgbClr val="FFFFFF"/>
      </a:accent6>
      <a:hlink>
        <a:srgbClr val="007A53"/>
      </a:hlink>
      <a:folHlink>
        <a:srgbClr val="E1E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42af94-27ec-4c12-9041-09447141ac56">
      <Terms xmlns="http://schemas.microsoft.com/office/infopath/2007/PartnerControls"/>
    </lcf76f155ced4ddcb4097134ff3c332f>
    <TaxCatchAll xmlns="9b8f0eab-74d5-4d8d-87b8-270f2228a97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1D68EB4F4C724DBDD98B989C62A3FE" ma:contentTypeVersion="14" ma:contentTypeDescription="Create a new document." ma:contentTypeScope="" ma:versionID="f9380af5a49bf71607e515b7b5f0327e">
  <xsd:schema xmlns:xsd="http://www.w3.org/2001/XMLSchema" xmlns:xs="http://www.w3.org/2001/XMLSchema" xmlns:p="http://schemas.microsoft.com/office/2006/metadata/properties" xmlns:ns2="b442af94-27ec-4c12-9041-09447141ac56" xmlns:ns3="9b8f0eab-74d5-4d8d-87b8-270f2228a97d" targetNamespace="http://schemas.microsoft.com/office/2006/metadata/properties" ma:root="true" ma:fieldsID="a96778589ab4c4606631664b36ba4c9a" ns2:_="" ns3:_="">
    <xsd:import namespace="b442af94-27ec-4c12-9041-09447141ac56"/>
    <xsd:import namespace="9b8f0eab-74d5-4d8d-87b8-270f2228a9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42af94-27ec-4c12-9041-09447141ac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e8194ac-132f-443e-9640-f1f2e8c85d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8f0eab-74d5-4d8d-87b8-270f2228a97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78b3e3e-7341-4ab7-9c45-2b52028c349c}" ma:internalName="TaxCatchAll" ma:showField="CatchAllData" ma:web="9b8f0eab-74d5-4d8d-87b8-270f2228a9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CB704F-DC21-43E9-AB3B-CE8EB41D85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C7CDF4-C59E-48F1-B094-FA169A49F4E4}">
  <ds:schemaRefs>
    <ds:schemaRef ds:uri="9b8f0eab-74d5-4d8d-87b8-270f2228a97d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442af94-27ec-4c12-9041-09447141ac56"/>
  </ds:schemaRefs>
</ds:datastoreItem>
</file>

<file path=customXml/itemProps3.xml><?xml version="1.0" encoding="utf-8"?>
<ds:datastoreItem xmlns:ds="http://schemas.openxmlformats.org/officeDocument/2006/customXml" ds:itemID="{F534CCA9-AB93-497E-832C-3F7D958A4E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42af94-27ec-4c12-9041-09447141ac56"/>
    <ds:schemaRef ds:uri="9b8f0eab-74d5-4d8d-87b8-270f2228a9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WPT Powerpoint template 2nd proof</Template>
  <TotalTime>15</TotalTime>
  <Words>1261</Words>
  <Application>Microsoft Office PowerPoint</Application>
  <PresentationFormat>On-screen Show (16:10)</PresentationFormat>
  <Paragraphs>159</Paragraphs>
  <Slides>20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  <vt:variant>
        <vt:lpstr>Custom Shows</vt:lpstr>
      </vt:variant>
      <vt:variant>
        <vt:i4>23</vt:i4>
      </vt:variant>
    </vt:vector>
  </HeadingPairs>
  <TitlesOfParts>
    <vt:vector size="49" baseType="lpstr">
      <vt:lpstr>Wingdings 3</vt:lpstr>
      <vt:lpstr>Arial</vt:lpstr>
      <vt:lpstr>Lucida Grande</vt:lpstr>
      <vt:lpstr>Arial (heading)</vt:lpstr>
      <vt:lpstr>Times</vt:lpstr>
      <vt:lpstr>WPT Powerpoint template 2nd proof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Casualty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Recognition assessment</vt:lpstr>
      <vt:lpstr>Course admin</vt:lpstr>
      <vt:lpstr>Role of the first aider</vt:lpstr>
      <vt:lpstr>Primary survey</vt:lpstr>
      <vt:lpstr>Unresponsive breathing</vt:lpstr>
      <vt:lpstr>Shock</vt:lpstr>
      <vt:lpstr>Fainting</vt:lpstr>
      <vt:lpstr>Burns</vt:lpstr>
      <vt:lpstr>Poisoning</vt:lpstr>
      <vt:lpstr>Eye Injury</vt:lpstr>
      <vt:lpstr>Bleeding</vt:lpstr>
      <vt:lpstr>Choking</vt:lpstr>
      <vt:lpstr>Asthma</vt:lpstr>
      <vt:lpstr>Low blood sugar</vt:lpstr>
      <vt:lpstr>Allergic reaction</vt:lpstr>
      <vt:lpstr>Hyperventilation</vt:lpstr>
      <vt:lpstr>Stroke</vt:lpstr>
      <vt:lpstr>Head injury</vt:lpstr>
      <vt:lpstr>Seizure</vt:lpstr>
      <vt:lpstr>Bone, muscle, joint and Spine</vt:lpstr>
      <vt:lpstr>Chest pian</vt:lpstr>
      <vt:lpstr>Unresponsive not breathing</vt:lpstr>
      <vt:lpstr>Heat and cold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Bliss Dutton</dc:creator>
  <cp:lastModifiedBy>Katie Holland</cp:lastModifiedBy>
  <cp:revision>13</cp:revision>
  <dcterms:created xsi:type="dcterms:W3CDTF">2018-11-28T11:53:47Z</dcterms:created>
  <dcterms:modified xsi:type="dcterms:W3CDTF">2023-09-19T15:40:17Z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0x010100761D68EB4F4C724DBDD98B989C62A3FE</vt:lpwstr>
  </property>
  <property fmtid="{D5CDD505-2E9C-101B-9397-08002B2CF9AE}" pid="3" name="Order">
    <vt:r8>40264300</vt:r8>
  </property>
  <property fmtid="{D5CDD505-2E9C-101B-9397-08002B2CF9AE}" pid="4" name="ComplianceAssetId">
    <vt:lpwstr/>
  </property>
  <property fmtid="{D5CDD505-2E9C-101B-9397-08002B2CF9AE}" pid="5" name="AuthorIds_UIVersion_5632">
    <vt:lpwstr>124</vt:lpwstr>
  </property>
  <property fmtid="{D5CDD505-2E9C-101B-9397-08002B2CF9AE}" pid="6" name="MediaServiceImageTags">
    <vt:lpwstr/>
  </property>
</Properties>
</file>