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28"/>
  </p:notesMasterIdLst>
  <p:handoutMasterIdLst>
    <p:handoutMasterId r:id="rId29"/>
  </p:handoutMasterIdLst>
  <p:sldIdLst>
    <p:sldId id="258" r:id="rId5"/>
    <p:sldId id="264" r:id="rId6"/>
    <p:sldId id="268" r:id="rId7"/>
    <p:sldId id="288" r:id="rId8"/>
    <p:sldId id="269" r:id="rId9"/>
    <p:sldId id="283" r:id="rId10"/>
    <p:sldId id="270" r:id="rId11"/>
    <p:sldId id="271" r:id="rId12"/>
    <p:sldId id="272" r:id="rId13"/>
    <p:sldId id="282" r:id="rId14"/>
    <p:sldId id="274" r:id="rId15"/>
    <p:sldId id="275" r:id="rId16"/>
    <p:sldId id="276" r:id="rId17"/>
    <p:sldId id="277" r:id="rId18"/>
    <p:sldId id="278" r:id="rId19"/>
    <p:sldId id="279" r:id="rId20"/>
    <p:sldId id="280" r:id="rId21"/>
    <p:sldId id="286" r:id="rId22"/>
    <p:sldId id="285" r:id="rId23"/>
    <p:sldId id="284" r:id="rId24"/>
    <p:sldId id="287" r:id="rId25"/>
    <p:sldId id="289" r:id="rId26"/>
    <p:sldId id="267" r:id="rId27"/>
  </p:sldIdLst>
  <p:sldSz cx="9144000" cy="6858000" type="screen4x3"/>
  <p:notesSz cx="6858000" cy="9144000"/>
  <p:embeddedFontLst>
    <p:embeddedFont>
      <p:font typeface="Calibri" panose="020F0502020204030204" pitchFamily="34" charset="0"/>
      <p:regular r:id="rId30"/>
      <p:bold r:id="rId31"/>
      <p:italic r:id="rId32"/>
      <p:boldItalic r:id="rId33"/>
    </p:embeddedFont>
    <p:embeddedFont>
      <p:font typeface="Twinkl" panose="020B0604020202020204" charset="0"/>
      <p:regular r:id="rId34"/>
      <p:bold r:id="rId35"/>
    </p:embeddedFont>
    <p:embeddedFont>
      <p:font typeface="Twinkl SemiBold" charset="0"/>
      <p:regular r:id="rId36"/>
      <p:bold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61"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358D"/>
    <a:srgbClr val="8B358B"/>
    <a:srgbClr val="F4EBF4"/>
    <a:srgbClr val="DE1E5A"/>
    <a:srgbClr val="18A0DB"/>
    <a:srgbClr val="BC0105"/>
    <a:srgbClr val="4DB1E3"/>
    <a:srgbClr val="80C1EB"/>
    <a:srgbClr val="ACDDF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6251" autoAdjust="0"/>
  </p:normalViewPr>
  <p:slideViewPr>
    <p:cSldViewPr snapToGrid="0" showGuides="1">
      <p:cViewPr varScale="1">
        <p:scale>
          <a:sx n="54" d="100"/>
          <a:sy n="54" d="100"/>
        </p:scale>
        <p:origin x="1624" y="56"/>
      </p:cViewPr>
      <p:guideLst>
        <p:guide orient="horz" pos="2160"/>
        <p:guide pos="2880"/>
        <p:guide pos="340"/>
        <p:guide orient="horz" pos="3974"/>
        <p:guide pos="5420"/>
        <p:guide orient="horz" pos="346"/>
        <p:guide pos="476"/>
        <p:guide orient="horz" pos="482"/>
        <p:guide orient="horz" pos="3861"/>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font" Target="fonts/font5.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12/10/2023</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12/10/2023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altLang="en-US" sz="1200" b="1" dirty="0">
                <a:latin typeface="Twinkl" pitchFamily="2" charset="0"/>
              </a:rPr>
              <a:t>Disclaimer:</a:t>
            </a:r>
          </a:p>
          <a:p>
            <a:pPr eaLnBrk="1" hangingPunct="1"/>
            <a:r>
              <a:rPr lang="en-GB" altLang="en-US" sz="1200" dirty="0">
                <a:latin typeface="Twinkl" pitchFamily="2" charset="0"/>
              </a:rPr>
              <a:t>This resource is provided for informational or educational purposes only. It is intended to offer general first aid advice and is not a substitute for professional medical advice specific to your circumstances.</a:t>
            </a:r>
          </a:p>
          <a:p>
            <a:pPr eaLnBrk="1" hangingPunct="1"/>
            <a:r>
              <a:rPr lang="en-GB" altLang="en-US" sz="1200" dirty="0">
                <a:latin typeface="Twinkl" pitchFamily="2" charset="0"/>
              </a:rPr>
              <a:t>We do not warrant that the information provided will meet your or your students’ specific health or medical requirements. It is up to you to contact a suitably qualified health professional if you are concerned about your health and it is up to you to advise your students to contact a suitably qualified health professional if they are concerned about their health. </a:t>
            </a:r>
          </a:p>
          <a:p>
            <a:pPr eaLnBrk="1" hangingPunct="1"/>
            <a:r>
              <a:rPr lang="en-GB" altLang="en-US" sz="1200" dirty="0">
                <a:latin typeface="Twinkl" pitchFamily="2" charset="0"/>
              </a:rPr>
              <a:t>You and your students are encouraged to act within the guidance provided by this resource and we do not accept responsibility for you or your students failing to do so.</a:t>
            </a:r>
          </a:p>
        </p:txBody>
      </p:sp>
      <p:sp>
        <p:nvSpPr>
          <p:cNvPr id="4" name="Slide Number Placeholder 3"/>
          <p:cNvSpPr>
            <a:spLocks noGrp="1"/>
          </p:cNvSpPr>
          <p:nvPr>
            <p:ph type="sldNum" sz="quarter" idx="10"/>
          </p:nvPr>
        </p:nvSpPr>
        <p:spPr/>
        <p:txBody>
          <a:bodyPr/>
          <a:lstStyle/>
          <a:p>
            <a:fld id="{FA521341-850D-40E1-BB3D-87946DC9B06D}" type="slidenum">
              <a:rPr lang="en-GB" smtClean="0"/>
              <a:t>1</a:t>
            </a:fld>
            <a:endParaRPr lang="en-GB"/>
          </a:p>
        </p:txBody>
      </p:sp>
    </p:spTree>
    <p:extLst>
      <p:ext uri="{BB962C8B-B14F-4D97-AF65-F5344CB8AC3E}">
        <p14:creationId xmlns:p14="http://schemas.microsoft.com/office/powerpoint/2010/main" val="340057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521341-850D-40E1-BB3D-87946DC9B06D}" type="slidenum">
              <a:rPr lang="en-GB" smtClean="0"/>
              <a:t>2</a:t>
            </a:fld>
            <a:endParaRPr lang="en-GB"/>
          </a:p>
        </p:txBody>
      </p:sp>
    </p:spTree>
    <p:extLst>
      <p:ext uri="{BB962C8B-B14F-4D97-AF65-F5344CB8AC3E}">
        <p14:creationId xmlns:p14="http://schemas.microsoft.com/office/powerpoint/2010/main" val="25834965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slide" Target="slide4.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 Target="slide3.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ja.org.uk/sja/schools.aspx"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B5C86-A7E6-449A-8B8C-D0FD79FA13A5}"/>
              </a:ext>
            </a:extLst>
          </p:cNvPr>
          <p:cNvSpPr>
            <a:spLocks noGrp="1"/>
          </p:cNvSpPr>
          <p:nvPr>
            <p:ph type="title"/>
          </p:nvPr>
        </p:nvSpPr>
        <p:spPr/>
        <p:txBody>
          <a:bodyPr/>
          <a:lstStyle/>
          <a:p>
            <a:r>
              <a:rPr lang="en-GB" dirty="0">
                <a:latin typeface="Twinkl" pitchFamily="2" charset="0"/>
              </a:rPr>
              <a:t>Activity 1: Staying Safe</a:t>
            </a:r>
            <a:endParaRPr lang="en-GB" dirty="0"/>
          </a:p>
        </p:txBody>
      </p:sp>
      <p:sp>
        <p:nvSpPr>
          <p:cNvPr id="3" name="Rectangle 2">
            <a:extLst>
              <a:ext uri="{FF2B5EF4-FFF2-40B4-BE49-F238E27FC236}">
                <a16:creationId xmlns:a16="http://schemas.microsoft.com/office/drawing/2014/main" id="{46363EFA-1365-45BC-8281-9F2781907850}"/>
              </a:ext>
            </a:extLst>
          </p:cNvPr>
          <p:cNvSpPr/>
          <p:nvPr/>
        </p:nvSpPr>
        <p:spPr>
          <a:xfrm>
            <a:off x="738185" y="3850298"/>
            <a:ext cx="7658100" cy="1200329"/>
          </a:xfrm>
          <a:prstGeom prst="rect">
            <a:avLst/>
          </a:prstGeom>
        </p:spPr>
        <p:txBody>
          <a:bodyPr wrap="square">
            <a:spAutoFit/>
          </a:bodyPr>
          <a:lstStyle/>
          <a:p>
            <a:pPr algn="ctr"/>
            <a:r>
              <a:rPr lang="en-GB" dirty="0">
                <a:latin typeface="Twinkl" pitchFamily="2" charset="0"/>
              </a:rPr>
              <a:t>Which hazards did you spot?</a:t>
            </a:r>
          </a:p>
          <a:p>
            <a:pPr algn="ctr"/>
            <a:endParaRPr lang="en-GB" dirty="0">
              <a:latin typeface="Twinkl" pitchFamily="2" charset="0"/>
            </a:endParaRPr>
          </a:p>
          <a:p>
            <a:pPr algn="ctr"/>
            <a:r>
              <a:rPr lang="en-GB"/>
              <a:t>Were there any steps you could have taken without putting yourself in any danger?</a:t>
            </a:r>
            <a:endParaRPr lang="en-GB" dirty="0">
              <a:latin typeface="Twinkl" pitchFamily="2" charset="0"/>
            </a:endParaRPr>
          </a:p>
        </p:txBody>
      </p:sp>
      <p:sp>
        <p:nvSpPr>
          <p:cNvPr id="4" name="Rectangle: Rounded Corners 3">
            <a:extLst>
              <a:ext uri="{FF2B5EF4-FFF2-40B4-BE49-F238E27FC236}">
                <a16:creationId xmlns:a16="http://schemas.microsoft.com/office/drawing/2014/main" id="{124D8D7D-DD34-4F2D-9A83-229AC385903A}"/>
              </a:ext>
            </a:extLst>
          </p:cNvPr>
          <p:cNvSpPr/>
          <p:nvPr/>
        </p:nvSpPr>
        <p:spPr>
          <a:xfrm>
            <a:off x="660205" y="1771046"/>
            <a:ext cx="2460752" cy="1657953"/>
          </a:xfrm>
          <a:prstGeom prst="roundRect">
            <a:avLst>
              <a:gd name="adj" fmla="val 5759"/>
            </a:avLst>
          </a:prstGeom>
          <a:blipFill dpi="0" rotWithShape="1">
            <a:blip r:embed="rId2" cstate="print">
              <a:extLst>
                <a:ext uri="{28A0092B-C50C-407E-A947-70E740481C1C}">
                  <a14:useLocalDpi xmlns:a14="http://schemas.microsoft.com/office/drawing/2010/main" val="0"/>
                </a:ext>
              </a:extLst>
            </a:blip>
            <a:srcRect/>
            <a:stretch>
              <a:fillRect/>
            </a:stretch>
          </a:blip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Rounded Corners 4">
            <a:extLst>
              <a:ext uri="{FF2B5EF4-FFF2-40B4-BE49-F238E27FC236}">
                <a16:creationId xmlns:a16="http://schemas.microsoft.com/office/drawing/2014/main" id="{19968537-B9FC-4DF5-9BCB-C0825F9B98F0}"/>
              </a:ext>
            </a:extLst>
          </p:cNvPr>
          <p:cNvSpPr/>
          <p:nvPr/>
        </p:nvSpPr>
        <p:spPr>
          <a:xfrm>
            <a:off x="3341624" y="1771047"/>
            <a:ext cx="2460752" cy="1657953"/>
          </a:xfrm>
          <a:prstGeom prst="roundRect">
            <a:avLst>
              <a:gd name="adj" fmla="val 5759"/>
            </a:avLst>
          </a:prstGeom>
          <a:blipFill dpi="0" rotWithShape="1">
            <a:blip r:embed="rId3" cstate="print">
              <a:extLst>
                <a:ext uri="{28A0092B-C50C-407E-A947-70E740481C1C}">
                  <a14:useLocalDpi xmlns:a14="http://schemas.microsoft.com/office/drawing/2010/main" val="0"/>
                </a:ext>
              </a:extLst>
            </a:blip>
            <a:srcRect/>
            <a:stretch>
              <a:fillRect/>
            </a:stretch>
          </a:blip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Rounded Corners 5">
            <a:extLst>
              <a:ext uri="{FF2B5EF4-FFF2-40B4-BE49-F238E27FC236}">
                <a16:creationId xmlns:a16="http://schemas.microsoft.com/office/drawing/2014/main" id="{139D6456-EE59-4E74-A0B4-62CEA22D2B0D}"/>
              </a:ext>
            </a:extLst>
          </p:cNvPr>
          <p:cNvSpPr/>
          <p:nvPr/>
        </p:nvSpPr>
        <p:spPr>
          <a:xfrm>
            <a:off x="6023043" y="1771047"/>
            <a:ext cx="2460752" cy="1657953"/>
          </a:xfrm>
          <a:prstGeom prst="roundRect">
            <a:avLst>
              <a:gd name="adj" fmla="val 5759"/>
            </a:avLst>
          </a:prstGeom>
          <a:blipFill dpi="0" rotWithShape="1">
            <a:blip r:embed="rId4" cstate="print">
              <a:extLst>
                <a:ext uri="{28A0092B-C50C-407E-A947-70E740481C1C}">
                  <a14:useLocalDpi xmlns:a14="http://schemas.microsoft.com/office/drawing/2010/main" val="0"/>
                </a:ext>
              </a:extLst>
            </a:blip>
            <a:srcRect/>
            <a:stretch>
              <a:fillRect/>
            </a:stretch>
          </a:blip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5937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03A16-4E40-4FD9-B33D-29489F6C3396}"/>
              </a:ext>
            </a:extLst>
          </p:cNvPr>
          <p:cNvSpPr>
            <a:spLocks noGrp="1"/>
          </p:cNvSpPr>
          <p:nvPr>
            <p:ph type="title"/>
          </p:nvPr>
        </p:nvSpPr>
        <p:spPr/>
        <p:txBody>
          <a:bodyPr/>
          <a:lstStyle/>
          <a:p>
            <a:r>
              <a:rPr lang="en-GB" dirty="0">
                <a:latin typeface="Twinkl" pitchFamily="2" charset="0"/>
              </a:rPr>
              <a:t>Staying Calm</a:t>
            </a:r>
            <a:endParaRPr lang="en-GB" dirty="0"/>
          </a:p>
        </p:txBody>
      </p:sp>
      <p:sp>
        <p:nvSpPr>
          <p:cNvPr id="3" name="Rectangle 2">
            <a:extLst>
              <a:ext uri="{FF2B5EF4-FFF2-40B4-BE49-F238E27FC236}">
                <a16:creationId xmlns:a16="http://schemas.microsoft.com/office/drawing/2014/main" id="{02701D05-3297-4A53-9A67-96E700BE0D3C}"/>
              </a:ext>
            </a:extLst>
          </p:cNvPr>
          <p:cNvSpPr/>
          <p:nvPr/>
        </p:nvSpPr>
        <p:spPr>
          <a:xfrm>
            <a:off x="825500" y="1587500"/>
            <a:ext cx="7607300" cy="3970318"/>
          </a:xfrm>
          <a:prstGeom prst="rect">
            <a:avLst/>
          </a:prstGeom>
        </p:spPr>
        <p:txBody>
          <a:bodyPr wrap="square">
            <a:spAutoFit/>
          </a:bodyPr>
          <a:lstStyle/>
          <a:p>
            <a:r>
              <a:rPr lang="en-GB" dirty="0">
                <a:latin typeface="Twinkl" pitchFamily="2" charset="0"/>
              </a:rPr>
              <a:t>Being faced with a situation where someone has been hurt can be upsetting or may cause you to panic. If you feel yourself starting to panic, take slow, deep breaths to calm yourself down.</a:t>
            </a:r>
          </a:p>
          <a:p>
            <a:endParaRPr lang="en-GB" dirty="0">
              <a:latin typeface="Twinkl" pitchFamily="2" charset="0"/>
            </a:endParaRPr>
          </a:p>
          <a:p>
            <a:r>
              <a:rPr lang="en-GB" dirty="0">
                <a:latin typeface="Twinkl" pitchFamily="2" charset="0"/>
              </a:rPr>
              <a:t>After the casualty has been treated, you may feel:</a:t>
            </a:r>
          </a:p>
          <a:p>
            <a:endParaRPr lang="en-GB" dirty="0">
              <a:latin typeface="Twinkl" pitchFamily="2" charset="0"/>
            </a:endParaRPr>
          </a:p>
          <a:p>
            <a:pPr marL="285750" lvl="0" indent="-285750">
              <a:buFont typeface="Arial" panose="020B0604020202020204" pitchFamily="34" charset="0"/>
              <a:buChar char="•"/>
            </a:pPr>
            <a:r>
              <a:rPr lang="en-GB" dirty="0">
                <a:latin typeface="Twinkl" pitchFamily="2" charset="0"/>
              </a:rPr>
              <a:t>happy and proud;</a:t>
            </a:r>
          </a:p>
          <a:p>
            <a:pPr marL="285750" lvl="0" indent="-285750">
              <a:buFont typeface="Arial" panose="020B0604020202020204" pitchFamily="34" charset="0"/>
              <a:buChar char="•"/>
            </a:pPr>
            <a:r>
              <a:rPr lang="en-GB" dirty="0">
                <a:latin typeface="Twinkl" pitchFamily="2" charset="0"/>
              </a:rPr>
              <a:t>confused;</a:t>
            </a:r>
          </a:p>
          <a:p>
            <a:pPr marL="285750" lvl="0" indent="-285750">
              <a:buFont typeface="Arial" panose="020B0604020202020204" pitchFamily="34" charset="0"/>
              <a:buChar char="•"/>
            </a:pPr>
            <a:r>
              <a:rPr lang="en-GB" dirty="0">
                <a:latin typeface="Twinkl" pitchFamily="2" charset="0"/>
              </a:rPr>
              <a:t>angry;</a:t>
            </a:r>
          </a:p>
          <a:p>
            <a:pPr marL="285750" lvl="0" indent="-285750">
              <a:buFont typeface="Arial" panose="020B0604020202020204" pitchFamily="34" charset="0"/>
              <a:buChar char="•"/>
            </a:pPr>
            <a:r>
              <a:rPr lang="en-GB" dirty="0">
                <a:latin typeface="Twinkl" pitchFamily="2" charset="0"/>
              </a:rPr>
              <a:t>sad or upset.</a:t>
            </a:r>
          </a:p>
          <a:p>
            <a:pPr lvl="0"/>
            <a:endParaRPr lang="en-GB" dirty="0">
              <a:latin typeface="Twinkl" pitchFamily="2" charset="0"/>
            </a:endParaRPr>
          </a:p>
          <a:p>
            <a:r>
              <a:rPr lang="en-GB" dirty="0">
                <a:latin typeface="Twinkl" pitchFamily="2" charset="0"/>
              </a:rPr>
              <a:t>All of these feelings are completely normal. Talk to an adult you trust about what happened. They will be able to help you and put your mind at rest.</a:t>
            </a:r>
          </a:p>
        </p:txBody>
      </p:sp>
    </p:spTree>
    <p:extLst>
      <p:ext uri="{BB962C8B-B14F-4D97-AF65-F5344CB8AC3E}">
        <p14:creationId xmlns:p14="http://schemas.microsoft.com/office/powerpoint/2010/main" val="306598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FC0D9-7878-40D7-8663-0E9747FB7E42}"/>
              </a:ext>
            </a:extLst>
          </p:cNvPr>
          <p:cNvSpPr>
            <a:spLocks noGrp="1"/>
          </p:cNvSpPr>
          <p:nvPr>
            <p:ph type="title"/>
          </p:nvPr>
        </p:nvSpPr>
        <p:spPr/>
        <p:txBody>
          <a:bodyPr/>
          <a:lstStyle/>
          <a:p>
            <a:r>
              <a:rPr lang="en-GB" dirty="0">
                <a:latin typeface="Twinkl" pitchFamily="2" charset="0"/>
              </a:rPr>
              <a:t>Talking to the Casualty</a:t>
            </a:r>
            <a:endParaRPr lang="en-GB" dirty="0"/>
          </a:p>
        </p:txBody>
      </p:sp>
      <p:sp>
        <p:nvSpPr>
          <p:cNvPr id="3" name="Rectangle 2">
            <a:extLst>
              <a:ext uri="{FF2B5EF4-FFF2-40B4-BE49-F238E27FC236}">
                <a16:creationId xmlns:a16="http://schemas.microsoft.com/office/drawing/2014/main" id="{DA630378-937F-4392-89D4-AD2558E10846}"/>
              </a:ext>
            </a:extLst>
          </p:cNvPr>
          <p:cNvSpPr/>
          <p:nvPr/>
        </p:nvSpPr>
        <p:spPr>
          <a:xfrm>
            <a:off x="990600" y="1473201"/>
            <a:ext cx="7315200" cy="2308324"/>
          </a:xfrm>
          <a:prstGeom prst="rect">
            <a:avLst/>
          </a:prstGeom>
        </p:spPr>
        <p:txBody>
          <a:bodyPr wrap="square">
            <a:spAutoFit/>
          </a:bodyPr>
          <a:lstStyle/>
          <a:p>
            <a:pPr algn="ctr"/>
            <a:r>
              <a:rPr lang="en-GB" dirty="0">
                <a:latin typeface="Twinkl" pitchFamily="2" charset="0"/>
              </a:rPr>
              <a:t>When you are in a situation which needs first aid, it is very important that you communicate clearly with the casualty.</a:t>
            </a:r>
          </a:p>
          <a:p>
            <a:pPr algn="ctr"/>
            <a:endParaRPr lang="en-GB" dirty="0">
              <a:latin typeface="Twinkl" pitchFamily="2" charset="0"/>
            </a:endParaRPr>
          </a:p>
          <a:p>
            <a:pPr algn="ctr"/>
            <a:r>
              <a:rPr lang="en-GB" dirty="0">
                <a:latin typeface="Twinkl" pitchFamily="2" charset="0"/>
              </a:rPr>
              <a:t>When you are hurt, you may sometimes feel upset or confused. This is how your casualty could be feeling. </a:t>
            </a:r>
          </a:p>
          <a:p>
            <a:pPr algn="ctr"/>
            <a:endParaRPr lang="en-GB" dirty="0">
              <a:latin typeface="Twinkl" pitchFamily="2" charset="0"/>
            </a:endParaRPr>
          </a:p>
          <a:p>
            <a:pPr algn="ctr"/>
            <a:r>
              <a:rPr lang="en-GB" dirty="0">
                <a:latin typeface="Twinkl" pitchFamily="2" charset="0"/>
              </a:rPr>
              <a:t>Talking to them and explaining what is happening will help them to stay calm and feel reassured.</a:t>
            </a:r>
          </a:p>
        </p:txBody>
      </p:sp>
      <p:pic>
        <p:nvPicPr>
          <p:cNvPr id="5" name="Picture 4">
            <a:extLst>
              <a:ext uri="{FF2B5EF4-FFF2-40B4-BE49-F238E27FC236}">
                <a16:creationId xmlns:a16="http://schemas.microsoft.com/office/drawing/2014/main" id="{32A29E97-5352-4C3A-ADF8-2A2A3390F4C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8687"/>
          <a:stretch/>
        </p:blipFill>
        <p:spPr>
          <a:xfrm>
            <a:off x="5773874" y="3616660"/>
            <a:ext cx="2112826" cy="2762445"/>
          </a:xfrm>
          <a:prstGeom prst="rect">
            <a:avLst/>
          </a:prstGeom>
        </p:spPr>
      </p:pic>
    </p:spTree>
    <p:extLst>
      <p:ext uri="{BB962C8B-B14F-4D97-AF65-F5344CB8AC3E}">
        <p14:creationId xmlns:p14="http://schemas.microsoft.com/office/powerpoint/2010/main" val="42418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78ABF-E714-487C-AEE5-5200725FC031}"/>
              </a:ext>
            </a:extLst>
          </p:cNvPr>
          <p:cNvSpPr>
            <a:spLocks noGrp="1"/>
          </p:cNvSpPr>
          <p:nvPr>
            <p:ph type="title"/>
          </p:nvPr>
        </p:nvSpPr>
        <p:spPr/>
        <p:txBody>
          <a:bodyPr/>
          <a:lstStyle/>
          <a:p>
            <a:r>
              <a:rPr lang="en-GB" dirty="0">
                <a:latin typeface="Twinkl" pitchFamily="2" charset="0"/>
              </a:rPr>
              <a:t>Talking to the Casualty</a:t>
            </a:r>
            <a:endParaRPr lang="en-GB" dirty="0"/>
          </a:p>
        </p:txBody>
      </p:sp>
      <p:sp>
        <p:nvSpPr>
          <p:cNvPr id="3" name="Rectangle 2">
            <a:extLst>
              <a:ext uri="{FF2B5EF4-FFF2-40B4-BE49-F238E27FC236}">
                <a16:creationId xmlns:a16="http://schemas.microsoft.com/office/drawing/2014/main" id="{064DAF16-D7C3-49B5-AB6D-824660ED9006}"/>
              </a:ext>
            </a:extLst>
          </p:cNvPr>
          <p:cNvSpPr/>
          <p:nvPr/>
        </p:nvSpPr>
        <p:spPr>
          <a:xfrm>
            <a:off x="954085" y="1676400"/>
            <a:ext cx="7226300" cy="2862322"/>
          </a:xfrm>
          <a:prstGeom prst="rect">
            <a:avLst/>
          </a:prstGeom>
        </p:spPr>
        <p:txBody>
          <a:bodyPr wrap="square">
            <a:spAutoFit/>
          </a:bodyPr>
          <a:lstStyle/>
          <a:p>
            <a:r>
              <a:rPr lang="en-GB" dirty="0">
                <a:latin typeface="Twinkl" pitchFamily="2" charset="0"/>
              </a:rPr>
              <a:t>Here are three key things you can do when communicating with a casualty:</a:t>
            </a:r>
          </a:p>
          <a:p>
            <a:endParaRPr lang="en-GB" dirty="0">
              <a:latin typeface="Twinkl" pitchFamily="2" charset="0"/>
            </a:endParaRPr>
          </a:p>
          <a:p>
            <a:pPr marL="285750" lvl="0" indent="-285750">
              <a:buFont typeface="Arial" panose="020B0604020202020204" pitchFamily="34" charset="0"/>
              <a:buChar char="•"/>
            </a:pPr>
            <a:r>
              <a:rPr lang="en-GB" dirty="0">
                <a:latin typeface="Twinkl" pitchFamily="2" charset="0"/>
              </a:rPr>
              <a:t>act calmly;</a:t>
            </a:r>
          </a:p>
          <a:p>
            <a:pPr marL="285750" lvl="0" indent="-285750">
              <a:buFont typeface="Arial" panose="020B0604020202020204" pitchFamily="34" charset="0"/>
              <a:buChar char="•"/>
            </a:pPr>
            <a:r>
              <a:rPr lang="en-GB" dirty="0">
                <a:latin typeface="Twinkl" pitchFamily="2" charset="0"/>
              </a:rPr>
              <a:t>speak clearly;</a:t>
            </a:r>
          </a:p>
          <a:p>
            <a:pPr marL="285750" lvl="0" indent="-285750">
              <a:buFont typeface="Arial" panose="020B0604020202020204" pitchFamily="34" charset="0"/>
              <a:buChar char="•"/>
            </a:pPr>
            <a:r>
              <a:rPr lang="en-GB" dirty="0">
                <a:latin typeface="Twinkl" pitchFamily="2" charset="0"/>
              </a:rPr>
              <a:t>listen closely.</a:t>
            </a:r>
          </a:p>
          <a:p>
            <a:endParaRPr lang="en-GB" dirty="0">
              <a:latin typeface="Twinkl" pitchFamily="2" charset="0"/>
            </a:endParaRPr>
          </a:p>
          <a:p>
            <a:r>
              <a:rPr lang="en-GB" dirty="0">
                <a:latin typeface="Twinkl" pitchFamily="2" charset="0"/>
              </a:rPr>
              <a:t>Even if your casualty does not respond, you should still explain what you are doing. It will help you to remember what to do next and it will let everyone involved know exactly what you are doing.</a:t>
            </a:r>
          </a:p>
        </p:txBody>
      </p:sp>
      <p:pic>
        <p:nvPicPr>
          <p:cNvPr id="5" name="Picture 4">
            <a:extLst>
              <a:ext uri="{FF2B5EF4-FFF2-40B4-BE49-F238E27FC236}">
                <a16:creationId xmlns:a16="http://schemas.microsoft.com/office/drawing/2014/main" id="{E39331A1-4AFB-4524-B0C6-796A81ADAC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9350" y="4702679"/>
            <a:ext cx="4038579" cy="1606046"/>
          </a:xfrm>
          <a:prstGeom prst="rect">
            <a:avLst/>
          </a:prstGeom>
        </p:spPr>
      </p:pic>
    </p:spTree>
    <p:extLst>
      <p:ext uri="{BB962C8B-B14F-4D97-AF65-F5344CB8AC3E}">
        <p14:creationId xmlns:p14="http://schemas.microsoft.com/office/powerpoint/2010/main" val="298494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34239-1CA4-41E0-BA35-78DE863FC4AC}"/>
              </a:ext>
            </a:extLst>
          </p:cNvPr>
          <p:cNvSpPr>
            <a:spLocks noGrp="1"/>
          </p:cNvSpPr>
          <p:nvPr>
            <p:ph type="title"/>
          </p:nvPr>
        </p:nvSpPr>
        <p:spPr/>
        <p:txBody>
          <a:bodyPr/>
          <a:lstStyle/>
          <a:p>
            <a:r>
              <a:rPr lang="en-GB" dirty="0">
                <a:latin typeface="Twinkl" pitchFamily="2" charset="0"/>
              </a:rPr>
              <a:t>Doing Your Best</a:t>
            </a:r>
            <a:endParaRPr lang="en-GB" dirty="0"/>
          </a:p>
        </p:txBody>
      </p:sp>
      <p:sp>
        <p:nvSpPr>
          <p:cNvPr id="3" name="Rectangle 2">
            <a:extLst>
              <a:ext uri="{FF2B5EF4-FFF2-40B4-BE49-F238E27FC236}">
                <a16:creationId xmlns:a16="http://schemas.microsoft.com/office/drawing/2014/main" id="{E01B7FA5-1600-4E90-9793-009A906CB294}"/>
              </a:ext>
            </a:extLst>
          </p:cNvPr>
          <p:cNvSpPr/>
          <p:nvPr/>
        </p:nvSpPr>
        <p:spPr>
          <a:xfrm>
            <a:off x="762000" y="1659285"/>
            <a:ext cx="7353300" cy="3570208"/>
          </a:xfrm>
          <a:prstGeom prst="rect">
            <a:avLst/>
          </a:prstGeom>
        </p:spPr>
        <p:txBody>
          <a:bodyPr wrap="square">
            <a:spAutoFit/>
          </a:bodyPr>
          <a:lstStyle/>
          <a:p>
            <a:r>
              <a:rPr lang="en-GB" dirty="0">
                <a:latin typeface="Twinkl" pitchFamily="2" charset="0"/>
              </a:rPr>
              <a:t>Sometimes, the casualty will need a lot more help than you are able to give. The best thing you can do is phone for emergency help.</a:t>
            </a:r>
          </a:p>
          <a:p>
            <a:endParaRPr lang="en-GB" dirty="0">
              <a:latin typeface="Twinkl" pitchFamily="2" charset="0"/>
            </a:endParaRPr>
          </a:p>
          <a:p>
            <a:r>
              <a:rPr lang="en-GB" dirty="0">
                <a:latin typeface="Twinkl" pitchFamily="2" charset="0"/>
              </a:rPr>
              <a:t>Which two telephone numbers can you ring</a:t>
            </a:r>
            <a:br>
              <a:rPr lang="en-GB" dirty="0">
                <a:latin typeface="Twinkl" pitchFamily="2" charset="0"/>
              </a:rPr>
            </a:br>
            <a:r>
              <a:rPr lang="en-GB" dirty="0">
                <a:latin typeface="Twinkl" pitchFamily="2" charset="0"/>
              </a:rPr>
              <a:t>if you need help in an emergency?</a:t>
            </a:r>
          </a:p>
          <a:p>
            <a:endParaRPr lang="en-GB" dirty="0">
              <a:latin typeface="Twinkl" pitchFamily="2" charset="0"/>
            </a:endParaRPr>
          </a:p>
          <a:p>
            <a:r>
              <a:rPr lang="en-GB" sz="3200" dirty="0">
                <a:solidFill>
                  <a:srgbClr val="8C358D"/>
                </a:solidFill>
                <a:latin typeface="Twinkl" pitchFamily="2" charset="0"/>
              </a:rPr>
              <a:t>You can ring </a:t>
            </a:r>
            <a:r>
              <a:rPr lang="en-GB" sz="3200" b="1" dirty="0">
                <a:solidFill>
                  <a:srgbClr val="8C358D"/>
                </a:solidFill>
                <a:latin typeface="Twinkl" pitchFamily="2" charset="0"/>
              </a:rPr>
              <a:t>999</a:t>
            </a:r>
          </a:p>
          <a:p>
            <a:r>
              <a:rPr lang="en-GB" sz="3200" dirty="0">
                <a:solidFill>
                  <a:srgbClr val="8C358D"/>
                </a:solidFill>
                <a:latin typeface="Twinkl" pitchFamily="2" charset="0"/>
              </a:rPr>
              <a:t>or </a:t>
            </a:r>
            <a:r>
              <a:rPr lang="en-GB" sz="3200" b="1" dirty="0">
                <a:solidFill>
                  <a:srgbClr val="8C358D"/>
                </a:solidFill>
                <a:latin typeface="Twinkl" pitchFamily="2" charset="0"/>
              </a:rPr>
              <a:t>112</a:t>
            </a:r>
            <a:r>
              <a:rPr lang="en-GB" sz="3200" dirty="0">
                <a:solidFill>
                  <a:srgbClr val="8C358D"/>
                </a:solidFill>
                <a:latin typeface="Twinkl" pitchFamily="2" charset="0"/>
              </a:rPr>
              <a:t> in an emergency.</a:t>
            </a:r>
          </a:p>
          <a:p>
            <a:endParaRPr lang="en-GB" dirty="0">
              <a:latin typeface="Twinkl" pitchFamily="2" charset="0"/>
            </a:endParaRPr>
          </a:p>
          <a:p>
            <a:r>
              <a:rPr lang="en-GB" dirty="0">
                <a:latin typeface="Twinkl" pitchFamily="2" charset="0"/>
              </a:rPr>
              <a:t>What sort of information do</a:t>
            </a:r>
            <a:br>
              <a:rPr lang="en-GB" dirty="0">
                <a:latin typeface="Twinkl" pitchFamily="2" charset="0"/>
              </a:rPr>
            </a:br>
            <a:r>
              <a:rPr lang="en-GB" dirty="0">
                <a:latin typeface="Twinkl" pitchFamily="2" charset="0"/>
              </a:rPr>
              <a:t>you think you will need to give?</a:t>
            </a:r>
          </a:p>
        </p:txBody>
      </p:sp>
      <p:pic>
        <p:nvPicPr>
          <p:cNvPr id="6" name="Picture 5">
            <a:extLst>
              <a:ext uri="{FF2B5EF4-FFF2-40B4-BE49-F238E27FC236}">
                <a16:creationId xmlns:a16="http://schemas.microsoft.com/office/drawing/2014/main" id="{E27409BA-C631-4FE6-8CD2-A85129485F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3959" y="2638697"/>
            <a:ext cx="3740408" cy="3740408"/>
          </a:xfrm>
          <a:prstGeom prst="rect">
            <a:avLst/>
          </a:prstGeom>
        </p:spPr>
      </p:pic>
    </p:spTree>
    <p:extLst>
      <p:ext uri="{BB962C8B-B14F-4D97-AF65-F5344CB8AC3E}">
        <p14:creationId xmlns:p14="http://schemas.microsoft.com/office/powerpoint/2010/main" val="304722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B0325-93E0-418C-8362-F3AD10106E50}"/>
              </a:ext>
            </a:extLst>
          </p:cNvPr>
          <p:cNvSpPr>
            <a:spLocks noGrp="1"/>
          </p:cNvSpPr>
          <p:nvPr>
            <p:ph type="title"/>
          </p:nvPr>
        </p:nvSpPr>
        <p:spPr/>
        <p:txBody>
          <a:bodyPr/>
          <a:lstStyle/>
          <a:p>
            <a:r>
              <a:rPr lang="en-GB" dirty="0">
                <a:latin typeface="Twinkl" pitchFamily="2" charset="0"/>
              </a:rPr>
              <a:t>Doing Your Best</a:t>
            </a:r>
            <a:endParaRPr lang="en-GB" dirty="0"/>
          </a:p>
        </p:txBody>
      </p:sp>
      <p:sp>
        <p:nvSpPr>
          <p:cNvPr id="4" name="Rectangle 3">
            <a:extLst>
              <a:ext uri="{FF2B5EF4-FFF2-40B4-BE49-F238E27FC236}">
                <a16:creationId xmlns:a16="http://schemas.microsoft.com/office/drawing/2014/main" id="{FACEBC74-5DDE-49CD-9CAC-3CBCC50F9880}"/>
              </a:ext>
            </a:extLst>
          </p:cNvPr>
          <p:cNvSpPr/>
          <p:nvPr/>
        </p:nvSpPr>
        <p:spPr>
          <a:xfrm>
            <a:off x="750885" y="1634341"/>
            <a:ext cx="7632700" cy="3139321"/>
          </a:xfrm>
          <a:prstGeom prst="rect">
            <a:avLst/>
          </a:prstGeom>
        </p:spPr>
        <p:txBody>
          <a:bodyPr wrap="square">
            <a:spAutoFit/>
          </a:bodyPr>
          <a:lstStyle/>
          <a:p>
            <a:r>
              <a:rPr lang="en-GB" dirty="0">
                <a:latin typeface="Twinkl" pitchFamily="2" charset="0"/>
              </a:rPr>
              <a:t>The operator who answers the phone will ask you:</a:t>
            </a:r>
          </a:p>
          <a:p>
            <a:endParaRPr lang="en-GB" dirty="0">
              <a:latin typeface="Twinkl" pitchFamily="2" charset="0"/>
            </a:endParaRPr>
          </a:p>
          <a:p>
            <a:pPr marL="285750" lvl="0" indent="-285750">
              <a:buFont typeface="Arial" panose="020B0604020202020204" pitchFamily="34" charset="0"/>
              <a:buChar char="•"/>
            </a:pPr>
            <a:r>
              <a:rPr lang="en-GB" dirty="0">
                <a:latin typeface="Twinkl" pitchFamily="2" charset="0"/>
              </a:rPr>
              <a:t>Which emergency service do you require?</a:t>
            </a:r>
          </a:p>
          <a:p>
            <a:pPr marL="285750" lvl="0" indent="-285750">
              <a:buFont typeface="Arial" panose="020B0604020202020204" pitchFamily="34" charset="0"/>
              <a:buChar char="•"/>
            </a:pPr>
            <a:r>
              <a:rPr lang="en-GB" dirty="0">
                <a:latin typeface="Twinkl" pitchFamily="2" charset="0"/>
              </a:rPr>
              <a:t>What is your name?</a:t>
            </a:r>
          </a:p>
          <a:p>
            <a:pPr marL="285750" lvl="0" indent="-285750">
              <a:buFont typeface="Arial" panose="020B0604020202020204" pitchFamily="34" charset="0"/>
              <a:buChar char="•"/>
            </a:pPr>
            <a:r>
              <a:rPr lang="en-GB" dirty="0">
                <a:latin typeface="Twinkl" pitchFamily="2" charset="0"/>
              </a:rPr>
              <a:t>Where are you?</a:t>
            </a:r>
          </a:p>
          <a:p>
            <a:pPr marL="285750" lvl="0" indent="-285750">
              <a:buFont typeface="Arial" panose="020B0604020202020204" pitchFamily="34" charset="0"/>
              <a:buChar char="•"/>
            </a:pPr>
            <a:r>
              <a:rPr lang="en-GB" dirty="0">
                <a:latin typeface="Twinkl" pitchFamily="2" charset="0"/>
              </a:rPr>
              <a:t>What has happened?</a:t>
            </a:r>
          </a:p>
          <a:p>
            <a:pPr marL="285750" lvl="0" indent="-285750">
              <a:buFont typeface="Arial" panose="020B0604020202020204" pitchFamily="34" charset="0"/>
              <a:buChar char="•"/>
            </a:pPr>
            <a:r>
              <a:rPr lang="en-GB" dirty="0">
                <a:latin typeface="Twinkl" pitchFamily="2" charset="0"/>
              </a:rPr>
              <a:t>How many people are hurt?</a:t>
            </a:r>
          </a:p>
          <a:p>
            <a:endParaRPr lang="en-GB" dirty="0">
              <a:latin typeface="Twinkl" pitchFamily="2" charset="0"/>
            </a:endParaRPr>
          </a:p>
          <a:p>
            <a:r>
              <a:rPr lang="en-GB" dirty="0">
                <a:latin typeface="Twinkl" pitchFamily="2" charset="0"/>
              </a:rPr>
              <a:t>When you have answered these questions, stay on the phone. You can put the phone on loud-speaker if you need to. The operator will give you more information about how you can help the casualty.</a:t>
            </a:r>
          </a:p>
        </p:txBody>
      </p:sp>
      <p:pic>
        <p:nvPicPr>
          <p:cNvPr id="8" name="Picture 7">
            <a:extLst>
              <a:ext uri="{FF2B5EF4-FFF2-40B4-BE49-F238E27FC236}">
                <a16:creationId xmlns:a16="http://schemas.microsoft.com/office/drawing/2014/main" id="{6CBFDD4B-98ED-4EA3-B2D9-A45BD74A81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7990" y="1634341"/>
            <a:ext cx="2905125" cy="1961928"/>
          </a:xfrm>
          <a:prstGeom prst="rect">
            <a:avLst/>
          </a:prstGeom>
        </p:spPr>
      </p:pic>
    </p:spTree>
    <p:extLst>
      <p:ext uri="{BB962C8B-B14F-4D97-AF65-F5344CB8AC3E}">
        <p14:creationId xmlns:p14="http://schemas.microsoft.com/office/powerpoint/2010/main" val="113278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fade">
                                      <p:cBhvr>
                                        <p:cTn id="11" dur="500"/>
                                        <p:tgtEl>
                                          <p:spTgt spid="4">
                                            <p:txEl>
                                              <p:pRg st="2" end="2"/>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500"/>
                                        <p:tgtEl>
                                          <p:spTgt spid="4">
                                            <p:txEl>
                                              <p:pRg st="3" end="3"/>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Effect transition="in" filter="fade">
                                      <p:cBhvr>
                                        <p:cTn id="23" dur="500"/>
                                        <p:tgtEl>
                                          <p:spTgt spid="4">
                                            <p:txEl>
                                              <p:pRg st="5" end="5"/>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8" end="8"/>
                                            </p:txEl>
                                          </p:spTgt>
                                        </p:tgtEl>
                                        <p:attrNameLst>
                                          <p:attrName>style.visibility</p:attrName>
                                        </p:attrNameLst>
                                      </p:cBhvr>
                                      <p:to>
                                        <p:strVal val="visible"/>
                                      </p:to>
                                    </p:set>
                                    <p:animEffect transition="in" filter="fade">
                                      <p:cBhvr>
                                        <p:cTn id="32"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B8233-DF7A-4181-AEAE-2B227BF72093}"/>
              </a:ext>
            </a:extLst>
          </p:cNvPr>
          <p:cNvSpPr>
            <a:spLocks noGrp="1"/>
          </p:cNvSpPr>
          <p:nvPr>
            <p:ph type="title"/>
          </p:nvPr>
        </p:nvSpPr>
        <p:spPr/>
        <p:txBody>
          <a:bodyPr/>
          <a:lstStyle/>
          <a:p>
            <a:r>
              <a:rPr lang="en-GB" dirty="0">
                <a:latin typeface="Twinkl" pitchFamily="2" charset="0"/>
              </a:rPr>
              <a:t>Activity 2: Help at Home</a:t>
            </a:r>
            <a:endParaRPr lang="en-GB" dirty="0"/>
          </a:p>
        </p:txBody>
      </p:sp>
      <p:sp>
        <p:nvSpPr>
          <p:cNvPr id="3" name="Rectangle 2">
            <a:extLst>
              <a:ext uri="{FF2B5EF4-FFF2-40B4-BE49-F238E27FC236}">
                <a16:creationId xmlns:a16="http://schemas.microsoft.com/office/drawing/2014/main" id="{AC46B045-D583-491F-90EF-D063092596DC}"/>
              </a:ext>
            </a:extLst>
          </p:cNvPr>
          <p:cNvSpPr/>
          <p:nvPr/>
        </p:nvSpPr>
        <p:spPr>
          <a:xfrm>
            <a:off x="1011236" y="1473201"/>
            <a:ext cx="3421428" cy="2862322"/>
          </a:xfrm>
          <a:prstGeom prst="rect">
            <a:avLst/>
          </a:prstGeom>
        </p:spPr>
        <p:txBody>
          <a:bodyPr wrap="square">
            <a:spAutoFit/>
          </a:bodyPr>
          <a:lstStyle/>
          <a:p>
            <a:r>
              <a:rPr lang="en-GB" dirty="0">
                <a:latin typeface="Twinkl" pitchFamily="2" charset="0"/>
              </a:rPr>
              <a:t>If you were at home and needed emergency help for someone in your family, would you be able to give the operator your full address and postcode?</a:t>
            </a:r>
          </a:p>
          <a:p>
            <a:endParaRPr lang="en-GB" dirty="0">
              <a:latin typeface="Twinkl" pitchFamily="2" charset="0"/>
            </a:endParaRPr>
          </a:p>
          <a:p>
            <a:r>
              <a:rPr lang="en-GB" dirty="0">
                <a:latin typeface="Twinkl" pitchFamily="2" charset="0"/>
              </a:rPr>
              <a:t>Fill in this card with your details and keep it in a safe place in case you ever need to phone the emergency services.</a:t>
            </a:r>
          </a:p>
        </p:txBody>
      </p:sp>
      <p:pic>
        <p:nvPicPr>
          <p:cNvPr id="7" name="Picture 6">
            <a:extLst>
              <a:ext uri="{FF2B5EF4-FFF2-40B4-BE49-F238E27FC236}">
                <a16:creationId xmlns:a16="http://schemas.microsoft.com/office/drawing/2014/main" id="{FB0EB904-D53D-44C4-8225-B43108C878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5946" y="1473201"/>
            <a:ext cx="3246818" cy="459267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4692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3E599-3E05-451B-B217-7FA25B58634B}"/>
              </a:ext>
            </a:extLst>
          </p:cNvPr>
          <p:cNvSpPr>
            <a:spLocks noGrp="1"/>
          </p:cNvSpPr>
          <p:nvPr>
            <p:ph type="title"/>
          </p:nvPr>
        </p:nvSpPr>
        <p:spPr/>
        <p:txBody>
          <a:bodyPr/>
          <a:lstStyle/>
          <a:p>
            <a:r>
              <a:rPr lang="en-GB" dirty="0">
                <a:latin typeface="Twinkl" pitchFamily="2" charset="0"/>
              </a:rPr>
              <a:t>Quick Quiz</a:t>
            </a:r>
            <a:endParaRPr lang="en-GB" dirty="0"/>
          </a:p>
        </p:txBody>
      </p:sp>
      <p:sp>
        <p:nvSpPr>
          <p:cNvPr id="3" name="Rectangle 2">
            <a:extLst>
              <a:ext uri="{FF2B5EF4-FFF2-40B4-BE49-F238E27FC236}">
                <a16:creationId xmlns:a16="http://schemas.microsoft.com/office/drawing/2014/main" id="{34BFDD72-F356-47E9-9E35-AED2D875CB54}"/>
              </a:ext>
            </a:extLst>
          </p:cNvPr>
          <p:cNvSpPr/>
          <p:nvPr/>
        </p:nvSpPr>
        <p:spPr>
          <a:xfrm>
            <a:off x="985835" y="1473201"/>
            <a:ext cx="7162800" cy="646331"/>
          </a:xfrm>
          <a:prstGeom prst="rect">
            <a:avLst/>
          </a:prstGeom>
        </p:spPr>
        <p:txBody>
          <a:bodyPr wrap="square">
            <a:spAutoFit/>
          </a:bodyPr>
          <a:lstStyle/>
          <a:p>
            <a:pPr algn="ctr"/>
            <a:r>
              <a:rPr lang="en-GB" dirty="0">
                <a:latin typeface="Twinkl" pitchFamily="2" charset="0"/>
              </a:rPr>
              <a:t>Let’s see how much you’ve learned about being a first aider. Answer this question:</a:t>
            </a:r>
          </a:p>
        </p:txBody>
      </p:sp>
      <p:sp>
        <p:nvSpPr>
          <p:cNvPr id="4" name="TextBox 3">
            <a:extLst>
              <a:ext uri="{FF2B5EF4-FFF2-40B4-BE49-F238E27FC236}">
                <a16:creationId xmlns:a16="http://schemas.microsoft.com/office/drawing/2014/main" id="{99F05725-5843-4213-9B80-B23DA633493E}"/>
              </a:ext>
            </a:extLst>
          </p:cNvPr>
          <p:cNvSpPr txBox="1"/>
          <p:nvPr/>
        </p:nvSpPr>
        <p:spPr>
          <a:xfrm>
            <a:off x="1047691" y="2901196"/>
            <a:ext cx="7162800" cy="1055608"/>
          </a:xfrm>
          <a:prstGeom prst="roundRect">
            <a:avLst/>
          </a:prstGeom>
          <a:solidFill>
            <a:schemeClr val="accent4">
              <a:lumMod val="40000"/>
              <a:lumOff val="60000"/>
            </a:schemeClr>
          </a:solidFill>
          <a:ln w="38100">
            <a:solidFill>
              <a:schemeClr val="accent6">
                <a:lumMod val="75000"/>
              </a:schemeClr>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800" dirty="0">
                <a:latin typeface="Twinkl" pitchFamily="2" charset="0"/>
              </a:rPr>
              <a:t>Who is the most important person to look after in a first aid situation?</a:t>
            </a:r>
          </a:p>
        </p:txBody>
      </p:sp>
      <p:sp>
        <p:nvSpPr>
          <p:cNvPr id="5" name="Rectangle 4">
            <a:extLst>
              <a:ext uri="{FF2B5EF4-FFF2-40B4-BE49-F238E27FC236}">
                <a16:creationId xmlns:a16="http://schemas.microsoft.com/office/drawing/2014/main" id="{A5A1C911-9C89-4605-849B-7D0B82D2D31B}"/>
              </a:ext>
            </a:extLst>
          </p:cNvPr>
          <p:cNvSpPr/>
          <p:nvPr/>
        </p:nvSpPr>
        <p:spPr>
          <a:xfrm>
            <a:off x="2281235" y="5384799"/>
            <a:ext cx="4572000" cy="646331"/>
          </a:xfrm>
          <a:prstGeom prst="rect">
            <a:avLst/>
          </a:prstGeom>
        </p:spPr>
        <p:txBody>
          <a:bodyPr>
            <a:spAutoFit/>
          </a:bodyPr>
          <a:lstStyle/>
          <a:p>
            <a:pPr algn="ctr"/>
            <a:r>
              <a:rPr lang="en-GB" dirty="0">
                <a:latin typeface="Twinkl" pitchFamily="2" charset="0"/>
              </a:rPr>
              <a:t>The most important person to look after in any first aid situation is </a:t>
            </a:r>
            <a:r>
              <a:rPr lang="en-GB" b="1" dirty="0">
                <a:latin typeface="Twinkl" pitchFamily="2" charset="0"/>
              </a:rPr>
              <a:t>yourself</a:t>
            </a:r>
            <a:r>
              <a:rPr lang="en-GB" dirty="0">
                <a:latin typeface="Twinkl" pitchFamily="2" charset="0"/>
              </a:rPr>
              <a:t>.</a:t>
            </a:r>
          </a:p>
        </p:txBody>
      </p:sp>
    </p:spTree>
    <p:extLst>
      <p:ext uri="{BB962C8B-B14F-4D97-AF65-F5344CB8AC3E}">
        <p14:creationId xmlns:p14="http://schemas.microsoft.com/office/powerpoint/2010/main" val="270259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3E599-3E05-451B-B217-7FA25B58634B}"/>
              </a:ext>
            </a:extLst>
          </p:cNvPr>
          <p:cNvSpPr>
            <a:spLocks noGrp="1"/>
          </p:cNvSpPr>
          <p:nvPr>
            <p:ph type="title"/>
          </p:nvPr>
        </p:nvSpPr>
        <p:spPr/>
        <p:txBody>
          <a:bodyPr/>
          <a:lstStyle/>
          <a:p>
            <a:r>
              <a:rPr lang="en-GB" dirty="0">
                <a:latin typeface="Twinkl" pitchFamily="2" charset="0"/>
              </a:rPr>
              <a:t>Quick Quiz</a:t>
            </a:r>
            <a:endParaRPr lang="en-GB" dirty="0"/>
          </a:p>
        </p:txBody>
      </p:sp>
      <p:sp>
        <p:nvSpPr>
          <p:cNvPr id="3" name="Rectangle 2">
            <a:extLst>
              <a:ext uri="{FF2B5EF4-FFF2-40B4-BE49-F238E27FC236}">
                <a16:creationId xmlns:a16="http://schemas.microsoft.com/office/drawing/2014/main" id="{34BFDD72-F356-47E9-9E35-AED2D875CB54}"/>
              </a:ext>
            </a:extLst>
          </p:cNvPr>
          <p:cNvSpPr/>
          <p:nvPr/>
        </p:nvSpPr>
        <p:spPr>
          <a:xfrm>
            <a:off x="985835" y="1473201"/>
            <a:ext cx="7162800" cy="646331"/>
          </a:xfrm>
          <a:prstGeom prst="rect">
            <a:avLst/>
          </a:prstGeom>
        </p:spPr>
        <p:txBody>
          <a:bodyPr wrap="square">
            <a:spAutoFit/>
          </a:bodyPr>
          <a:lstStyle/>
          <a:p>
            <a:pPr algn="ctr"/>
            <a:r>
              <a:rPr lang="en-GB" dirty="0">
                <a:latin typeface="Twinkl" pitchFamily="2" charset="0"/>
              </a:rPr>
              <a:t>Let’s see how much you’ve learned about being a first aider. Answer this question:</a:t>
            </a:r>
          </a:p>
        </p:txBody>
      </p:sp>
      <p:sp>
        <p:nvSpPr>
          <p:cNvPr id="4" name="TextBox 3">
            <a:extLst>
              <a:ext uri="{FF2B5EF4-FFF2-40B4-BE49-F238E27FC236}">
                <a16:creationId xmlns:a16="http://schemas.microsoft.com/office/drawing/2014/main" id="{99F05725-5843-4213-9B80-B23DA633493E}"/>
              </a:ext>
            </a:extLst>
          </p:cNvPr>
          <p:cNvSpPr txBox="1"/>
          <p:nvPr/>
        </p:nvSpPr>
        <p:spPr>
          <a:xfrm>
            <a:off x="1047691" y="2901196"/>
            <a:ext cx="7162800" cy="1055608"/>
          </a:xfrm>
          <a:prstGeom prst="roundRect">
            <a:avLst/>
          </a:prstGeom>
          <a:solidFill>
            <a:schemeClr val="accent4">
              <a:lumMod val="40000"/>
              <a:lumOff val="60000"/>
            </a:schemeClr>
          </a:solidFill>
          <a:ln w="38100">
            <a:solidFill>
              <a:schemeClr val="accent6">
                <a:lumMod val="75000"/>
              </a:schemeClr>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800" dirty="0">
                <a:latin typeface="Twinkl" pitchFamily="2" charset="0"/>
              </a:rPr>
              <a:t>What is the first thing you should do when you see someone who needs first aid?</a:t>
            </a:r>
          </a:p>
        </p:txBody>
      </p:sp>
      <p:sp>
        <p:nvSpPr>
          <p:cNvPr id="5" name="Rectangle 4">
            <a:extLst>
              <a:ext uri="{FF2B5EF4-FFF2-40B4-BE49-F238E27FC236}">
                <a16:creationId xmlns:a16="http://schemas.microsoft.com/office/drawing/2014/main" id="{A5A1C911-9C89-4605-849B-7D0B82D2D31B}"/>
              </a:ext>
            </a:extLst>
          </p:cNvPr>
          <p:cNvSpPr/>
          <p:nvPr/>
        </p:nvSpPr>
        <p:spPr>
          <a:xfrm>
            <a:off x="1967316" y="5384799"/>
            <a:ext cx="5199838" cy="646331"/>
          </a:xfrm>
          <a:prstGeom prst="rect">
            <a:avLst/>
          </a:prstGeom>
        </p:spPr>
        <p:txBody>
          <a:bodyPr wrap="square">
            <a:spAutoFit/>
          </a:bodyPr>
          <a:lstStyle/>
          <a:p>
            <a:pPr algn="ctr"/>
            <a:r>
              <a:rPr lang="en-GB" dirty="0">
                <a:latin typeface="Twinkl" pitchFamily="2" charset="0"/>
              </a:rPr>
              <a:t>You should check the area for any </a:t>
            </a:r>
            <a:r>
              <a:rPr lang="en-GB" b="1" dirty="0">
                <a:latin typeface="Twinkl" pitchFamily="2" charset="0"/>
              </a:rPr>
              <a:t>dangers</a:t>
            </a:r>
            <a:r>
              <a:rPr lang="en-GB" dirty="0">
                <a:latin typeface="Twinkl" pitchFamily="2" charset="0"/>
              </a:rPr>
              <a:t> or </a:t>
            </a:r>
            <a:r>
              <a:rPr lang="en-GB" b="1" dirty="0">
                <a:latin typeface="Twinkl" pitchFamily="2" charset="0"/>
              </a:rPr>
              <a:t>hazards</a:t>
            </a:r>
            <a:r>
              <a:rPr lang="en-GB" dirty="0">
                <a:latin typeface="Twinkl" pitchFamily="2" charset="0"/>
              </a:rPr>
              <a:t> which could hurt you or the </a:t>
            </a:r>
            <a:r>
              <a:rPr lang="en-GB" b="1" dirty="0">
                <a:latin typeface="Twinkl" pitchFamily="2" charset="0"/>
              </a:rPr>
              <a:t>casualty</a:t>
            </a:r>
            <a:r>
              <a:rPr lang="en-GB" dirty="0">
                <a:latin typeface="Twinkl" pitchFamily="2" charset="0"/>
              </a:rPr>
              <a:t>.</a:t>
            </a:r>
          </a:p>
        </p:txBody>
      </p:sp>
    </p:spTree>
    <p:extLst>
      <p:ext uri="{BB962C8B-B14F-4D97-AF65-F5344CB8AC3E}">
        <p14:creationId xmlns:p14="http://schemas.microsoft.com/office/powerpoint/2010/main" val="187858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3E599-3E05-451B-B217-7FA25B58634B}"/>
              </a:ext>
            </a:extLst>
          </p:cNvPr>
          <p:cNvSpPr>
            <a:spLocks noGrp="1"/>
          </p:cNvSpPr>
          <p:nvPr>
            <p:ph type="title"/>
          </p:nvPr>
        </p:nvSpPr>
        <p:spPr/>
        <p:txBody>
          <a:bodyPr/>
          <a:lstStyle/>
          <a:p>
            <a:r>
              <a:rPr lang="en-GB" dirty="0">
                <a:latin typeface="Twinkl" pitchFamily="2" charset="0"/>
              </a:rPr>
              <a:t>Quick Quiz</a:t>
            </a:r>
            <a:endParaRPr lang="en-GB" dirty="0"/>
          </a:p>
        </p:txBody>
      </p:sp>
      <p:sp>
        <p:nvSpPr>
          <p:cNvPr id="3" name="Rectangle 2">
            <a:extLst>
              <a:ext uri="{FF2B5EF4-FFF2-40B4-BE49-F238E27FC236}">
                <a16:creationId xmlns:a16="http://schemas.microsoft.com/office/drawing/2014/main" id="{34BFDD72-F356-47E9-9E35-AED2D875CB54}"/>
              </a:ext>
            </a:extLst>
          </p:cNvPr>
          <p:cNvSpPr/>
          <p:nvPr/>
        </p:nvSpPr>
        <p:spPr>
          <a:xfrm>
            <a:off x="985835" y="1473201"/>
            <a:ext cx="7162800" cy="646331"/>
          </a:xfrm>
          <a:prstGeom prst="rect">
            <a:avLst/>
          </a:prstGeom>
        </p:spPr>
        <p:txBody>
          <a:bodyPr wrap="square">
            <a:spAutoFit/>
          </a:bodyPr>
          <a:lstStyle/>
          <a:p>
            <a:pPr algn="ctr"/>
            <a:r>
              <a:rPr lang="en-GB" dirty="0">
                <a:latin typeface="Twinkl" pitchFamily="2" charset="0"/>
              </a:rPr>
              <a:t>Let’s see how much you’ve learned about being a first aider. Answer this question:</a:t>
            </a:r>
          </a:p>
        </p:txBody>
      </p:sp>
      <p:sp>
        <p:nvSpPr>
          <p:cNvPr id="4" name="TextBox 3">
            <a:extLst>
              <a:ext uri="{FF2B5EF4-FFF2-40B4-BE49-F238E27FC236}">
                <a16:creationId xmlns:a16="http://schemas.microsoft.com/office/drawing/2014/main" id="{99F05725-5843-4213-9B80-B23DA633493E}"/>
              </a:ext>
            </a:extLst>
          </p:cNvPr>
          <p:cNvSpPr txBox="1"/>
          <p:nvPr/>
        </p:nvSpPr>
        <p:spPr>
          <a:xfrm>
            <a:off x="1047691" y="2901196"/>
            <a:ext cx="7162800" cy="1055608"/>
          </a:xfrm>
          <a:prstGeom prst="roundRect">
            <a:avLst/>
          </a:prstGeom>
          <a:solidFill>
            <a:schemeClr val="accent4">
              <a:lumMod val="40000"/>
              <a:lumOff val="60000"/>
            </a:schemeClr>
          </a:solidFill>
          <a:ln w="38100">
            <a:solidFill>
              <a:schemeClr val="accent6">
                <a:lumMod val="75000"/>
              </a:schemeClr>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800" dirty="0">
                <a:latin typeface="Twinkl" pitchFamily="2" charset="0"/>
              </a:rPr>
              <a:t>What should you do if you feel confused or upset after giving first aid?</a:t>
            </a:r>
          </a:p>
        </p:txBody>
      </p:sp>
      <p:sp>
        <p:nvSpPr>
          <p:cNvPr id="5" name="Rectangle 4">
            <a:extLst>
              <a:ext uri="{FF2B5EF4-FFF2-40B4-BE49-F238E27FC236}">
                <a16:creationId xmlns:a16="http://schemas.microsoft.com/office/drawing/2014/main" id="{A5A1C911-9C89-4605-849B-7D0B82D2D31B}"/>
              </a:ext>
            </a:extLst>
          </p:cNvPr>
          <p:cNvSpPr/>
          <p:nvPr/>
        </p:nvSpPr>
        <p:spPr>
          <a:xfrm>
            <a:off x="2071819" y="5384799"/>
            <a:ext cx="4990832" cy="646331"/>
          </a:xfrm>
          <a:prstGeom prst="rect">
            <a:avLst/>
          </a:prstGeom>
        </p:spPr>
        <p:txBody>
          <a:bodyPr wrap="square">
            <a:spAutoFit/>
          </a:bodyPr>
          <a:lstStyle/>
          <a:p>
            <a:pPr algn="ctr"/>
            <a:r>
              <a:rPr lang="en-GB" dirty="0">
                <a:latin typeface="Twinkl" pitchFamily="2" charset="0"/>
              </a:rPr>
              <a:t>Talk to an adult you trust and tell them about what happened and how you are feeling.</a:t>
            </a:r>
          </a:p>
        </p:txBody>
      </p:sp>
    </p:spTree>
    <p:extLst>
      <p:ext uri="{BB962C8B-B14F-4D97-AF65-F5344CB8AC3E}">
        <p14:creationId xmlns:p14="http://schemas.microsoft.com/office/powerpoint/2010/main" val="210596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35429" y="594815"/>
            <a:ext cx="8273142" cy="1140900"/>
          </a:xfrm>
        </p:spPr>
        <p:txBody>
          <a:bodyPr/>
          <a:lstStyle/>
          <a:p>
            <a:pPr algn="ctr"/>
            <a:r>
              <a:rPr lang="en-GB" dirty="0">
                <a:solidFill>
                  <a:schemeClr val="tx1"/>
                </a:solidFill>
                <a:latin typeface="Twinkl" pitchFamily="2" charset="0"/>
              </a:rPr>
              <a:t>What would you do if you saw this situation?</a:t>
            </a:r>
            <a:endParaRPr lang="en-GB" dirty="0">
              <a:solidFill>
                <a:schemeClr val="tx1"/>
              </a:solidFill>
            </a:endParaRPr>
          </a:p>
        </p:txBody>
      </p:sp>
      <p:sp>
        <p:nvSpPr>
          <p:cNvPr id="5" name="Rectangle 4"/>
          <p:cNvSpPr/>
          <p:nvPr/>
        </p:nvSpPr>
        <p:spPr>
          <a:xfrm>
            <a:off x="988422" y="4218586"/>
            <a:ext cx="7167155" cy="1807400"/>
          </a:xfrm>
          <a:prstGeom prst="rect">
            <a:avLst/>
          </a:prstGeom>
        </p:spPr>
        <p:txBody>
          <a:bodyPr wrap="square" lIns="0" tIns="72000" rIns="0" bIns="72000">
            <a:spAutoFit/>
          </a:bodyPr>
          <a:lstStyle/>
          <a:p>
            <a:pPr algn="ctr"/>
            <a:r>
              <a:rPr lang="en-GB" dirty="0">
                <a:latin typeface="Twinkl" pitchFamily="2" charset="0"/>
              </a:rPr>
              <a:t>Would you do anything at all? Would you be too scared? </a:t>
            </a:r>
          </a:p>
          <a:p>
            <a:pPr algn="ctr"/>
            <a:endParaRPr lang="en-GB" dirty="0">
              <a:latin typeface="Twinkl" pitchFamily="2" charset="0"/>
            </a:endParaRPr>
          </a:p>
          <a:p>
            <a:pPr algn="ctr"/>
            <a:r>
              <a:rPr lang="en-GB" dirty="0">
                <a:latin typeface="Twinkl" pitchFamily="2" charset="0"/>
              </a:rPr>
              <a:t>Would you know what to do?</a:t>
            </a:r>
          </a:p>
          <a:p>
            <a:pPr algn="ctr"/>
            <a:endParaRPr lang="en-GB" dirty="0">
              <a:latin typeface="Twinkl" pitchFamily="2" charset="0"/>
            </a:endParaRPr>
          </a:p>
          <a:p>
            <a:pPr algn="ctr"/>
            <a:r>
              <a:rPr lang="en-GB" dirty="0">
                <a:latin typeface="Twinkl" pitchFamily="2" charset="0"/>
              </a:rPr>
              <a:t>Talk to your partner - if you were going to do something, what is the </a:t>
            </a:r>
            <a:r>
              <a:rPr lang="en-GB" b="1" dirty="0">
                <a:latin typeface="Twinkl" pitchFamily="2" charset="0"/>
              </a:rPr>
              <a:t>first</a:t>
            </a:r>
            <a:r>
              <a:rPr lang="en-GB" dirty="0">
                <a:latin typeface="Twinkl" pitchFamily="2" charset="0"/>
              </a:rPr>
              <a:t> thing you would do?</a:t>
            </a:r>
          </a:p>
        </p:txBody>
      </p:sp>
      <p:sp>
        <p:nvSpPr>
          <p:cNvPr id="2" name="Rectangle: Rounded Corners 1">
            <a:hlinkClick r:id="rId3" action="ppaction://hlinksldjump"/>
            <a:extLst>
              <a:ext uri="{FF2B5EF4-FFF2-40B4-BE49-F238E27FC236}">
                <a16:creationId xmlns:a16="http://schemas.microsoft.com/office/drawing/2014/main" id="{3C2074D7-7F40-4EAB-8127-6F8D74497748}"/>
              </a:ext>
            </a:extLst>
          </p:cNvPr>
          <p:cNvSpPr/>
          <p:nvPr/>
        </p:nvSpPr>
        <p:spPr>
          <a:xfrm>
            <a:off x="1208852" y="1923078"/>
            <a:ext cx="3154145" cy="2125133"/>
          </a:xfrm>
          <a:prstGeom prst="roundRect">
            <a:avLst>
              <a:gd name="adj" fmla="val 5759"/>
            </a:avLst>
          </a:prstGeom>
          <a:blipFill dpi="0" rotWithShape="1">
            <a:blip r:embed="rId4"/>
            <a:srcRect/>
            <a:stretch>
              <a:fillRect/>
            </a:stretch>
          </a:blip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30EDF8AE-A668-4AF8-B420-8062723C6507}"/>
              </a:ext>
            </a:extLst>
          </p:cNvPr>
          <p:cNvSpPr/>
          <p:nvPr/>
        </p:nvSpPr>
        <p:spPr>
          <a:xfrm>
            <a:off x="2365373" y="6025986"/>
            <a:ext cx="4413253" cy="307777"/>
          </a:xfrm>
          <a:prstGeom prst="rect">
            <a:avLst/>
          </a:prstGeom>
        </p:spPr>
        <p:txBody>
          <a:bodyPr wrap="square">
            <a:spAutoFit/>
          </a:bodyPr>
          <a:lstStyle/>
          <a:p>
            <a:pPr algn="ctr"/>
            <a:r>
              <a:rPr lang="en-GB" sz="1400" dirty="0">
                <a:latin typeface="Twinkl" pitchFamily="2" charset="0"/>
              </a:rPr>
              <a:t>(Click to enlarge the picture.)</a:t>
            </a:r>
          </a:p>
        </p:txBody>
      </p:sp>
      <p:sp>
        <p:nvSpPr>
          <p:cNvPr id="7" name="Rectangle: Rounded Corners 6">
            <a:hlinkClick r:id="rId5" action="ppaction://hlinksldjump"/>
            <a:extLst>
              <a:ext uri="{FF2B5EF4-FFF2-40B4-BE49-F238E27FC236}">
                <a16:creationId xmlns:a16="http://schemas.microsoft.com/office/drawing/2014/main" id="{2C283163-FB75-406B-8806-AB39799CAA8C}"/>
              </a:ext>
            </a:extLst>
          </p:cNvPr>
          <p:cNvSpPr/>
          <p:nvPr/>
        </p:nvSpPr>
        <p:spPr>
          <a:xfrm>
            <a:off x="4781004" y="1918316"/>
            <a:ext cx="3161214" cy="2129896"/>
          </a:xfrm>
          <a:prstGeom prst="roundRect">
            <a:avLst>
              <a:gd name="adj" fmla="val 5759"/>
            </a:avLst>
          </a:prstGeom>
          <a:blipFill dpi="0" rotWithShape="1">
            <a:blip r:embed="rId6"/>
            <a:srcRect/>
            <a:stretch>
              <a:fillRect/>
            </a:stretch>
          </a:blip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500"/>
                                        <p:tgtEl>
                                          <p:spTgt spid="5">
                                            <p:txEl>
                                              <p:pRg st="0" end="0"/>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500"/>
                                        <p:tgtEl>
                                          <p:spTgt spid="5">
                                            <p:txEl>
                                              <p:pRg st="2" end="2"/>
                                            </p:txEl>
                                          </p:spTgt>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2" grpId="0" animBg="1"/>
      <p:bldP spid="6" grpId="0"/>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3E599-3E05-451B-B217-7FA25B58634B}"/>
              </a:ext>
            </a:extLst>
          </p:cNvPr>
          <p:cNvSpPr>
            <a:spLocks noGrp="1"/>
          </p:cNvSpPr>
          <p:nvPr>
            <p:ph type="title"/>
          </p:nvPr>
        </p:nvSpPr>
        <p:spPr/>
        <p:txBody>
          <a:bodyPr/>
          <a:lstStyle/>
          <a:p>
            <a:r>
              <a:rPr lang="en-GB" dirty="0">
                <a:latin typeface="Twinkl" pitchFamily="2" charset="0"/>
              </a:rPr>
              <a:t>Quick Quiz</a:t>
            </a:r>
            <a:endParaRPr lang="en-GB" dirty="0"/>
          </a:p>
        </p:txBody>
      </p:sp>
      <p:sp>
        <p:nvSpPr>
          <p:cNvPr id="3" name="Rectangle 2">
            <a:extLst>
              <a:ext uri="{FF2B5EF4-FFF2-40B4-BE49-F238E27FC236}">
                <a16:creationId xmlns:a16="http://schemas.microsoft.com/office/drawing/2014/main" id="{34BFDD72-F356-47E9-9E35-AED2D875CB54}"/>
              </a:ext>
            </a:extLst>
          </p:cNvPr>
          <p:cNvSpPr/>
          <p:nvPr/>
        </p:nvSpPr>
        <p:spPr>
          <a:xfrm>
            <a:off x="985835" y="1473201"/>
            <a:ext cx="7162800" cy="646331"/>
          </a:xfrm>
          <a:prstGeom prst="rect">
            <a:avLst/>
          </a:prstGeom>
        </p:spPr>
        <p:txBody>
          <a:bodyPr wrap="square">
            <a:spAutoFit/>
          </a:bodyPr>
          <a:lstStyle/>
          <a:p>
            <a:pPr algn="ctr"/>
            <a:r>
              <a:rPr lang="en-GB" dirty="0">
                <a:latin typeface="Twinkl" pitchFamily="2" charset="0"/>
              </a:rPr>
              <a:t>Let’s see how much you’ve learned about being a first aider. Answer this question:</a:t>
            </a:r>
          </a:p>
        </p:txBody>
      </p:sp>
      <p:sp>
        <p:nvSpPr>
          <p:cNvPr id="4" name="TextBox 3">
            <a:extLst>
              <a:ext uri="{FF2B5EF4-FFF2-40B4-BE49-F238E27FC236}">
                <a16:creationId xmlns:a16="http://schemas.microsoft.com/office/drawing/2014/main" id="{99F05725-5843-4213-9B80-B23DA633493E}"/>
              </a:ext>
            </a:extLst>
          </p:cNvPr>
          <p:cNvSpPr txBox="1"/>
          <p:nvPr/>
        </p:nvSpPr>
        <p:spPr>
          <a:xfrm>
            <a:off x="1047691" y="2662833"/>
            <a:ext cx="7162800" cy="1532334"/>
          </a:xfrm>
          <a:prstGeom prst="roundRect">
            <a:avLst/>
          </a:prstGeom>
          <a:solidFill>
            <a:schemeClr val="accent4">
              <a:lumMod val="40000"/>
              <a:lumOff val="60000"/>
            </a:schemeClr>
          </a:solidFill>
          <a:ln w="38100">
            <a:solidFill>
              <a:schemeClr val="accent6">
                <a:lumMod val="75000"/>
              </a:schemeClr>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800" dirty="0">
                <a:latin typeface="Twinkl" pitchFamily="2" charset="0"/>
              </a:rPr>
              <a:t>If you need to phone the emergency services, what questions might the operator ask you?</a:t>
            </a:r>
          </a:p>
        </p:txBody>
      </p:sp>
      <p:sp>
        <p:nvSpPr>
          <p:cNvPr id="5" name="Rectangle 4">
            <a:extLst>
              <a:ext uri="{FF2B5EF4-FFF2-40B4-BE49-F238E27FC236}">
                <a16:creationId xmlns:a16="http://schemas.microsoft.com/office/drawing/2014/main" id="{A5A1C911-9C89-4605-849B-7D0B82D2D31B}"/>
              </a:ext>
            </a:extLst>
          </p:cNvPr>
          <p:cNvSpPr/>
          <p:nvPr/>
        </p:nvSpPr>
        <p:spPr>
          <a:xfrm>
            <a:off x="1488344" y="5384799"/>
            <a:ext cx="6157782" cy="646331"/>
          </a:xfrm>
          <a:prstGeom prst="rect">
            <a:avLst/>
          </a:prstGeom>
        </p:spPr>
        <p:txBody>
          <a:bodyPr wrap="square">
            <a:spAutoFit/>
          </a:bodyPr>
          <a:lstStyle/>
          <a:p>
            <a:pPr algn="ctr"/>
            <a:r>
              <a:rPr lang="en-GB" dirty="0">
                <a:latin typeface="Twinkl" pitchFamily="2" charset="0"/>
              </a:rPr>
              <a:t>The operator will ask you which service you need, who you are, your location and about the casualty’s injuries.</a:t>
            </a:r>
          </a:p>
        </p:txBody>
      </p:sp>
    </p:spTree>
    <p:extLst>
      <p:ext uri="{BB962C8B-B14F-4D97-AF65-F5344CB8AC3E}">
        <p14:creationId xmlns:p14="http://schemas.microsoft.com/office/powerpoint/2010/main" val="18583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290F65-CC61-487A-9A68-09D62FEE566D}"/>
              </a:ext>
            </a:extLst>
          </p:cNvPr>
          <p:cNvSpPr/>
          <p:nvPr/>
        </p:nvSpPr>
        <p:spPr>
          <a:xfrm>
            <a:off x="1073147" y="1800425"/>
            <a:ext cx="6988176" cy="4462760"/>
          </a:xfrm>
          <a:prstGeom prst="rect">
            <a:avLst/>
          </a:prstGeom>
        </p:spPr>
        <p:txBody>
          <a:bodyPr wrap="square">
            <a:spAutoFit/>
          </a:bodyPr>
          <a:lstStyle/>
          <a:p>
            <a:pPr algn="ctr"/>
            <a:r>
              <a:rPr lang="en-GB" dirty="0">
                <a:latin typeface="Twinkl" pitchFamily="2" charset="0"/>
              </a:rPr>
              <a:t>Think back to what you said you would do if you saw </a:t>
            </a:r>
            <a:br>
              <a:rPr lang="en-GB" dirty="0">
                <a:latin typeface="Twinkl" pitchFamily="2" charset="0"/>
              </a:rPr>
            </a:br>
            <a:r>
              <a:rPr lang="en-GB" dirty="0">
                <a:latin typeface="Twinkl" pitchFamily="2" charset="0"/>
              </a:rPr>
              <a:t>this scene in your local town.</a:t>
            </a:r>
          </a:p>
          <a:p>
            <a:pPr algn="ctr"/>
            <a:endParaRPr lang="en-GB" dirty="0">
              <a:latin typeface="Twinkl" pitchFamily="2" charset="0"/>
            </a:endParaRPr>
          </a:p>
          <a:p>
            <a:pPr algn="ctr"/>
            <a:endParaRPr lang="en-GB" dirty="0">
              <a:latin typeface="Twinkl" pitchFamily="2" charset="0"/>
            </a:endParaRPr>
          </a:p>
          <a:p>
            <a:pPr algn="ctr"/>
            <a:endParaRPr lang="en-GB" dirty="0">
              <a:latin typeface="Twinkl" pitchFamily="2" charset="0"/>
            </a:endParaRPr>
          </a:p>
          <a:p>
            <a:pPr algn="ctr"/>
            <a:endParaRPr lang="en-GB" dirty="0">
              <a:latin typeface="Twinkl" pitchFamily="2" charset="0"/>
            </a:endParaRPr>
          </a:p>
          <a:p>
            <a:pPr algn="ctr"/>
            <a:endParaRPr lang="en-GB" dirty="0">
              <a:latin typeface="Twinkl" pitchFamily="2" charset="0"/>
            </a:endParaRPr>
          </a:p>
          <a:p>
            <a:pPr algn="ctr"/>
            <a:endParaRPr lang="en-GB" dirty="0">
              <a:latin typeface="Twinkl" pitchFamily="2" charset="0"/>
            </a:endParaRPr>
          </a:p>
          <a:p>
            <a:pPr algn="ctr"/>
            <a:endParaRPr lang="en-GB" dirty="0">
              <a:latin typeface="Twinkl" pitchFamily="2" charset="0"/>
            </a:endParaRPr>
          </a:p>
          <a:p>
            <a:pPr algn="ctr"/>
            <a:endParaRPr lang="en-GB" dirty="0">
              <a:latin typeface="Twinkl" pitchFamily="2" charset="0"/>
            </a:endParaRPr>
          </a:p>
          <a:p>
            <a:pPr algn="ctr"/>
            <a:endParaRPr lang="en-GB" dirty="0">
              <a:latin typeface="Twinkl" pitchFamily="2" charset="0"/>
            </a:endParaRPr>
          </a:p>
          <a:p>
            <a:pPr algn="ctr"/>
            <a:endParaRPr lang="en-GB" dirty="0">
              <a:latin typeface="Twinkl" pitchFamily="2" charset="0"/>
            </a:endParaRPr>
          </a:p>
          <a:p>
            <a:pPr algn="ctr"/>
            <a:r>
              <a:rPr lang="en-GB" sz="1400" dirty="0">
                <a:latin typeface="Twinkl" pitchFamily="2" charset="0"/>
              </a:rPr>
              <a:t>(Click to enlarge the picture.)</a:t>
            </a:r>
          </a:p>
          <a:p>
            <a:pPr algn="ctr"/>
            <a:endParaRPr lang="en-GB" dirty="0">
              <a:latin typeface="Twinkl" pitchFamily="2" charset="0"/>
            </a:endParaRPr>
          </a:p>
          <a:p>
            <a:pPr algn="ctr"/>
            <a:r>
              <a:rPr lang="en-GB" dirty="0">
                <a:latin typeface="Twinkl" pitchFamily="2" charset="0"/>
              </a:rPr>
              <a:t>Have you changed your mind?</a:t>
            </a:r>
          </a:p>
          <a:p>
            <a:pPr algn="ctr"/>
            <a:r>
              <a:rPr lang="en-GB" dirty="0">
                <a:latin typeface="Twinkl" pitchFamily="2" charset="0"/>
              </a:rPr>
              <a:t>What is the </a:t>
            </a:r>
            <a:r>
              <a:rPr lang="en-GB" b="1" dirty="0">
                <a:latin typeface="Twinkl" pitchFamily="2" charset="0"/>
              </a:rPr>
              <a:t>first</a:t>
            </a:r>
            <a:r>
              <a:rPr lang="en-GB" dirty="0">
                <a:latin typeface="Twinkl" pitchFamily="2" charset="0"/>
              </a:rPr>
              <a:t> thing you would do now?</a:t>
            </a:r>
          </a:p>
        </p:txBody>
      </p:sp>
      <p:sp>
        <p:nvSpPr>
          <p:cNvPr id="4" name="Rectangle: Rounded Corners 3">
            <a:hlinkClick r:id="rId2" action="ppaction://hlinksldjump"/>
            <a:extLst>
              <a:ext uri="{FF2B5EF4-FFF2-40B4-BE49-F238E27FC236}">
                <a16:creationId xmlns:a16="http://schemas.microsoft.com/office/drawing/2014/main" id="{A9E7C90C-8415-454A-85D9-5BDC5B18918B}"/>
              </a:ext>
            </a:extLst>
          </p:cNvPr>
          <p:cNvSpPr/>
          <p:nvPr/>
        </p:nvSpPr>
        <p:spPr>
          <a:xfrm>
            <a:off x="2796698" y="2534406"/>
            <a:ext cx="3550604" cy="2490439"/>
          </a:xfrm>
          <a:prstGeom prst="roundRect">
            <a:avLst>
              <a:gd name="adj" fmla="val 5556"/>
            </a:avLst>
          </a:prstGeom>
          <a:blipFill dpi="0" rotWithShape="1">
            <a:blip r:embed="rId3" cstate="print">
              <a:extLst>
                <a:ext uri="{28A0092B-C50C-407E-A947-70E740481C1C}">
                  <a14:useLocalDpi xmlns:a14="http://schemas.microsoft.com/office/drawing/2010/main" val="0"/>
                </a:ext>
              </a:extLst>
            </a:blip>
            <a:srcRect/>
            <a:stretch>
              <a:fillRect/>
            </a:stretch>
          </a:blip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20">
            <a:extLst>
              <a:ext uri="{FF2B5EF4-FFF2-40B4-BE49-F238E27FC236}">
                <a16:creationId xmlns:a16="http://schemas.microsoft.com/office/drawing/2014/main" id="{2A5806EF-2EE3-4D0F-BAA3-06DB91A38E98}"/>
              </a:ext>
            </a:extLst>
          </p:cNvPr>
          <p:cNvSpPr>
            <a:spLocks noGrp="1"/>
          </p:cNvSpPr>
          <p:nvPr>
            <p:ph type="title"/>
          </p:nvPr>
        </p:nvSpPr>
        <p:spPr>
          <a:xfrm>
            <a:off x="435429" y="594815"/>
            <a:ext cx="8273142" cy="1140900"/>
          </a:xfrm>
        </p:spPr>
        <p:txBody>
          <a:bodyPr/>
          <a:lstStyle/>
          <a:p>
            <a:pPr algn="ctr"/>
            <a:r>
              <a:rPr lang="en-GB" dirty="0">
                <a:solidFill>
                  <a:schemeClr val="tx1"/>
                </a:solidFill>
                <a:latin typeface="Twinkl" pitchFamily="2" charset="0"/>
              </a:rPr>
              <a:t>What would you do if you saw this in your local town?</a:t>
            </a:r>
            <a:endParaRPr lang="en-GB" dirty="0">
              <a:solidFill>
                <a:schemeClr val="tx1"/>
              </a:solidFill>
            </a:endParaRPr>
          </a:p>
        </p:txBody>
      </p:sp>
    </p:spTree>
    <p:extLst>
      <p:ext uri="{BB962C8B-B14F-4D97-AF65-F5344CB8AC3E}">
        <p14:creationId xmlns:p14="http://schemas.microsoft.com/office/powerpoint/2010/main" val="266496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3" end="13"/>
                                            </p:txEl>
                                          </p:spTgt>
                                        </p:tgtEl>
                                        <p:attrNameLst>
                                          <p:attrName>style.visibility</p:attrName>
                                        </p:attrNameLst>
                                      </p:cBhvr>
                                      <p:to>
                                        <p:strVal val="visible"/>
                                      </p:to>
                                    </p:set>
                                    <p:animEffect transition="in" filter="fade">
                                      <p:cBhvr>
                                        <p:cTn id="11" dur="500"/>
                                        <p:tgtEl>
                                          <p:spTgt spid="3">
                                            <p:txEl>
                                              <p:pRg st="13" end="13"/>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14" end="14"/>
                                            </p:txEl>
                                          </p:spTgt>
                                        </p:tgtEl>
                                        <p:attrNameLst>
                                          <p:attrName>style.visibility</p:attrName>
                                        </p:attrNameLst>
                                      </p:cBhvr>
                                      <p:to>
                                        <p:strVal val="visible"/>
                                      </p:to>
                                    </p:set>
                                    <p:animEffect transition="in" filter="fade">
                                      <p:cBhvr>
                                        <p:cTn id="15" dur="500"/>
                                        <p:tgtEl>
                                          <p:spTgt spid="3">
                                            <p:txEl>
                                              <p:pRg st="14" end="14"/>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animEffect transition="in" filter="fade">
                                      <p:cBhvr>
                                        <p:cTn id="19"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656D3-E15D-46EF-B05C-D19CA5AF1F55}"/>
              </a:ext>
            </a:extLst>
          </p:cNvPr>
          <p:cNvSpPr>
            <a:spLocks noGrp="1"/>
          </p:cNvSpPr>
          <p:nvPr>
            <p:ph type="title"/>
          </p:nvPr>
        </p:nvSpPr>
        <p:spPr/>
        <p:txBody>
          <a:bodyPr/>
          <a:lstStyle/>
          <a:p>
            <a:r>
              <a:rPr lang="en-GB" dirty="0"/>
              <a:t>Find Out More</a:t>
            </a:r>
          </a:p>
        </p:txBody>
      </p:sp>
      <p:pic>
        <p:nvPicPr>
          <p:cNvPr id="3" name="Picture 6">
            <a:hlinkClick r:id="rId2"/>
            <a:extLst>
              <a:ext uri="{FF2B5EF4-FFF2-40B4-BE49-F238E27FC236}">
                <a16:creationId xmlns:a16="http://schemas.microsoft.com/office/drawing/2014/main" id="{D53A2B58-4152-4D56-8334-8048115137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0" y="2667000"/>
            <a:ext cx="43815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9ADD26A5-3EA5-4D5B-A092-E386F2F05C1F}"/>
              </a:ext>
            </a:extLst>
          </p:cNvPr>
          <p:cNvSpPr/>
          <p:nvPr/>
        </p:nvSpPr>
        <p:spPr>
          <a:xfrm>
            <a:off x="844550" y="1590675"/>
            <a:ext cx="7445375" cy="525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p>
            <a:pPr algn="ctr" eaLnBrk="1" hangingPunct="1">
              <a:defRPr/>
            </a:pPr>
            <a:r>
              <a:rPr lang="en-GB" altLang="en-US" sz="2000" dirty="0">
                <a:solidFill>
                  <a:schemeClr val="tx1"/>
                </a:solidFill>
              </a:rPr>
              <a:t>Click the logo below for more first aid resources.</a:t>
            </a:r>
          </a:p>
        </p:txBody>
      </p:sp>
    </p:spTree>
    <p:extLst>
      <p:ext uri="{BB962C8B-B14F-4D97-AF65-F5344CB8AC3E}">
        <p14:creationId xmlns:p14="http://schemas.microsoft.com/office/powerpoint/2010/main" val="12217503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C529868-F27A-49DE-8CEE-2C0773FFAEBE}"/>
              </a:ext>
            </a:extLst>
          </p:cNvPr>
          <p:cNvSpPr/>
          <p:nvPr/>
        </p:nvSpPr>
        <p:spPr>
          <a:xfrm>
            <a:off x="675005" y="695597"/>
            <a:ext cx="7793989" cy="5466806"/>
          </a:xfrm>
          <a:prstGeom prst="roundRect">
            <a:avLst>
              <a:gd name="adj" fmla="val 5556"/>
            </a:avLst>
          </a:prstGeom>
          <a:blipFill dpi="0" rotWithShape="1">
            <a:blip r:embed="rId2"/>
            <a:srcRect/>
            <a:stretch>
              <a:fillRect/>
            </a:stretch>
          </a:blip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BFB8365D-DED1-4E7C-B901-1E8B6F153F2D}"/>
              </a:ext>
            </a:extLst>
          </p:cNvPr>
          <p:cNvSpPr txBox="1"/>
          <p:nvPr/>
        </p:nvSpPr>
        <p:spPr>
          <a:xfrm>
            <a:off x="7095836" y="5589993"/>
            <a:ext cx="1168599" cy="408623"/>
          </a:xfrm>
          <a:prstGeom prst="roundRect">
            <a:avLst/>
          </a:prstGeom>
          <a:solidFill>
            <a:schemeClr val="accent4">
              <a:lumMod val="40000"/>
              <a:lumOff val="60000"/>
            </a:schemeClr>
          </a:solidFill>
          <a:ln w="38100">
            <a:solidFill>
              <a:schemeClr val="accent6">
                <a:lumMod val="75000"/>
              </a:schemeClr>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b="1" dirty="0">
                <a:latin typeface="Twinkl" pitchFamily="2" charset="0"/>
              </a:rPr>
              <a:t>Back</a:t>
            </a:r>
            <a:endParaRPr lang="en-GB" dirty="0">
              <a:latin typeface="Twinkl" pitchFamily="2" charset="0"/>
            </a:endParaRPr>
          </a:p>
        </p:txBody>
      </p:sp>
      <p:sp>
        <p:nvSpPr>
          <p:cNvPr id="5" name="Action Button: Blank 4">
            <a:hlinkClick r:id="" action="ppaction://hlinkshowjump?jump=lastslideviewed" highlightClick="1"/>
            <a:extLst>
              <a:ext uri="{FF2B5EF4-FFF2-40B4-BE49-F238E27FC236}">
                <a16:creationId xmlns:a16="http://schemas.microsoft.com/office/drawing/2014/main" id="{A84CD2D5-326A-406D-9377-2A24B18D8942}"/>
              </a:ext>
            </a:extLst>
          </p:cNvPr>
          <p:cNvSpPr/>
          <p:nvPr/>
        </p:nvSpPr>
        <p:spPr>
          <a:xfrm>
            <a:off x="7121146" y="5589993"/>
            <a:ext cx="1143289" cy="408622"/>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2470998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C529868-F27A-49DE-8CEE-2C0773FFAEBE}"/>
              </a:ext>
            </a:extLst>
          </p:cNvPr>
          <p:cNvSpPr/>
          <p:nvPr/>
        </p:nvSpPr>
        <p:spPr>
          <a:xfrm>
            <a:off x="675005" y="695597"/>
            <a:ext cx="7793989" cy="5466806"/>
          </a:xfrm>
          <a:prstGeom prst="roundRect">
            <a:avLst>
              <a:gd name="adj" fmla="val 5556"/>
            </a:avLst>
          </a:prstGeom>
          <a:blipFill dpi="0" rotWithShape="1">
            <a:blip r:embed="rId2"/>
            <a:srcRect/>
            <a:stretch>
              <a:fillRect/>
            </a:stretch>
          </a:blip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BFB8365D-DED1-4E7C-B901-1E8B6F153F2D}"/>
              </a:ext>
            </a:extLst>
          </p:cNvPr>
          <p:cNvSpPr txBox="1"/>
          <p:nvPr/>
        </p:nvSpPr>
        <p:spPr>
          <a:xfrm>
            <a:off x="7095836" y="5589993"/>
            <a:ext cx="1168599" cy="408623"/>
          </a:xfrm>
          <a:prstGeom prst="roundRect">
            <a:avLst/>
          </a:prstGeom>
          <a:solidFill>
            <a:schemeClr val="accent4">
              <a:lumMod val="40000"/>
              <a:lumOff val="60000"/>
            </a:schemeClr>
          </a:solidFill>
          <a:ln w="38100">
            <a:solidFill>
              <a:schemeClr val="accent6">
                <a:lumMod val="75000"/>
              </a:schemeClr>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b="1" dirty="0">
                <a:latin typeface="Twinkl" pitchFamily="2" charset="0"/>
              </a:rPr>
              <a:t>Back</a:t>
            </a:r>
            <a:endParaRPr lang="en-GB" dirty="0">
              <a:latin typeface="Twinkl" pitchFamily="2" charset="0"/>
            </a:endParaRPr>
          </a:p>
        </p:txBody>
      </p:sp>
      <p:sp>
        <p:nvSpPr>
          <p:cNvPr id="5" name="Action Button: Blank 4">
            <a:hlinkClick r:id="" action="ppaction://hlinkshowjump?jump=lastslideviewed" highlightClick="1"/>
            <a:extLst>
              <a:ext uri="{FF2B5EF4-FFF2-40B4-BE49-F238E27FC236}">
                <a16:creationId xmlns:a16="http://schemas.microsoft.com/office/drawing/2014/main" id="{A84CD2D5-326A-406D-9377-2A24B18D8942}"/>
              </a:ext>
            </a:extLst>
          </p:cNvPr>
          <p:cNvSpPr/>
          <p:nvPr/>
        </p:nvSpPr>
        <p:spPr>
          <a:xfrm>
            <a:off x="7121146" y="5589993"/>
            <a:ext cx="1143289" cy="408622"/>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919469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49B31F-7866-43B7-B1DE-A4EB54C86B49}"/>
              </a:ext>
            </a:extLst>
          </p:cNvPr>
          <p:cNvSpPr/>
          <p:nvPr/>
        </p:nvSpPr>
        <p:spPr>
          <a:xfrm>
            <a:off x="444500" y="1638300"/>
            <a:ext cx="8245473" cy="30988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4800184-7F66-428E-B4A3-91BCA28AF31C}"/>
              </a:ext>
            </a:extLst>
          </p:cNvPr>
          <p:cNvSpPr>
            <a:spLocks noGrp="1"/>
          </p:cNvSpPr>
          <p:nvPr>
            <p:ph type="title"/>
          </p:nvPr>
        </p:nvSpPr>
        <p:spPr/>
        <p:txBody>
          <a:bodyPr/>
          <a:lstStyle/>
          <a:p>
            <a:r>
              <a:rPr lang="en-GB" dirty="0">
                <a:latin typeface="Twinkl" pitchFamily="2" charset="0"/>
              </a:rPr>
              <a:t>Introduction to First Aid</a:t>
            </a:r>
            <a:endParaRPr lang="en-GB" dirty="0"/>
          </a:p>
        </p:txBody>
      </p:sp>
      <p:sp>
        <p:nvSpPr>
          <p:cNvPr id="3" name="Rectangle 2">
            <a:extLst>
              <a:ext uri="{FF2B5EF4-FFF2-40B4-BE49-F238E27FC236}">
                <a16:creationId xmlns:a16="http://schemas.microsoft.com/office/drawing/2014/main" id="{6A769E56-8C07-49B8-8135-0CE48B60A3A1}"/>
              </a:ext>
            </a:extLst>
          </p:cNvPr>
          <p:cNvSpPr/>
          <p:nvPr/>
        </p:nvSpPr>
        <p:spPr>
          <a:xfrm>
            <a:off x="1081629" y="1729303"/>
            <a:ext cx="6971212" cy="2862322"/>
          </a:xfrm>
          <a:prstGeom prst="rect">
            <a:avLst/>
          </a:prstGeom>
        </p:spPr>
        <p:txBody>
          <a:bodyPr wrap="square">
            <a:spAutoFit/>
          </a:bodyPr>
          <a:lstStyle/>
          <a:p>
            <a:r>
              <a:rPr lang="en-GB" b="1" dirty="0">
                <a:latin typeface="Twinkl" pitchFamily="2" charset="0"/>
              </a:rPr>
              <a:t>Anyone</a:t>
            </a:r>
            <a:r>
              <a:rPr lang="en-GB" dirty="0">
                <a:latin typeface="Twinkl" pitchFamily="2" charset="0"/>
              </a:rPr>
              <a:t> can be a first aider. These lessons will</a:t>
            </a:r>
          </a:p>
          <a:p>
            <a:r>
              <a:rPr lang="en-GB" dirty="0">
                <a:latin typeface="Twinkl" pitchFamily="2" charset="0"/>
              </a:rPr>
              <a:t>help you to learn some important skills so that you can give injured people </a:t>
            </a:r>
            <a:r>
              <a:rPr lang="en-GB" b="1" dirty="0">
                <a:latin typeface="Twinkl" pitchFamily="2" charset="0"/>
              </a:rPr>
              <a:t>first</a:t>
            </a:r>
            <a:r>
              <a:rPr lang="en-GB" dirty="0">
                <a:latin typeface="Twinkl" pitchFamily="2" charset="0"/>
              </a:rPr>
              <a:t> </a:t>
            </a:r>
            <a:r>
              <a:rPr lang="en-GB" b="1" dirty="0">
                <a:latin typeface="Twinkl" pitchFamily="2" charset="0"/>
              </a:rPr>
              <a:t>aid</a:t>
            </a:r>
            <a:r>
              <a:rPr lang="en-GB" dirty="0">
                <a:latin typeface="Twinkl" pitchFamily="2" charset="0"/>
              </a:rPr>
              <a:t>. </a:t>
            </a:r>
          </a:p>
          <a:p>
            <a:endParaRPr lang="en-GB" dirty="0">
              <a:latin typeface="Twinkl" pitchFamily="2" charset="0"/>
            </a:endParaRPr>
          </a:p>
          <a:p>
            <a:r>
              <a:rPr lang="en-GB" dirty="0">
                <a:latin typeface="Twinkl" pitchFamily="2" charset="0"/>
              </a:rPr>
              <a:t>The role of a first aider is to:</a:t>
            </a:r>
          </a:p>
          <a:p>
            <a:endParaRPr lang="en-GB" dirty="0">
              <a:latin typeface="Twinkl" pitchFamily="2" charset="0"/>
            </a:endParaRPr>
          </a:p>
          <a:p>
            <a:pPr marL="285750" lvl="0" indent="-285750">
              <a:buFont typeface="Arial" panose="020B0604020202020204" pitchFamily="34" charset="0"/>
              <a:buChar char="•"/>
            </a:pPr>
            <a:r>
              <a:rPr lang="en-GB" dirty="0">
                <a:latin typeface="Twinkl" pitchFamily="2" charset="0"/>
              </a:rPr>
              <a:t>keep </a:t>
            </a:r>
            <a:r>
              <a:rPr lang="en-GB" b="1" dirty="0">
                <a:latin typeface="Twinkl" pitchFamily="2" charset="0"/>
              </a:rPr>
              <a:t>yourself</a:t>
            </a:r>
            <a:r>
              <a:rPr lang="en-GB" dirty="0">
                <a:latin typeface="Twinkl" pitchFamily="2" charset="0"/>
              </a:rPr>
              <a:t> and the </a:t>
            </a:r>
            <a:r>
              <a:rPr lang="en-GB" b="1" dirty="0">
                <a:latin typeface="Twinkl" pitchFamily="2" charset="0"/>
              </a:rPr>
              <a:t>casualty </a:t>
            </a:r>
            <a:r>
              <a:rPr lang="en-GB" dirty="0">
                <a:latin typeface="Twinkl" pitchFamily="2" charset="0"/>
              </a:rPr>
              <a:t>safe;</a:t>
            </a:r>
          </a:p>
          <a:p>
            <a:pPr marL="285750" lvl="0" indent="-285750">
              <a:buFont typeface="Arial" panose="020B0604020202020204" pitchFamily="34" charset="0"/>
              <a:buChar char="•"/>
            </a:pPr>
            <a:r>
              <a:rPr lang="en-GB" dirty="0">
                <a:latin typeface="Twinkl" pitchFamily="2" charset="0"/>
              </a:rPr>
              <a:t>stop anyone getting any further injuries;</a:t>
            </a:r>
          </a:p>
          <a:p>
            <a:pPr marL="285750" lvl="0" indent="-285750">
              <a:buFont typeface="Arial" panose="020B0604020202020204" pitchFamily="34" charset="0"/>
              <a:buChar char="•"/>
            </a:pPr>
            <a:r>
              <a:rPr lang="en-GB" dirty="0">
                <a:latin typeface="Twinkl" pitchFamily="2" charset="0"/>
              </a:rPr>
              <a:t>quickly and safely treat any injuries;</a:t>
            </a:r>
          </a:p>
          <a:p>
            <a:pPr marL="285750" lvl="0" indent="-285750">
              <a:buFont typeface="Arial" panose="020B0604020202020204" pitchFamily="34" charset="0"/>
              <a:buChar char="•"/>
            </a:pPr>
            <a:r>
              <a:rPr lang="en-GB" dirty="0">
                <a:latin typeface="Twinkl" pitchFamily="2" charset="0"/>
              </a:rPr>
              <a:t>get help from the emergency services, if needed.</a:t>
            </a:r>
          </a:p>
        </p:txBody>
      </p:sp>
      <p:sp>
        <p:nvSpPr>
          <p:cNvPr id="4" name="TextBox 3">
            <a:extLst>
              <a:ext uri="{FF2B5EF4-FFF2-40B4-BE49-F238E27FC236}">
                <a16:creationId xmlns:a16="http://schemas.microsoft.com/office/drawing/2014/main" id="{5F00A018-E5C2-422E-A818-C94A377352DA}"/>
              </a:ext>
            </a:extLst>
          </p:cNvPr>
          <p:cNvSpPr txBox="1"/>
          <p:nvPr/>
        </p:nvSpPr>
        <p:spPr>
          <a:xfrm>
            <a:off x="1809733" y="5163274"/>
            <a:ext cx="5741866" cy="715089"/>
          </a:xfrm>
          <a:prstGeom prst="roundRect">
            <a:avLst/>
          </a:prstGeom>
          <a:solidFill>
            <a:schemeClr val="accent4">
              <a:lumMod val="40000"/>
              <a:lumOff val="60000"/>
            </a:schemeClr>
          </a:solidFill>
          <a:ln w="57150">
            <a:solidFill>
              <a:srgbClr val="8B358B"/>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b="1" dirty="0">
                <a:latin typeface="Twinkl" pitchFamily="2" charset="0"/>
              </a:rPr>
              <a:t>casualty:</a:t>
            </a:r>
          </a:p>
          <a:p>
            <a:pPr algn="ctr"/>
            <a:r>
              <a:rPr lang="en-GB" dirty="0">
                <a:latin typeface="Twinkl" pitchFamily="2" charset="0"/>
              </a:rPr>
              <a:t>A person who is injured and needs help.</a:t>
            </a:r>
          </a:p>
        </p:txBody>
      </p:sp>
      <p:pic>
        <p:nvPicPr>
          <p:cNvPr id="8" name="Picture 7">
            <a:extLst>
              <a:ext uri="{FF2B5EF4-FFF2-40B4-BE49-F238E27FC236}">
                <a16:creationId xmlns:a16="http://schemas.microsoft.com/office/drawing/2014/main" id="{324E4BDA-C440-4647-93F5-B6B03F7365C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4970"/>
          <a:stretch/>
        </p:blipFill>
        <p:spPr>
          <a:xfrm>
            <a:off x="4485733" y="1193808"/>
            <a:ext cx="4658267" cy="5058191"/>
          </a:xfrm>
          <a:prstGeom prst="rect">
            <a:avLst/>
          </a:prstGeom>
        </p:spPr>
      </p:pic>
    </p:spTree>
    <p:extLst>
      <p:ext uri="{BB962C8B-B14F-4D97-AF65-F5344CB8AC3E}">
        <p14:creationId xmlns:p14="http://schemas.microsoft.com/office/powerpoint/2010/main" val="296618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par>
                          <p:cTn id="22" fill="hold">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49B31F-7866-43B7-B1DE-A4EB54C86B49}"/>
              </a:ext>
            </a:extLst>
          </p:cNvPr>
          <p:cNvSpPr/>
          <p:nvPr/>
        </p:nvSpPr>
        <p:spPr>
          <a:xfrm>
            <a:off x="444500" y="1638300"/>
            <a:ext cx="8245473" cy="33081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4800184-7F66-428E-B4A3-91BCA28AF31C}"/>
              </a:ext>
            </a:extLst>
          </p:cNvPr>
          <p:cNvSpPr>
            <a:spLocks noGrp="1"/>
          </p:cNvSpPr>
          <p:nvPr>
            <p:ph type="title"/>
          </p:nvPr>
        </p:nvSpPr>
        <p:spPr/>
        <p:txBody>
          <a:bodyPr/>
          <a:lstStyle/>
          <a:p>
            <a:r>
              <a:rPr lang="en-GB" dirty="0">
                <a:latin typeface="Twinkl" pitchFamily="2" charset="0"/>
              </a:rPr>
              <a:t>Introduction to First Aid</a:t>
            </a:r>
            <a:endParaRPr lang="en-GB" dirty="0"/>
          </a:p>
        </p:txBody>
      </p:sp>
      <p:sp>
        <p:nvSpPr>
          <p:cNvPr id="3" name="Rectangle 2">
            <a:extLst>
              <a:ext uri="{FF2B5EF4-FFF2-40B4-BE49-F238E27FC236}">
                <a16:creationId xmlns:a16="http://schemas.microsoft.com/office/drawing/2014/main" id="{6A769E56-8C07-49B8-8135-0CE48B60A3A1}"/>
              </a:ext>
            </a:extLst>
          </p:cNvPr>
          <p:cNvSpPr/>
          <p:nvPr/>
        </p:nvSpPr>
        <p:spPr>
          <a:xfrm>
            <a:off x="1081629" y="1729303"/>
            <a:ext cx="6971212" cy="3139321"/>
          </a:xfrm>
          <a:prstGeom prst="rect">
            <a:avLst/>
          </a:prstGeom>
        </p:spPr>
        <p:txBody>
          <a:bodyPr wrap="square">
            <a:spAutoFit/>
          </a:bodyPr>
          <a:lstStyle/>
          <a:p>
            <a:r>
              <a:rPr lang="en-GB" dirty="0">
                <a:latin typeface="Twinkl" pitchFamily="2" charset="0"/>
              </a:rPr>
              <a:t>Sometimes you might feel nervous about doing first aid.</a:t>
            </a:r>
          </a:p>
          <a:p>
            <a:r>
              <a:rPr lang="en-GB" dirty="0">
                <a:latin typeface="Twinkl" pitchFamily="2" charset="0"/>
              </a:rPr>
              <a:t>Here are some important things to remember:</a:t>
            </a:r>
          </a:p>
          <a:p>
            <a:endParaRPr lang="en-GB" dirty="0">
              <a:latin typeface="Twinkl" pitchFamily="2" charset="0"/>
            </a:endParaRPr>
          </a:p>
          <a:p>
            <a:pPr marL="285750" lvl="0" indent="-285750">
              <a:buFont typeface="Arial" panose="020B0604020202020204" pitchFamily="34" charset="0"/>
              <a:buChar char="•"/>
            </a:pPr>
            <a:r>
              <a:rPr lang="en-GB" dirty="0">
                <a:latin typeface="Twinkl" pitchFamily="2" charset="0"/>
              </a:rPr>
              <a:t>stay safe;</a:t>
            </a:r>
          </a:p>
          <a:p>
            <a:pPr marL="285750" lvl="0" indent="-285750">
              <a:buFont typeface="Arial" panose="020B0604020202020204" pitchFamily="34" charset="0"/>
              <a:buChar char="•"/>
            </a:pPr>
            <a:r>
              <a:rPr lang="en-GB" dirty="0">
                <a:latin typeface="Twinkl" pitchFamily="2" charset="0"/>
              </a:rPr>
              <a:t>stay calm;</a:t>
            </a:r>
          </a:p>
          <a:p>
            <a:pPr marL="285750" lvl="0" indent="-285750">
              <a:buFont typeface="Arial" panose="020B0604020202020204" pitchFamily="34" charset="0"/>
              <a:buChar char="•"/>
            </a:pPr>
            <a:r>
              <a:rPr lang="en-GB" dirty="0">
                <a:latin typeface="Twinkl" pitchFamily="2" charset="0"/>
              </a:rPr>
              <a:t>keep talking to the casualty;</a:t>
            </a:r>
          </a:p>
          <a:p>
            <a:pPr marL="285750" lvl="0" indent="-285750">
              <a:buFont typeface="Arial" panose="020B0604020202020204" pitchFamily="34" charset="0"/>
              <a:buChar char="•"/>
            </a:pPr>
            <a:r>
              <a:rPr lang="en-GB" dirty="0">
                <a:latin typeface="Twinkl" pitchFamily="2" charset="0"/>
              </a:rPr>
              <a:t>call 999 </a:t>
            </a:r>
            <a:r>
              <a:rPr lang="en-GB">
                <a:latin typeface="Twinkl" pitchFamily="2" charset="0"/>
              </a:rPr>
              <a:t>or 112 </a:t>
            </a:r>
            <a:r>
              <a:rPr lang="en-GB" dirty="0">
                <a:latin typeface="Twinkl" pitchFamily="2" charset="0"/>
              </a:rPr>
              <a:t>if it is an emergency;</a:t>
            </a:r>
          </a:p>
          <a:p>
            <a:pPr marL="285750" lvl="0" indent="-285750">
              <a:buFont typeface="Arial" panose="020B0604020202020204" pitchFamily="34" charset="0"/>
              <a:buChar char="•"/>
            </a:pPr>
            <a:r>
              <a:rPr lang="en-GB" dirty="0">
                <a:latin typeface="Twinkl" pitchFamily="2" charset="0"/>
              </a:rPr>
              <a:t>do your best.</a:t>
            </a:r>
          </a:p>
          <a:p>
            <a:endParaRPr lang="en-GB" dirty="0">
              <a:latin typeface="Twinkl" pitchFamily="2" charset="0"/>
            </a:endParaRPr>
          </a:p>
          <a:p>
            <a:r>
              <a:rPr lang="en-GB" dirty="0">
                <a:latin typeface="Twinkl" pitchFamily="2" charset="0"/>
              </a:rPr>
              <a:t>It is always better to do something</a:t>
            </a:r>
          </a:p>
          <a:p>
            <a:r>
              <a:rPr lang="en-GB" dirty="0">
                <a:latin typeface="Twinkl" pitchFamily="2" charset="0"/>
              </a:rPr>
              <a:t>small than to do nothing at all.</a:t>
            </a:r>
          </a:p>
        </p:txBody>
      </p:sp>
      <p:pic>
        <p:nvPicPr>
          <p:cNvPr id="7" name="Picture 6">
            <a:extLst>
              <a:ext uri="{FF2B5EF4-FFF2-40B4-BE49-F238E27FC236}">
                <a16:creationId xmlns:a16="http://schemas.microsoft.com/office/drawing/2014/main" id="{4D7919FC-2EB0-4073-A45E-50C04F58D2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2309" y="2227217"/>
            <a:ext cx="3251726" cy="3429000"/>
          </a:xfrm>
          <a:prstGeom prst="rect">
            <a:avLst/>
          </a:prstGeom>
        </p:spPr>
      </p:pic>
    </p:spTree>
    <p:extLst>
      <p:ext uri="{BB962C8B-B14F-4D97-AF65-F5344CB8AC3E}">
        <p14:creationId xmlns:p14="http://schemas.microsoft.com/office/powerpoint/2010/main" val="116216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500"/>
                                        <p:tgtEl>
                                          <p:spTgt spid="3">
                                            <p:txEl>
                                              <p:pRg st="3" end="3"/>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fade">
                                      <p:cBhvr>
                                        <p:cTn id="39"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A16B6-2AAC-4EA3-B1CE-06FB68BCCEDC}"/>
              </a:ext>
            </a:extLst>
          </p:cNvPr>
          <p:cNvSpPr>
            <a:spLocks noGrp="1"/>
          </p:cNvSpPr>
          <p:nvPr>
            <p:ph type="title"/>
          </p:nvPr>
        </p:nvSpPr>
        <p:spPr/>
        <p:txBody>
          <a:bodyPr/>
          <a:lstStyle/>
          <a:p>
            <a:r>
              <a:rPr lang="en-GB" dirty="0">
                <a:latin typeface="Twinkl" pitchFamily="2" charset="0"/>
              </a:rPr>
              <a:t>Staying Safe</a:t>
            </a:r>
            <a:endParaRPr lang="en-GB" dirty="0"/>
          </a:p>
        </p:txBody>
      </p:sp>
      <p:grpSp>
        <p:nvGrpSpPr>
          <p:cNvPr id="5" name="Group 4">
            <a:extLst>
              <a:ext uri="{FF2B5EF4-FFF2-40B4-BE49-F238E27FC236}">
                <a16:creationId xmlns:a16="http://schemas.microsoft.com/office/drawing/2014/main" id="{5933B4B7-081F-4A86-9AA9-A0D0F0233B3E}"/>
              </a:ext>
            </a:extLst>
          </p:cNvPr>
          <p:cNvGrpSpPr/>
          <p:nvPr/>
        </p:nvGrpSpPr>
        <p:grpSpPr>
          <a:xfrm>
            <a:off x="1004885" y="2088016"/>
            <a:ext cx="8139115" cy="4176032"/>
            <a:chOff x="1004885" y="2088016"/>
            <a:chExt cx="8139115" cy="4176032"/>
          </a:xfrm>
        </p:grpSpPr>
        <p:pic>
          <p:nvPicPr>
            <p:cNvPr id="6" name="Picture 5">
              <a:extLst>
                <a:ext uri="{FF2B5EF4-FFF2-40B4-BE49-F238E27FC236}">
                  <a16:creationId xmlns:a16="http://schemas.microsoft.com/office/drawing/2014/main" id="{8A05F895-CF96-4A79-9D54-7516D25BE76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5435"/>
            <a:stretch/>
          </p:blipFill>
          <p:spPr>
            <a:xfrm>
              <a:off x="6093762" y="2088016"/>
              <a:ext cx="3050238" cy="4176032"/>
            </a:xfrm>
            <a:prstGeom prst="rect">
              <a:avLst/>
            </a:prstGeom>
          </p:spPr>
        </p:pic>
        <p:sp>
          <p:nvSpPr>
            <p:cNvPr id="4" name="Rectangle: Rounded Corners 3">
              <a:extLst>
                <a:ext uri="{FF2B5EF4-FFF2-40B4-BE49-F238E27FC236}">
                  <a16:creationId xmlns:a16="http://schemas.microsoft.com/office/drawing/2014/main" id="{088114E8-1A4F-4772-822F-9CE8397C1ED2}"/>
                </a:ext>
              </a:extLst>
            </p:cNvPr>
            <p:cNvSpPr/>
            <p:nvPr/>
          </p:nvSpPr>
          <p:spPr>
            <a:xfrm>
              <a:off x="1004885" y="3554053"/>
              <a:ext cx="5446715" cy="1890058"/>
            </a:xfrm>
            <a:prstGeom prst="roundRect">
              <a:avLst>
                <a:gd name="adj" fmla="val 12937"/>
              </a:avLst>
            </a:prstGeom>
            <a:solidFill>
              <a:srgbClr val="F4EBF4"/>
            </a:solidFill>
            <a:ln w="38100">
              <a:solidFill>
                <a:schemeClr val="accent6">
                  <a:lumMod val="75000"/>
                </a:schemeClr>
              </a:solidFill>
            </a:ln>
          </p:spPr>
          <p:txBody>
            <a:bodyPr wrap="square">
              <a:spAutoFit/>
            </a:bodyPr>
            <a:lstStyle/>
            <a:p>
              <a:pPr algn="ctr"/>
              <a:r>
                <a:rPr lang="en-GB" sz="3600" dirty="0">
                  <a:solidFill>
                    <a:srgbClr val="8C358D"/>
                  </a:solidFill>
                  <a:latin typeface="Twinkl" pitchFamily="2" charset="0"/>
                </a:rPr>
                <a:t>The answer is </a:t>
              </a:r>
              <a:r>
                <a:rPr lang="en-GB" sz="3600" b="1" dirty="0">
                  <a:solidFill>
                    <a:srgbClr val="8C358D"/>
                  </a:solidFill>
                  <a:latin typeface="Twinkl" pitchFamily="2" charset="0"/>
                </a:rPr>
                <a:t>YOU</a:t>
              </a:r>
              <a:r>
                <a:rPr lang="en-GB" sz="3600" dirty="0">
                  <a:solidFill>
                    <a:srgbClr val="8C358D"/>
                  </a:solidFill>
                  <a:latin typeface="Twinkl" pitchFamily="2" charset="0"/>
                </a:rPr>
                <a:t>. </a:t>
              </a:r>
            </a:p>
            <a:p>
              <a:pPr algn="ctr"/>
              <a:endParaRPr lang="en-GB" dirty="0">
                <a:latin typeface="Twinkl" pitchFamily="2" charset="0"/>
              </a:endParaRPr>
            </a:p>
            <a:p>
              <a:pPr algn="ctr"/>
              <a:r>
                <a:rPr lang="en-GB" dirty="0">
                  <a:latin typeface="Twinkl" pitchFamily="2" charset="0"/>
                </a:rPr>
                <a:t>Keeping yourself safe is the most important thing. </a:t>
              </a:r>
            </a:p>
            <a:p>
              <a:pPr algn="ctr"/>
              <a:r>
                <a:rPr lang="en-GB" dirty="0">
                  <a:latin typeface="Twinkl" pitchFamily="2" charset="0"/>
                </a:rPr>
                <a:t>If you are hurt, how will you be able to help anyone else?</a:t>
              </a:r>
            </a:p>
          </p:txBody>
        </p:sp>
      </p:grpSp>
      <p:sp>
        <p:nvSpPr>
          <p:cNvPr id="3" name="Rectangle: Rounded Corners 2">
            <a:extLst>
              <a:ext uri="{FF2B5EF4-FFF2-40B4-BE49-F238E27FC236}">
                <a16:creationId xmlns:a16="http://schemas.microsoft.com/office/drawing/2014/main" id="{F81C159D-B16A-4D44-AF7E-8692E09EC1C3}"/>
              </a:ext>
            </a:extLst>
          </p:cNvPr>
          <p:cNvSpPr/>
          <p:nvPr/>
        </p:nvSpPr>
        <p:spPr>
          <a:xfrm>
            <a:off x="1004885" y="1712561"/>
            <a:ext cx="7124700" cy="1021556"/>
          </a:xfrm>
          <a:prstGeom prst="roundRect">
            <a:avLst>
              <a:gd name="adj" fmla="val 12937"/>
            </a:avLst>
          </a:prstGeom>
          <a:solidFill>
            <a:schemeClr val="accent4">
              <a:lumMod val="40000"/>
              <a:lumOff val="60000"/>
            </a:schemeClr>
          </a:solidFill>
          <a:ln w="38100">
            <a:solidFill>
              <a:schemeClr val="accent6">
                <a:lumMod val="75000"/>
              </a:schemeClr>
            </a:solidFill>
          </a:ln>
        </p:spPr>
        <p:txBody>
          <a:bodyPr wrap="square">
            <a:spAutoFit/>
          </a:bodyPr>
          <a:lstStyle/>
          <a:p>
            <a:pPr algn="ctr"/>
            <a:r>
              <a:rPr lang="en-GB" dirty="0">
                <a:latin typeface="Twinkl" pitchFamily="2" charset="0"/>
              </a:rPr>
              <a:t>The most important thing in any first aid situation is staying safe.</a:t>
            </a:r>
          </a:p>
          <a:p>
            <a:pPr algn="ctr"/>
            <a:endParaRPr lang="en-GB" dirty="0">
              <a:latin typeface="Twinkl" pitchFamily="2" charset="0"/>
            </a:endParaRPr>
          </a:p>
          <a:p>
            <a:pPr algn="ctr"/>
            <a:r>
              <a:rPr lang="en-GB" dirty="0">
                <a:latin typeface="Twinkl" pitchFamily="2" charset="0"/>
              </a:rPr>
              <a:t>Who do you think is the most important person to keep safe? </a:t>
            </a:r>
          </a:p>
        </p:txBody>
      </p:sp>
    </p:spTree>
    <p:extLst>
      <p:ext uri="{BB962C8B-B14F-4D97-AF65-F5344CB8AC3E}">
        <p14:creationId xmlns:p14="http://schemas.microsoft.com/office/powerpoint/2010/main" val="343068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C9EA6-0BBC-41C1-9A61-88342E68CC66}"/>
              </a:ext>
            </a:extLst>
          </p:cNvPr>
          <p:cNvSpPr>
            <a:spLocks noGrp="1"/>
          </p:cNvSpPr>
          <p:nvPr>
            <p:ph type="title"/>
          </p:nvPr>
        </p:nvSpPr>
        <p:spPr/>
        <p:txBody>
          <a:bodyPr/>
          <a:lstStyle/>
          <a:p>
            <a:r>
              <a:rPr lang="en-GB" dirty="0">
                <a:latin typeface="Twinkl" pitchFamily="2" charset="0"/>
              </a:rPr>
              <a:t>Staying Safe</a:t>
            </a:r>
            <a:endParaRPr lang="en-GB" dirty="0"/>
          </a:p>
        </p:txBody>
      </p:sp>
      <p:sp>
        <p:nvSpPr>
          <p:cNvPr id="3" name="Rectangle 2">
            <a:extLst>
              <a:ext uri="{FF2B5EF4-FFF2-40B4-BE49-F238E27FC236}">
                <a16:creationId xmlns:a16="http://schemas.microsoft.com/office/drawing/2014/main" id="{14290F65-CC61-487A-9A68-09D62FEE566D}"/>
              </a:ext>
            </a:extLst>
          </p:cNvPr>
          <p:cNvSpPr/>
          <p:nvPr/>
        </p:nvSpPr>
        <p:spPr>
          <a:xfrm>
            <a:off x="1073147" y="1473201"/>
            <a:ext cx="6988176" cy="4524315"/>
          </a:xfrm>
          <a:prstGeom prst="rect">
            <a:avLst/>
          </a:prstGeom>
        </p:spPr>
        <p:txBody>
          <a:bodyPr wrap="square">
            <a:spAutoFit/>
          </a:bodyPr>
          <a:lstStyle/>
          <a:p>
            <a:r>
              <a:rPr lang="en-GB" dirty="0">
                <a:latin typeface="Twinkl" pitchFamily="2" charset="0"/>
              </a:rPr>
              <a:t>The first and most important thing to do is to check the area is safe. Use your senses to check your surroundings.</a:t>
            </a:r>
          </a:p>
          <a:p>
            <a:pPr marL="285750" indent="-285750">
              <a:buFont typeface="Arial" panose="020B0604020202020204" pitchFamily="34" charset="0"/>
              <a:buChar char="•"/>
            </a:pPr>
            <a:endParaRPr lang="en-GB" dirty="0">
              <a:latin typeface="Twinkl" pitchFamily="2" charset="0"/>
            </a:endParaRPr>
          </a:p>
          <a:p>
            <a:pPr marL="285750" lvl="0" indent="-285750">
              <a:buFont typeface="Arial" panose="020B0604020202020204" pitchFamily="34" charset="0"/>
              <a:buChar char="•"/>
            </a:pPr>
            <a:r>
              <a:rPr lang="en-GB" dirty="0">
                <a:latin typeface="Twinkl" pitchFamily="2" charset="0"/>
              </a:rPr>
              <a:t>Can you </a:t>
            </a:r>
            <a:r>
              <a:rPr lang="en-GB" b="1" dirty="0">
                <a:latin typeface="Twinkl" pitchFamily="2" charset="0"/>
              </a:rPr>
              <a:t>see</a:t>
            </a:r>
            <a:r>
              <a:rPr lang="en-GB" dirty="0">
                <a:latin typeface="Twinkl" pitchFamily="2" charset="0"/>
              </a:rPr>
              <a:t> anything that might be harmful to you?</a:t>
            </a:r>
            <a:br>
              <a:rPr lang="en-GB" dirty="0">
                <a:latin typeface="Twinkl" pitchFamily="2" charset="0"/>
              </a:rPr>
            </a:br>
            <a:r>
              <a:rPr lang="en-GB" dirty="0">
                <a:latin typeface="Twinkl" pitchFamily="2" charset="0"/>
              </a:rPr>
              <a:t>e.g. petrol leaking from a car or loose cables</a:t>
            </a:r>
          </a:p>
          <a:p>
            <a:pPr marL="285750" lvl="0" indent="-285750">
              <a:buFont typeface="Arial" panose="020B0604020202020204" pitchFamily="34" charset="0"/>
              <a:buChar char="•"/>
            </a:pPr>
            <a:endParaRPr lang="en-GB" dirty="0">
              <a:latin typeface="Twinkl" pitchFamily="2" charset="0"/>
            </a:endParaRPr>
          </a:p>
          <a:p>
            <a:pPr marL="285750" lvl="0" indent="-285750">
              <a:buFont typeface="Arial" panose="020B0604020202020204" pitchFamily="34" charset="0"/>
              <a:buChar char="•"/>
            </a:pPr>
            <a:r>
              <a:rPr lang="en-GB" dirty="0">
                <a:latin typeface="Twinkl" pitchFamily="2" charset="0"/>
              </a:rPr>
              <a:t>Can you </a:t>
            </a:r>
            <a:r>
              <a:rPr lang="en-GB" b="1" dirty="0">
                <a:latin typeface="Twinkl" pitchFamily="2" charset="0"/>
              </a:rPr>
              <a:t>hear</a:t>
            </a:r>
            <a:r>
              <a:rPr lang="en-GB" dirty="0">
                <a:latin typeface="Twinkl" pitchFamily="2" charset="0"/>
              </a:rPr>
              <a:t> anything that could be dangerous?</a:t>
            </a:r>
            <a:br>
              <a:rPr lang="en-GB" dirty="0">
                <a:latin typeface="Twinkl" pitchFamily="2" charset="0"/>
              </a:rPr>
            </a:br>
            <a:r>
              <a:rPr lang="en-GB" dirty="0">
                <a:latin typeface="Twinkl" pitchFamily="2" charset="0"/>
              </a:rPr>
              <a:t>e.g. a car engine still running.</a:t>
            </a:r>
          </a:p>
          <a:p>
            <a:pPr marL="285750" lvl="0" indent="-285750">
              <a:buFont typeface="Arial" panose="020B0604020202020204" pitchFamily="34" charset="0"/>
              <a:buChar char="•"/>
            </a:pPr>
            <a:endParaRPr lang="en-GB" dirty="0">
              <a:latin typeface="Twinkl" pitchFamily="2" charset="0"/>
            </a:endParaRPr>
          </a:p>
          <a:p>
            <a:pPr marL="285750" lvl="0" indent="-285750">
              <a:buFont typeface="Arial" panose="020B0604020202020204" pitchFamily="34" charset="0"/>
              <a:buChar char="•"/>
            </a:pPr>
            <a:r>
              <a:rPr lang="en-GB" dirty="0">
                <a:latin typeface="Twinkl" pitchFamily="2" charset="0"/>
              </a:rPr>
              <a:t>Can you </a:t>
            </a:r>
            <a:r>
              <a:rPr lang="en-GB" b="1" dirty="0">
                <a:latin typeface="Twinkl" pitchFamily="2" charset="0"/>
              </a:rPr>
              <a:t>smell</a:t>
            </a:r>
            <a:r>
              <a:rPr lang="en-GB" dirty="0">
                <a:latin typeface="Twinkl" pitchFamily="2" charset="0"/>
              </a:rPr>
              <a:t> anything unusual that could be poisonous?</a:t>
            </a:r>
            <a:br>
              <a:rPr lang="en-GB" dirty="0">
                <a:latin typeface="Twinkl" pitchFamily="2" charset="0"/>
              </a:rPr>
            </a:br>
            <a:r>
              <a:rPr lang="en-GB" dirty="0">
                <a:latin typeface="Twinkl" pitchFamily="2" charset="0"/>
              </a:rPr>
              <a:t>e.g. smoke or burning</a:t>
            </a:r>
          </a:p>
          <a:p>
            <a:pPr marL="285750" lvl="0" indent="-285750">
              <a:buFont typeface="Arial" panose="020B0604020202020204" pitchFamily="34" charset="0"/>
              <a:buChar char="•"/>
            </a:pPr>
            <a:endParaRPr lang="en-GB" dirty="0">
              <a:latin typeface="Twinkl" pitchFamily="2" charset="0"/>
            </a:endParaRPr>
          </a:p>
          <a:p>
            <a:pPr marL="285750" lvl="0" indent="-285750">
              <a:buFont typeface="Arial" panose="020B0604020202020204" pitchFamily="34" charset="0"/>
              <a:buChar char="•"/>
            </a:pPr>
            <a:r>
              <a:rPr lang="en-GB" dirty="0">
                <a:latin typeface="Twinkl" pitchFamily="2" charset="0"/>
              </a:rPr>
              <a:t>Does anything </a:t>
            </a:r>
            <a:r>
              <a:rPr lang="en-GB" b="1" dirty="0">
                <a:latin typeface="Twinkl" pitchFamily="2" charset="0"/>
              </a:rPr>
              <a:t>look like </a:t>
            </a:r>
            <a:r>
              <a:rPr lang="en-GB" dirty="0">
                <a:latin typeface="Twinkl" pitchFamily="2" charset="0"/>
              </a:rPr>
              <a:t>it may be hot</a:t>
            </a:r>
            <a:br>
              <a:rPr lang="en-GB" dirty="0">
                <a:latin typeface="Twinkl" pitchFamily="2" charset="0"/>
              </a:rPr>
            </a:br>
            <a:r>
              <a:rPr lang="en-GB" dirty="0">
                <a:latin typeface="Twinkl" pitchFamily="2" charset="0"/>
              </a:rPr>
              <a:t>or sharp if touched? e.g. metal or</a:t>
            </a:r>
            <a:br>
              <a:rPr lang="en-GB" dirty="0">
                <a:latin typeface="Twinkl" pitchFamily="2" charset="0"/>
              </a:rPr>
            </a:br>
            <a:r>
              <a:rPr lang="en-GB" dirty="0">
                <a:latin typeface="Twinkl" pitchFamily="2" charset="0"/>
              </a:rPr>
              <a:t>broken glass from a window. If so, do</a:t>
            </a:r>
            <a:br>
              <a:rPr lang="en-GB" dirty="0">
                <a:latin typeface="Twinkl" pitchFamily="2" charset="0"/>
              </a:rPr>
            </a:br>
            <a:r>
              <a:rPr lang="en-GB" dirty="0">
                <a:latin typeface="Twinkl" pitchFamily="2" charset="0"/>
              </a:rPr>
              <a:t>not touch it or let it touch the casualty.</a:t>
            </a:r>
          </a:p>
        </p:txBody>
      </p:sp>
      <p:pic>
        <p:nvPicPr>
          <p:cNvPr id="10" name="Picture 9">
            <a:extLst>
              <a:ext uri="{FF2B5EF4-FFF2-40B4-BE49-F238E27FC236}">
                <a16:creationId xmlns:a16="http://schemas.microsoft.com/office/drawing/2014/main" id="{0729C74D-1082-4D79-B7EA-71CB778A021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4609"/>
          <a:stretch/>
        </p:blipFill>
        <p:spPr>
          <a:xfrm>
            <a:off x="5518875" y="4195449"/>
            <a:ext cx="3158397" cy="2113276"/>
          </a:xfrm>
          <a:prstGeom prst="rect">
            <a:avLst/>
          </a:prstGeom>
        </p:spPr>
      </p:pic>
    </p:spTree>
    <p:extLst>
      <p:ext uri="{BB962C8B-B14F-4D97-AF65-F5344CB8AC3E}">
        <p14:creationId xmlns:p14="http://schemas.microsoft.com/office/powerpoint/2010/main" val="15105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B5C86-A7E6-449A-8B8C-D0FD79FA13A5}"/>
              </a:ext>
            </a:extLst>
          </p:cNvPr>
          <p:cNvSpPr>
            <a:spLocks noGrp="1"/>
          </p:cNvSpPr>
          <p:nvPr>
            <p:ph type="title"/>
          </p:nvPr>
        </p:nvSpPr>
        <p:spPr/>
        <p:txBody>
          <a:bodyPr/>
          <a:lstStyle/>
          <a:p>
            <a:r>
              <a:rPr lang="en-GB" dirty="0">
                <a:latin typeface="Twinkl" pitchFamily="2" charset="0"/>
              </a:rPr>
              <a:t>Activity 1: Staying Safe</a:t>
            </a:r>
            <a:endParaRPr lang="en-GB" dirty="0"/>
          </a:p>
        </p:txBody>
      </p:sp>
      <p:sp>
        <p:nvSpPr>
          <p:cNvPr id="3" name="Rectangle 2">
            <a:extLst>
              <a:ext uri="{FF2B5EF4-FFF2-40B4-BE49-F238E27FC236}">
                <a16:creationId xmlns:a16="http://schemas.microsoft.com/office/drawing/2014/main" id="{46363EFA-1365-45BC-8281-9F2781907850}"/>
              </a:ext>
            </a:extLst>
          </p:cNvPr>
          <p:cNvSpPr/>
          <p:nvPr/>
        </p:nvSpPr>
        <p:spPr>
          <a:xfrm>
            <a:off x="738185" y="3850298"/>
            <a:ext cx="7658100" cy="1477328"/>
          </a:xfrm>
          <a:prstGeom prst="rect">
            <a:avLst/>
          </a:prstGeom>
        </p:spPr>
        <p:txBody>
          <a:bodyPr wrap="square">
            <a:spAutoFit/>
          </a:bodyPr>
          <a:lstStyle/>
          <a:p>
            <a:pPr algn="ctr"/>
            <a:r>
              <a:rPr lang="en-GB" dirty="0">
                <a:latin typeface="Twinkl" pitchFamily="2" charset="0"/>
              </a:rPr>
              <a:t>Look at the scene on your activity sheets. </a:t>
            </a:r>
          </a:p>
          <a:p>
            <a:pPr algn="ctr"/>
            <a:endParaRPr lang="en-GB" dirty="0">
              <a:latin typeface="Twinkl" pitchFamily="2" charset="0"/>
            </a:endParaRPr>
          </a:p>
          <a:p>
            <a:pPr algn="ctr"/>
            <a:r>
              <a:rPr lang="en-GB" dirty="0">
                <a:latin typeface="Twinkl" pitchFamily="2" charset="0"/>
              </a:rPr>
              <a:t>Circle each hazard and explain why it could be a danger to a first aider.</a:t>
            </a:r>
          </a:p>
          <a:p>
            <a:pPr algn="ctr"/>
            <a:r>
              <a:rPr lang="en-GB" dirty="0">
                <a:latin typeface="Twinkl" pitchFamily="2" charset="0"/>
              </a:rPr>
              <a:t>Think about what you could do to avoid the hazard or solve the problem without putting yourself in danger.</a:t>
            </a:r>
          </a:p>
        </p:txBody>
      </p:sp>
      <p:sp>
        <p:nvSpPr>
          <p:cNvPr id="4" name="Rectangle: Rounded Corners 3">
            <a:extLst>
              <a:ext uri="{FF2B5EF4-FFF2-40B4-BE49-F238E27FC236}">
                <a16:creationId xmlns:a16="http://schemas.microsoft.com/office/drawing/2014/main" id="{124D8D7D-DD34-4F2D-9A83-229AC385903A}"/>
              </a:ext>
            </a:extLst>
          </p:cNvPr>
          <p:cNvSpPr/>
          <p:nvPr/>
        </p:nvSpPr>
        <p:spPr>
          <a:xfrm>
            <a:off x="660205" y="1771046"/>
            <a:ext cx="2460752" cy="1657953"/>
          </a:xfrm>
          <a:prstGeom prst="roundRect">
            <a:avLst>
              <a:gd name="adj" fmla="val 5759"/>
            </a:avLst>
          </a:prstGeom>
          <a:blipFill dpi="0" rotWithShape="1">
            <a:blip r:embed="rId2" cstate="print">
              <a:extLst>
                <a:ext uri="{28A0092B-C50C-407E-A947-70E740481C1C}">
                  <a14:useLocalDpi xmlns:a14="http://schemas.microsoft.com/office/drawing/2010/main" val="0"/>
                </a:ext>
              </a:extLst>
            </a:blip>
            <a:srcRect/>
            <a:stretch>
              <a:fillRect/>
            </a:stretch>
          </a:blip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Rounded Corners 4">
            <a:extLst>
              <a:ext uri="{FF2B5EF4-FFF2-40B4-BE49-F238E27FC236}">
                <a16:creationId xmlns:a16="http://schemas.microsoft.com/office/drawing/2014/main" id="{19968537-B9FC-4DF5-9BCB-C0825F9B98F0}"/>
              </a:ext>
            </a:extLst>
          </p:cNvPr>
          <p:cNvSpPr/>
          <p:nvPr/>
        </p:nvSpPr>
        <p:spPr>
          <a:xfrm>
            <a:off x="3341624" y="1771047"/>
            <a:ext cx="2460752" cy="1657953"/>
          </a:xfrm>
          <a:prstGeom prst="roundRect">
            <a:avLst>
              <a:gd name="adj" fmla="val 5759"/>
            </a:avLst>
          </a:prstGeom>
          <a:blipFill dpi="0" rotWithShape="1">
            <a:blip r:embed="rId3" cstate="print">
              <a:extLst>
                <a:ext uri="{28A0092B-C50C-407E-A947-70E740481C1C}">
                  <a14:useLocalDpi xmlns:a14="http://schemas.microsoft.com/office/drawing/2010/main" val="0"/>
                </a:ext>
              </a:extLst>
            </a:blip>
            <a:srcRect/>
            <a:stretch>
              <a:fillRect/>
            </a:stretch>
          </a:blip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Rounded Corners 5">
            <a:extLst>
              <a:ext uri="{FF2B5EF4-FFF2-40B4-BE49-F238E27FC236}">
                <a16:creationId xmlns:a16="http://schemas.microsoft.com/office/drawing/2014/main" id="{139D6456-EE59-4E74-A0B4-62CEA22D2B0D}"/>
              </a:ext>
            </a:extLst>
          </p:cNvPr>
          <p:cNvSpPr/>
          <p:nvPr/>
        </p:nvSpPr>
        <p:spPr>
          <a:xfrm>
            <a:off x="6023043" y="1771047"/>
            <a:ext cx="2460752" cy="1657953"/>
          </a:xfrm>
          <a:prstGeom prst="roundRect">
            <a:avLst>
              <a:gd name="adj" fmla="val 5759"/>
            </a:avLst>
          </a:prstGeom>
          <a:blipFill dpi="0" rotWithShape="1">
            <a:blip r:embed="rId4" cstate="print">
              <a:extLst>
                <a:ext uri="{28A0092B-C50C-407E-A947-70E740481C1C}">
                  <a14:useLocalDpi xmlns:a14="http://schemas.microsoft.com/office/drawing/2010/main" val="0"/>
                </a:ext>
              </a:extLst>
            </a:blip>
            <a:srcRect/>
            <a:stretch>
              <a:fillRect/>
            </a:stretch>
          </a:blip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03801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C2D07FF1-3EB1-4D9E-84F9-D2450425A22C}" vid="{819F8316-0E89-457C-B2A7-A168B6D0BF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61D68EB4F4C724DBDD98B989C62A3FE" ma:contentTypeVersion="14" ma:contentTypeDescription="Create a new document." ma:contentTypeScope="" ma:versionID="f9380af5a49bf71607e515b7b5f0327e">
  <xsd:schema xmlns:xsd="http://www.w3.org/2001/XMLSchema" xmlns:xs="http://www.w3.org/2001/XMLSchema" xmlns:p="http://schemas.microsoft.com/office/2006/metadata/properties" xmlns:ns2="b442af94-27ec-4c12-9041-09447141ac56" xmlns:ns3="9b8f0eab-74d5-4d8d-87b8-270f2228a97d" targetNamespace="http://schemas.microsoft.com/office/2006/metadata/properties" ma:root="true" ma:fieldsID="a96778589ab4c4606631664b36ba4c9a" ns2:_="" ns3:_="">
    <xsd:import namespace="b442af94-27ec-4c12-9041-09447141ac56"/>
    <xsd:import namespace="9b8f0eab-74d5-4d8d-87b8-270f2228a97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42af94-27ec-4c12-9041-09447141ac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e8194ac-132f-443e-9640-f1f2e8c85d9a"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descrip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b8f0eab-74d5-4d8d-87b8-270f2228a97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78b3e3e-7341-4ab7-9c45-2b52028c349c}" ma:internalName="TaxCatchAll" ma:showField="CatchAllData" ma:web="9b8f0eab-74d5-4d8d-87b8-270f2228a97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442af94-27ec-4c12-9041-09447141ac56">
      <Terms xmlns="http://schemas.microsoft.com/office/infopath/2007/PartnerControls"/>
    </lcf76f155ced4ddcb4097134ff3c332f>
    <TaxCatchAll xmlns="9b8f0eab-74d5-4d8d-87b8-270f2228a97d" xsi:nil="true"/>
  </documentManagement>
</p:properties>
</file>

<file path=customXml/itemProps1.xml><?xml version="1.0" encoding="utf-8"?>
<ds:datastoreItem xmlns:ds="http://schemas.openxmlformats.org/officeDocument/2006/customXml" ds:itemID="{03288261-BC2F-4CE4-8770-19A5A4B93B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42af94-27ec-4c12-9041-09447141ac56"/>
    <ds:schemaRef ds:uri="9b8f0eab-74d5-4d8d-87b8-270f2228a9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8AA17F4-4301-4BB8-9EAF-D968E171C0F0}">
  <ds:schemaRefs>
    <ds:schemaRef ds:uri="http://schemas.microsoft.com/sharepoint/v3/contenttype/forms"/>
  </ds:schemaRefs>
</ds:datastoreItem>
</file>

<file path=customXml/itemProps3.xml><?xml version="1.0" encoding="utf-8"?>
<ds:datastoreItem xmlns:ds="http://schemas.openxmlformats.org/officeDocument/2006/customXml" ds:itemID="{DD1DE829-175E-4071-86C5-08B81C4F58A9}">
  <ds:schemaRefs>
    <ds:schemaRef ds:uri="http://purl.org/dc/terms/"/>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9b8f0eab-74d5-4d8d-87b8-270f2228a97d"/>
    <ds:schemaRef ds:uri="b442af94-27ec-4c12-9041-09447141ac56"/>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PowerPoint Template</Template>
  <TotalTime>3739</TotalTime>
  <Words>1320</Words>
  <Application>Microsoft Office PowerPoint</Application>
  <PresentationFormat>On-screen Show (4:3)</PresentationFormat>
  <Paragraphs>148</Paragraphs>
  <Slides>23</Slides>
  <Notes>2</Notes>
  <HiddenSlides>2</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Twinkl</vt:lpstr>
      <vt:lpstr>Arial</vt:lpstr>
      <vt:lpstr>Calibri</vt:lpstr>
      <vt:lpstr>Twinkl SemiBold</vt:lpstr>
      <vt:lpstr>Office Theme</vt:lpstr>
      <vt:lpstr>PowerPoint Presentation</vt:lpstr>
      <vt:lpstr>What would you do if you saw this situation?</vt:lpstr>
      <vt:lpstr>PowerPoint Presentation</vt:lpstr>
      <vt:lpstr>PowerPoint Presentation</vt:lpstr>
      <vt:lpstr>Introduction to First Aid</vt:lpstr>
      <vt:lpstr>Introduction to First Aid</vt:lpstr>
      <vt:lpstr>Staying Safe</vt:lpstr>
      <vt:lpstr>Staying Safe</vt:lpstr>
      <vt:lpstr>Activity 1: Staying Safe</vt:lpstr>
      <vt:lpstr>Activity 1: Staying Safe</vt:lpstr>
      <vt:lpstr>Staying Calm</vt:lpstr>
      <vt:lpstr>Talking to the Casualty</vt:lpstr>
      <vt:lpstr>Talking to the Casualty</vt:lpstr>
      <vt:lpstr>Doing Your Best</vt:lpstr>
      <vt:lpstr>Doing Your Best</vt:lpstr>
      <vt:lpstr>Activity 2: Help at Home</vt:lpstr>
      <vt:lpstr>Quick Quiz</vt:lpstr>
      <vt:lpstr>Quick Quiz</vt:lpstr>
      <vt:lpstr>Quick Quiz</vt:lpstr>
      <vt:lpstr>Quick Quiz</vt:lpstr>
      <vt:lpstr>What would you do if you saw this in your local town?</vt:lpstr>
      <vt:lpstr>Find Out More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Ridsdale</dc:creator>
  <cp:lastModifiedBy>Katie Holland</cp:lastModifiedBy>
  <cp:revision>36</cp:revision>
  <dcterms:created xsi:type="dcterms:W3CDTF">2018-04-17T11:35:03Z</dcterms:created>
  <dcterms:modified xsi:type="dcterms:W3CDTF">2023-10-12T11:44:15Z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0x010100761D68EB4F4C724DBDD98B989C62A3FE</vt:lpwstr>
  </property>
  <property fmtid="{D5CDD505-2E9C-101B-9397-08002B2CF9AE}" pid="3" name="MediaServiceImageTags">
    <vt:lpwstr/>
  </property>
</Properties>
</file>