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65" r:id="rId7"/>
    <p:sldId id="258" r:id="rId8"/>
    <p:sldId id="259" r:id="rId9"/>
    <p:sldId id="260" r:id="rId10"/>
    <p:sldId id="261" r:id="rId11"/>
    <p:sldId id="262" r:id="rId12"/>
    <p:sldId id="263" r:id="rId13"/>
    <p:sldId id="268" r:id="rId14"/>
    <p:sldId id="267" r:id="rId15"/>
    <p:sldId id="26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9296611-B641-4BD0-A6F2-C70815A543B2}" type="datetimeFigureOut">
              <a:rPr lang="en-GB" smtClean="0"/>
              <a:t>08/09/2023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D62252-77CE-49D0-BC68-C13C92307B83}" type="slidenum">
              <a:rPr lang="en-GB" smtClean="0"/>
              <a:t>‹#›</a:t>
            </a:fld>
            <a:endParaRPr lang="en-GB"/>
          </a:p>
        </p:txBody>
      </p:sp>
    </p:spTree>
    <p:extLst>
      <p:ext uri="{BB962C8B-B14F-4D97-AF65-F5344CB8AC3E}">
        <p14:creationId xmlns:p14="http://schemas.microsoft.com/office/powerpoint/2010/main" val="1814795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296611-B641-4BD0-A6F2-C70815A543B2}" type="datetimeFigureOut">
              <a:rPr lang="en-GB" smtClean="0"/>
              <a:t>08/09/2023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D62252-77CE-49D0-BC68-C13C92307B83}" type="slidenum">
              <a:rPr lang="en-GB" smtClean="0"/>
              <a:t>‹#›</a:t>
            </a:fld>
            <a:endParaRPr lang="en-GB"/>
          </a:p>
        </p:txBody>
      </p:sp>
    </p:spTree>
    <p:extLst>
      <p:ext uri="{BB962C8B-B14F-4D97-AF65-F5344CB8AC3E}">
        <p14:creationId xmlns:p14="http://schemas.microsoft.com/office/powerpoint/2010/main" val="2088018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296611-B641-4BD0-A6F2-C70815A543B2}" type="datetimeFigureOut">
              <a:rPr lang="en-GB" smtClean="0"/>
              <a:t>08/09/2023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D62252-77CE-49D0-BC68-C13C92307B83}"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395278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296611-B641-4BD0-A6F2-C70815A543B2}" type="datetimeFigureOut">
              <a:rPr lang="en-GB" smtClean="0"/>
              <a:t>08/09/2023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D62252-77CE-49D0-BC68-C13C92307B83}" type="slidenum">
              <a:rPr lang="en-GB" smtClean="0"/>
              <a:t>‹#›</a:t>
            </a:fld>
            <a:endParaRPr lang="en-GB"/>
          </a:p>
        </p:txBody>
      </p:sp>
    </p:spTree>
    <p:extLst>
      <p:ext uri="{BB962C8B-B14F-4D97-AF65-F5344CB8AC3E}">
        <p14:creationId xmlns:p14="http://schemas.microsoft.com/office/powerpoint/2010/main" val="2623179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296611-B641-4BD0-A6F2-C70815A543B2}" type="datetimeFigureOut">
              <a:rPr lang="en-GB" smtClean="0"/>
              <a:t>08/09/2023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D62252-77CE-49D0-BC68-C13C92307B83}"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222656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296611-B641-4BD0-A6F2-C70815A543B2}" type="datetimeFigureOut">
              <a:rPr lang="en-GB" smtClean="0"/>
              <a:t>08/09/2023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D62252-77CE-49D0-BC68-C13C92307B83}" type="slidenum">
              <a:rPr lang="en-GB" smtClean="0"/>
              <a:t>‹#›</a:t>
            </a:fld>
            <a:endParaRPr lang="en-GB"/>
          </a:p>
        </p:txBody>
      </p:sp>
    </p:spTree>
    <p:extLst>
      <p:ext uri="{BB962C8B-B14F-4D97-AF65-F5344CB8AC3E}">
        <p14:creationId xmlns:p14="http://schemas.microsoft.com/office/powerpoint/2010/main" val="22411521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296611-B641-4BD0-A6F2-C70815A543B2}" type="datetimeFigureOut">
              <a:rPr lang="en-GB" smtClean="0"/>
              <a:t>08/09/2023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D62252-77CE-49D0-BC68-C13C92307B83}" type="slidenum">
              <a:rPr lang="en-GB" smtClean="0"/>
              <a:t>‹#›</a:t>
            </a:fld>
            <a:endParaRPr lang="en-GB"/>
          </a:p>
        </p:txBody>
      </p:sp>
    </p:spTree>
    <p:extLst>
      <p:ext uri="{BB962C8B-B14F-4D97-AF65-F5344CB8AC3E}">
        <p14:creationId xmlns:p14="http://schemas.microsoft.com/office/powerpoint/2010/main" val="7229640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296611-B641-4BD0-A6F2-C70815A543B2}" type="datetimeFigureOut">
              <a:rPr lang="en-GB" smtClean="0"/>
              <a:t>08/09/2023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D62252-77CE-49D0-BC68-C13C92307B83}" type="slidenum">
              <a:rPr lang="en-GB" smtClean="0"/>
              <a:t>‹#›</a:t>
            </a:fld>
            <a:endParaRPr lang="en-GB"/>
          </a:p>
        </p:txBody>
      </p:sp>
    </p:spTree>
    <p:extLst>
      <p:ext uri="{BB962C8B-B14F-4D97-AF65-F5344CB8AC3E}">
        <p14:creationId xmlns:p14="http://schemas.microsoft.com/office/powerpoint/2010/main" val="2077355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296611-B641-4BD0-A6F2-C70815A543B2}" type="datetimeFigureOut">
              <a:rPr lang="en-GB" smtClean="0"/>
              <a:t>08/09/2023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D62252-77CE-49D0-BC68-C13C92307B83}" type="slidenum">
              <a:rPr lang="en-GB" smtClean="0"/>
              <a:t>‹#›</a:t>
            </a:fld>
            <a:endParaRPr lang="en-GB"/>
          </a:p>
        </p:txBody>
      </p:sp>
    </p:spTree>
    <p:extLst>
      <p:ext uri="{BB962C8B-B14F-4D97-AF65-F5344CB8AC3E}">
        <p14:creationId xmlns:p14="http://schemas.microsoft.com/office/powerpoint/2010/main" val="4170325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296611-B641-4BD0-A6F2-C70815A543B2}" type="datetimeFigureOut">
              <a:rPr lang="en-GB" smtClean="0"/>
              <a:t>08/09/2023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D62252-77CE-49D0-BC68-C13C92307B83}" type="slidenum">
              <a:rPr lang="en-GB" smtClean="0"/>
              <a:t>‹#›</a:t>
            </a:fld>
            <a:endParaRPr lang="en-GB"/>
          </a:p>
        </p:txBody>
      </p:sp>
    </p:spTree>
    <p:extLst>
      <p:ext uri="{BB962C8B-B14F-4D97-AF65-F5344CB8AC3E}">
        <p14:creationId xmlns:p14="http://schemas.microsoft.com/office/powerpoint/2010/main" val="350370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9296611-B641-4BD0-A6F2-C70815A543B2}" type="datetimeFigureOut">
              <a:rPr lang="en-GB" smtClean="0"/>
              <a:t>08/09/2023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D62252-77CE-49D0-BC68-C13C92307B83}" type="slidenum">
              <a:rPr lang="en-GB" smtClean="0"/>
              <a:t>‹#›</a:t>
            </a:fld>
            <a:endParaRPr lang="en-GB"/>
          </a:p>
        </p:txBody>
      </p:sp>
    </p:spTree>
    <p:extLst>
      <p:ext uri="{BB962C8B-B14F-4D97-AF65-F5344CB8AC3E}">
        <p14:creationId xmlns:p14="http://schemas.microsoft.com/office/powerpoint/2010/main" val="194333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9296611-B641-4BD0-A6F2-C70815A543B2}" type="datetimeFigureOut">
              <a:rPr lang="en-GB" smtClean="0"/>
              <a:t>08/09/2023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D62252-77CE-49D0-BC68-C13C92307B83}" type="slidenum">
              <a:rPr lang="en-GB" smtClean="0"/>
              <a:t>‹#›</a:t>
            </a:fld>
            <a:endParaRPr lang="en-GB"/>
          </a:p>
        </p:txBody>
      </p:sp>
    </p:spTree>
    <p:extLst>
      <p:ext uri="{BB962C8B-B14F-4D97-AF65-F5344CB8AC3E}">
        <p14:creationId xmlns:p14="http://schemas.microsoft.com/office/powerpoint/2010/main" val="892804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296611-B641-4BD0-A6F2-C70815A543B2}" type="datetimeFigureOut">
              <a:rPr lang="en-GB" smtClean="0"/>
              <a:t>08/09/2023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D62252-77CE-49D0-BC68-C13C92307B83}" type="slidenum">
              <a:rPr lang="en-GB" smtClean="0"/>
              <a:t>‹#›</a:t>
            </a:fld>
            <a:endParaRPr lang="en-GB"/>
          </a:p>
        </p:txBody>
      </p:sp>
    </p:spTree>
    <p:extLst>
      <p:ext uri="{BB962C8B-B14F-4D97-AF65-F5344CB8AC3E}">
        <p14:creationId xmlns:p14="http://schemas.microsoft.com/office/powerpoint/2010/main" val="82835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296611-B641-4BD0-A6F2-C70815A543B2}" type="datetimeFigureOut">
              <a:rPr lang="en-GB" smtClean="0"/>
              <a:t>08/09/2023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D62252-77CE-49D0-BC68-C13C92307B83}" type="slidenum">
              <a:rPr lang="en-GB" smtClean="0"/>
              <a:t>‹#›</a:t>
            </a:fld>
            <a:endParaRPr lang="en-GB"/>
          </a:p>
        </p:txBody>
      </p:sp>
    </p:spTree>
    <p:extLst>
      <p:ext uri="{BB962C8B-B14F-4D97-AF65-F5344CB8AC3E}">
        <p14:creationId xmlns:p14="http://schemas.microsoft.com/office/powerpoint/2010/main" val="64608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9296611-B641-4BD0-A6F2-C70815A543B2}" type="datetimeFigureOut">
              <a:rPr lang="en-GB" smtClean="0"/>
              <a:t>08/09/2023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D62252-77CE-49D0-BC68-C13C92307B83}" type="slidenum">
              <a:rPr lang="en-GB" smtClean="0"/>
              <a:t>‹#›</a:t>
            </a:fld>
            <a:endParaRPr lang="en-GB"/>
          </a:p>
        </p:txBody>
      </p:sp>
    </p:spTree>
    <p:extLst>
      <p:ext uri="{BB962C8B-B14F-4D97-AF65-F5344CB8AC3E}">
        <p14:creationId xmlns:p14="http://schemas.microsoft.com/office/powerpoint/2010/main" val="3369007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296611-B641-4BD0-A6F2-C70815A543B2}" type="datetimeFigureOut">
              <a:rPr lang="en-GB" smtClean="0"/>
              <a:t>08/09/2023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D62252-77CE-49D0-BC68-C13C92307B83}" type="slidenum">
              <a:rPr lang="en-GB" smtClean="0"/>
              <a:t>‹#›</a:t>
            </a:fld>
            <a:endParaRPr lang="en-GB"/>
          </a:p>
        </p:txBody>
      </p:sp>
    </p:spTree>
    <p:extLst>
      <p:ext uri="{BB962C8B-B14F-4D97-AF65-F5344CB8AC3E}">
        <p14:creationId xmlns:p14="http://schemas.microsoft.com/office/powerpoint/2010/main" val="2755390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9296611-B641-4BD0-A6F2-C70815A543B2}" type="datetimeFigureOut">
              <a:rPr lang="en-GB" smtClean="0"/>
              <a:t>08/09/2023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CD62252-77CE-49D0-BC68-C13C92307B83}" type="slidenum">
              <a:rPr lang="en-GB" smtClean="0"/>
              <a:t>‹#›</a:t>
            </a:fld>
            <a:endParaRPr lang="en-GB"/>
          </a:p>
        </p:txBody>
      </p:sp>
    </p:spTree>
    <p:extLst>
      <p:ext uri="{BB962C8B-B14F-4D97-AF65-F5344CB8AC3E}">
        <p14:creationId xmlns:p14="http://schemas.microsoft.com/office/powerpoint/2010/main" val="1897906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X2YgM1Zw4_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TjAgr3Yzo5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climatekids.nasa.gov/greenhouse-card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76DD-364A-4171-B0DB-0188ECAD0614}"/>
              </a:ext>
            </a:extLst>
          </p:cNvPr>
          <p:cNvSpPr>
            <a:spLocks noGrp="1"/>
          </p:cNvSpPr>
          <p:nvPr>
            <p:ph type="ctrTitle"/>
          </p:nvPr>
        </p:nvSpPr>
        <p:spPr>
          <a:xfrm>
            <a:off x="1507067" y="2404534"/>
            <a:ext cx="8465608" cy="1646302"/>
          </a:xfrm>
        </p:spPr>
        <p:txBody>
          <a:bodyPr/>
          <a:lstStyle/>
          <a:p>
            <a:r>
              <a:rPr lang="en-GB" dirty="0"/>
              <a:t>Environmental Awareness</a:t>
            </a:r>
          </a:p>
        </p:txBody>
      </p:sp>
    </p:spTree>
    <p:extLst>
      <p:ext uri="{BB962C8B-B14F-4D97-AF65-F5344CB8AC3E}">
        <p14:creationId xmlns:p14="http://schemas.microsoft.com/office/powerpoint/2010/main" val="1939479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788F6-E786-4510-9867-183F07B3A04E}"/>
              </a:ext>
            </a:extLst>
          </p:cNvPr>
          <p:cNvSpPr>
            <a:spLocks noGrp="1"/>
          </p:cNvSpPr>
          <p:nvPr>
            <p:ph type="title"/>
          </p:nvPr>
        </p:nvSpPr>
        <p:spPr/>
        <p:txBody>
          <a:bodyPr/>
          <a:lstStyle/>
          <a:p>
            <a:r>
              <a:rPr lang="en-GB" dirty="0"/>
              <a:t>Video</a:t>
            </a:r>
          </a:p>
        </p:txBody>
      </p:sp>
      <p:sp>
        <p:nvSpPr>
          <p:cNvPr id="3" name="Content Placeholder 2">
            <a:extLst>
              <a:ext uri="{FF2B5EF4-FFF2-40B4-BE49-F238E27FC236}">
                <a16:creationId xmlns:a16="http://schemas.microsoft.com/office/drawing/2014/main" id="{6761C6AA-AAE4-4A76-B864-AF7B31867162}"/>
              </a:ext>
            </a:extLst>
          </p:cNvPr>
          <p:cNvSpPr>
            <a:spLocks noGrp="1"/>
          </p:cNvSpPr>
          <p:nvPr>
            <p:ph idx="1"/>
          </p:nvPr>
        </p:nvSpPr>
        <p:spPr/>
        <p:txBody>
          <a:bodyPr/>
          <a:lstStyle/>
          <a:p>
            <a:pPr marL="0" indent="0">
              <a:buNone/>
            </a:pPr>
            <a:endParaRPr lang="en-GB" dirty="0"/>
          </a:p>
        </p:txBody>
      </p:sp>
      <p:sp>
        <p:nvSpPr>
          <p:cNvPr id="7" name="TextBox 6">
            <a:extLst>
              <a:ext uri="{FF2B5EF4-FFF2-40B4-BE49-F238E27FC236}">
                <a16:creationId xmlns:a16="http://schemas.microsoft.com/office/drawing/2014/main" id="{08868A95-F80B-45B9-A515-7A2969B717CF}"/>
              </a:ext>
            </a:extLst>
          </p:cNvPr>
          <p:cNvSpPr txBox="1"/>
          <p:nvPr/>
        </p:nvSpPr>
        <p:spPr>
          <a:xfrm>
            <a:off x="852054" y="2673989"/>
            <a:ext cx="6100618" cy="369332"/>
          </a:xfrm>
          <a:prstGeom prst="rect">
            <a:avLst/>
          </a:prstGeom>
          <a:noFill/>
        </p:spPr>
        <p:txBody>
          <a:bodyPr wrap="square">
            <a:spAutoFit/>
          </a:bodyPr>
          <a:lstStyle/>
          <a:p>
            <a:r>
              <a:rPr lang="en-GB" dirty="0">
                <a:hlinkClick r:id="rId2"/>
              </a:rPr>
              <a:t>https://www.youtube.com/watch?v=X2YgM1Zw4_E</a:t>
            </a:r>
            <a:r>
              <a:rPr lang="en-GB" dirty="0"/>
              <a:t> </a:t>
            </a:r>
          </a:p>
        </p:txBody>
      </p:sp>
    </p:spTree>
    <p:extLst>
      <p:ext uri="{BB962C8B-B14F-4D97-AF65-F5344CB8AC3E}">
        <p14:creationId xmlns:p14="http://schemas.microsoft.com/office/powerpoint/2010/main" val="3599668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F9CB2-8F0E-486E-BC0E-2A56956B822D}"/>
              </a:ext>
            </a:extLst>
          </p:cNvPr>
          <p:cNvSpPr>
            <a:spLocks noGrp="1"/>
          </p:cNvSpPr>
          <p:nvPr>
            <p:ph type="title"/>
          </p:nvPr>
        </p:nvSpPr>
        <p:spPr/>
        <p:txBody>
          <a:bodyPr/>
          <a:lstStyle/>
          <a:p>
            <a:r>
              <a:rPr lang="en-GB" dirty="0"/>
              <a:t>Task</a:t>
            </a:r>
          </a:p>
        </p:txBody>
      </p:sp>
      <p:sp>
        <p:nvSpPr>
          <p:cNvPr id="3" name="Content Placeholder 2">
            <a:extLst>
              <a:ext uri="{FF2B5EF4-FFF2-40B4-BE49-F238E27FC236}">
                <a16:creationId xmlns:a16="http://schemas.microsoft.com/office/drawing/2014/main" id="{BC8FD81E-4A89-4814-981D-6191818AEB75}"/>
              </a:ext>
            </a:extLst>
          </p:cNvPr>
          <p:cNvSpPr>
            <a:spLocks noGrp="1"/>
          </p:cNvSpPr>
          <p:nvPr>
            <p:ph idx="1"/>
          </p:nvPr>
        </p:nvSpPr>
        <p:spPr/>
        <p:txBody>
          <a:bodyPr>
            <a:normAutofit/>
          </a:bodyPr>
          <a:lstStyle/>
          <a:p>
            <a:r>
              <a:rPr lang="en-GB" sz="4800" dirty="0"/>
              <a:t>What is 1 action that you have learnt about today that you think you can now do this week to help the environment?</a:t>
            </a:r>
          </a:p>
        </p:txBody>
      </p:sp>
    </p:spTree>
    <p:extLst>
      <p:ext uri="{BB962C8B-B14F-4D97-AF65-F5344CB8AC3E}">
        <p14:creationId xmlns:p14="http://schemas.microsoft.com/office/powerpoint/2010/main" val="202689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C1524E4D-70ED-4D6C-852C-1099CE1EDD93}"/>
              </a:ext>
            </a:extLst>
          </p:cNvPr>
          <p:cNvSpPr txBox="1">
            <a:spLocks/>
          </p:cNvSpPr>
          <p:nvPr/>
        </p:nvSpPr>
        <p:spPr>
          <a:xfrm>
            <a:off x="1046788" y="1327439"/>
            <a:ext cx="9381066" cy="459104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fontAlgn="base"/>
            <a:r>
              <a:rPr lang="en-GB" sz="1200" b="1" dirty="0">
                <a:solidFill>
                  <a:srgbClr val="333333"/>
                </a:solidFill>
                <a:latin typeface="Open Sans" panose="020B0606030504020204" pitchFamily="34" charset="0"/>
              </a:rPr>
              <a:t>Part 1 – Group Discussion</a:t>
            </a:r>
          </a:p>
          <a:p>
            <a:pPr fontAlgn="base"/>
            <a:r>
              <a:rPr lang="en-GB" sz="1200" dirty="0">
                <a:solidFill>
                  <a:srgbClr val="0C0C0C"/>
                </a:solidFill>
                <a:latin typeface="Open Sans" panose="020B0606030504020204" pitchFamily="34" charset="0"/>
              </a:rPr>
              <a:t>Ask the students to form groups of 3 or 4 (depending on the number of students you have in the workshop).</a:t>
            </a:r>
          </a:p>
          <a:p>
            <a:pPr fontAlgn="base"/>
            <a:r>
              <a:rPr lang="en-GB" sz="1200" dirty="0">
                <a:solidFill>
                  <a:srgbClr val="0C0C0C"/>
                </a:solidFill>
                <a:latin typeface="Open Sans" panose="020B0606030504020204" pitchFamily="34" charset="0"/>
              </a:rPr>
              <a:t>Then ask them, in their groups, to answer the following question by making a bullet-point list of their answers on paper or on a digital device (to save using any paper).</a:t>
            </a:r>
          </a:p>
          <a:p>
            <a:pPr fontAlgn="base"/>
            <a:r>
              <a:rPr lang="en-GB" sz="1200" dirty="0">
                <a:solidFill>
                  <a:srgbClr val="0C0C0C"/>
                </a:solidFill>
                <a:latin typeface="Open Sans" panose="020B0606030504020204" pitchFamily="34" charset="0"/>
              </a:rPr>
              <a:t>The question is: </a:t>
            </a:r>
            <a:r>
              <a:rPr lang="en-GB" sz="1200" b="1" dirty="0">
                <a:solidFill>
                  <a:srgbClr val="0C0C0C"/>
                </a:solidFill>
                <a:latin typeface="Open Sans" panose="020B0606030504020204" pitchFamily="34" charset="0"/>
              </a:rPr>
              <a:t>What do you think are the top key environmental issues?’</a:t>
            </a:r>
            <a:endParaRPr lang="en-GB" sz="1200" dirty="0">
              <a:solidFill>
                <a:srgbClr val="0C0C0C"/>
              </a:solidFill>
              <a:latin typeface="Open Sans" panose="020B0606030504020204" pitchFamily="34" charset="0"/>
            </a:endParaRPr>
          </a:p>
          <a:p>
            <a:pPr fontAlgn="base"/>
            <a:r>
              <a:rPr lang="en-GB" sz="1200" dirty="0">
                <a:solidFill>
                  <a:srgbClr val="0C0C0C"/>
                </a:solidFill>
                <a:latin typeface="Open Sans" panose="020B0606030504020204" pitchFamily="34" charset="0"/>
              </a:rPr>
              <a:t>Allow anything from five to fifteen minutes for these group discussions to take place (time dependant on the number of participants).</a:t>
            </a:r>
          </a:p>
          <a:p>
            <a:pPr fontAlgn="base"/>
            <a:r>
              <a:rPr lang="en-GB" sz="1200" b="1" dirty="0">
                <a:solidFill>
                  <a:srgbClr val="333333"/>
                </a:solidFill>
                <a:latin typeface="Open Sans" panose="020B0606030504020204" pitchFamily="34" charset="0"/>
              </a:rPr>
              <a:t>Part 2 – Class Feedback</a:t>
            </a:r>
          </a:p>
          <a:p>
            <a:pPr fontAlgn="base"/>
            <a:r>
              <a:rPr lang="en-GB" sz="1200" dirty="0">
                <a:solidFill>
                  <a:srgbClr val="0C0C0C"/>
                </a:solidFill>
                <a:latin typeface="Open Sans" panose="020B0606030504020204" pitchFamily="34" charset="0"/>
              </a:rPr>
              <a:t>Now, ask each group to nominate a spokesperson and to read out their answers to the class.</a:t>
            </a:r>
          </a:p>
          <a:p>
            <a:pPr fontAlgn="base"/>
            <a:r>
              <a:rPr lang="en-GB" sz="1200" dirty="0">
                <a:solidFill>
                  <a:srgbClr val="0C0C0C"/>
                </a:solidFill>
                <a:latin typeface="Open Sans" panose="020B0606030504020204" pitchFamily="34" charset="0"/>
              </a:rPr>
              <a:t>As the teacher or trainer, write these answers on a board or on flip-chart. If you feel comfortable to, write these points in groups according to the 6 groupings you see below in the image regards the ‘6 key environmental issues’.</a:t>
            </a:r>
          </a:p>
          <a:p>
            <a:pPr fontAlgn="base"/>
            <a:r>
              <a:rPr lang="en-GB" sz="1200" dirty="0">
                <a:solidFill>
                  <a:srgbClr val="0C0C0C"/>
                </a:solidFill>
                <a:latin typeface="Open Sans" panose="020B0606030504020204" pitchFamily="34" charset="0"/>
              </a:rPr>
              <a:t>Whilst writing the answers on the board, for the moment, do not include the headings (i.e. ‘Pollution’ or ‘Waste’).</a:t>
            </a:r>
          </a:p>
          <a:p>
            <a:pPr fontAlgn="base"/>
            <a:r>
              <a:rPr lang="en-GB" sz="1200" b="1" dirty="0">
                <a:solidFill>
                  <a:srgbClr val="333333"/>
                </a:solidFill>
                <a:latin typeface="Open Sans" panose="020B0606030504020204" pitchFamily="34" charset="0"/>
              </a:rPr>
              <a:t>Part 3 – Class Discussion and Your Feedback</a:t>
            </a:r>
          </a:p>
          <a:p>
            <a:pPr fontAlgn="base"/>
            <a:r>
              <a:rPr lang="en-GB" sz="1200" dirty="0">
                <a:solidFill>
                  <a:srgbClr val="0C0C0C"/>
                </a:solidFill>
                <a:latin typeface="Open Sans" panose="020B0606030504020204" pitchFamily="34" charset="0"/>
              </a:rPr>
              <a:t>Now, simply write the 6 key headings below above the 6 groups of environmental issues you wrote on the board or on the flip-chart.</a:t>
            </a:r>
          </a:p>
          <a:p>
            <a:endParaRPr lang="en-GB" sz="1200" dirty="0"/>
          </a:p>
        </p:txBody>
      </p:sp>
    </p:spTree>
    <p:extLst>
      <p:ext uri="{BB962C8B-B14F-4D97-AF65-F5344CB8AC3E}">
        <p14:creationId xmlns:p14="http://schemas.microsoft.com/office/powerpoint/2010/main" val="2256644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3A97A3D-80AB-4427-86DE-BB9C31FD58AA}"/>
              </a:ext>
            </a:extLst>
          </p:cNvPr>
          <p:cNvSpPr txBox="1"/>
          <p:nvPr/>
        </p:nvSpPr>
        <p:spPr>
          <a:xfrm>
            <a:off x="1694006" y="1846984"/>
            <a:ext cx="7915275" cy="2308324"/>
          </a:xfrm>
          <a:prstGeom prst="rect">
            <a:avLst/>
          </a:prstGeom>
          <a:noFill/>
        </p:spPr>
        <p:txBody>
          <a:bodyPr wrap="square" rtlCol="0">
            <a:spAutoFit/>
          </a:bodyPr>
          <a:lstStyle/>
          <a:p>
            <a:pPr algn="l" fontAlgn="base"/>
            <a:r>
              <a:rPr lang="en-GB" sz="1800" b="1" i="0" u="none" strike="noStrike" dirty="0">
                <a:solidFill>
                  <a:srgbClr val="333333"/>
                </a:solidFill>
                <a:effectLst/>
                <a:latin typeface="Open Sans" panose="020B0606030504020204" pitchFamily="34" charset="0"/>
              </a:rPr>
              <a:t>Part 1 – Group Discussion</a:t>
            </a:r>
          </a:p>
          <a:p>
            <a:pPr marL="285750" indent="-285750" algn="l" fontAlgn="base">
              <a:buFont typeface="Arial" panose="020B0604020202020204" pitchFamily="34" charset="0"/>
              <a:buChar char="•"/>
            </a:pPr>
            <a:r>
              <a:rPr lang="en-GB" dirty="0">
                <a:solidFill>
                  <a:srgbClr val="0C0C0C"/>
                </a:solidFill>
                <a:latin typeface="Open Sans" panose="020B0606030504020204" pitchFamily="34" charset="0"/>
              </a:rPr>
              <a:t>F</a:t>
            </a:r>
            <a:r>
              <a:rPr lang="en-GB" sz="1800" b="0" i="0" dirty="0">
                <a:solidFill>
                  <a:srgbClr val="0C0C0C"/>
                </a:solidFill>
                <a:effectLst/>
                <a:latin typeface="Open Sans" panose="020B0606030504020204" pitchFamily="34" charset="0"/>
              </a:rPr>
              <a:t>orm groups of 2 or 3</a:t>
            </a:r>
          </a:p>
          <a:p>
            <a:pPr marL="285750" indent="-285750" algn="l" fontAlgn="base">
              <a:buFont typeface="Arial" panose="020B0604020202020204" pitchFamily="34" charset="0"/>
              <a:buChar char="•"/>
            </a:pPr>
            <a:r>
              <a:rPr lang="en-GB" sz="1800" b="0" i="0" dirty="0">
                <a:solidFill>
                  <a:srgbClr val="0C0C0C"/>
                </a:solidFill>
                <a:effectLst/>
                <a:latin typeface="Open Sans" panose="020B0606030504020204" pitchFamily="34" charset="0"/>
              </a:rPr>
              <a:t>In your groups, answer the following question by making a bullet-point list of their answers on paper or on a digital device (to save using any paper).</a:t>
            </a:r>
          </a:p>
          <a:p>
            <a:pPr marL="285750" indent="-285750" algn="l" fontAlgn="base">
              <a:buFont typeface="Arial" panose="020B0604020202020204" pitchFamily="34" charset="0"/>
              <a:buChar char="•"/>
            </a:pPr>
            <a:r>
              <a:rPr lang="en-GB" sz="1800" b="0" i="0" dirty="0">
                <a:solidFill>
                  <a:srgbClr val="0C0C0C"/>
                </a:solidFill>
                <a:effectLst/>
                <a:latin typeface="Open Sans" panose="020B0606030504020204" pitchFamily="34" charset="0"/>
              </a:rPr>
              <a:t>The question is: </a:t>
            </a:r>
            <a:r>
              <a:rPr lang="en-GB" sz="1800" b="1" i="0" dirty="0">
                <a:solidFill>
                  <a:srgbClr val="0C0C0C"/>
                </a:solidFill>
                <a:effectLst/>
                <a:latin typeface="Open Sans" panose="020B0606030504020204" pitchFamily="34" charset="0"/>
              </a:rPr>
              <a:t>What do you think are the top key environmental issues?’</a:t>
            </a:r>
            <a:endParaRPr lang="en-GB" sz="1800" b="0" i="0" dirty="0">
              <a:solidFill>
                <a:srgbClr val="0C0C0C"/>
              </a:solidFill>
              <a:effectLst/>
              <a:latin typeface="Open Sans" panose="020B0606030504020204" pitchFamily="34" charset="0"/>
            </a:endParaRPr>
          </a:p>
          <a:p>
            <a:endParaRPr lang="en-GB" dirty="0"/>
          </a:p>
        </p:txBody>
      </p:sp>
    </p:spTree>
    <p:extLst>
      <p:ext uri="{BB962C8B-B14F-4D97-AF65-F5344CB8AC3E}">
        <p14:creationId xmlns:p14="http://schemas.microsoft.com/office/powerpoint/2010/main" val="3808463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D15F3-59A6-4F78-8E5B-98821A247224}"/>
              </a:ext>
            </a:extLst>
          </p:cNvPr>
          <p:cNvSpPr>
            <a:spLocks noGrp="1"/>
          </p:cNvSpPr>
          <p:nvPr>
            <p:ph type="title"/>
          </p:nvPr>
        </p:nvSpPr>
        <p:spPr/>
        <p:txBody>
          <a:bodyPr/>
          <a:lstStyle/>
          <a:p>
            <a:r>
              <a:rPr lang="en-GB" dirty="0"/>
              <a:t>List</a:t>
            </a:r>
          </a:p>
        </p:txBody>
      </p:sp>
      <p:sp>
        <p:nvSpPr>
          <p:cNvPr id="3" name="Content Placeholder 2">
            <a:extLst>
              <a:ext uri="{FF2B5EF4-FFF2-40B4-BE49-F238E27FC236}">
                <a16:creationId xmlns:a16="http://schemas.microsoft.com/office/drawing/2014/main" id="{4F3190AC-3C87-4E1E-91BC-27524C7C334A}"/>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2119786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9C7BC7-B0FA-4EB1-BB4B-052E60C2E8CD}"/>
              </a:ext>
            </a:extLst>
          </p:cNvPr>
          <p:cNvSpPr>
            <a:spLocks noGrp="1"/>
          </p:cNvSpPr>
          <p:nvPr>
            <p:ph idx="1"/>
          </p:nvPr>
        </p:nvSpPr>
        <p:spPr>
          <a:xfrm>
            <a:off x="668098" y="590407"/>
            <a:ext cx="8596668" cy="2838593"/>
          </a:xfrm>
        </p:spPr>
        <p:txBody>
          <a:bodyPr/>
          <a:lstStyle/>
          <a:p>
            <a:pPr fontAlgn="base"/>
            <a:r>
              <a:rPr lang="en-GB" b="1" i="0" u="none" strike="noStrike" dirty="0">
                <a:solidFill>
                  <a:srgbClr val="333333"/>
                </a:solidFill>
                <a:effectLst/>
                <a:latin typeface="Open Sans" panose="020B0606030504020204" pitchFamily="34" charset="0"/>
              </a:rPr>
              <a:t>Resource Depletion </a:t>
            </a:r>
            <a:r>
              <a:rPr lang="en-GB" dirty="0">
                <a:hlinkClick r:id="rId2"/>
              </a:rPr>
              <a:t>https://www.youtube.com/watch?v=TjAgr3Yzo5E</a:t>
            </a:r>
            <a:r>
              <a:rPr lang="en-GB" dirty="0"/>
              <a:t> </a:t>
            </a:r>
            <a:endParaRPr lang="en-GB" b="1" i="0" u="none" strike="noStrike" dirty="0">
              <a:solidFill>
                <a:srgbClr val="333333"/>
              </a:solidFill>
              <a:effectLst/>
              <a:latin typeface="Open Sans" panose="020B0606030504020204" pitchFamily="34" charset="0"/>
            </a:endParaRPr>
          </a:p>
          <a:p>
            <a:pPr algn="l" fontAlgn="base"/>
            <a:r>
              <a:rPr lang="en-GB" b="0" i="0" dirty="0">
                <a:solidFill>
                  <a:srgbClr val="0C0C0C"/>
                </a:solidFill>
                <a:effectLst/>
                <a:latin typeface="Open Sans" panose="020B0606030504020204" pitchFamily="34" charset="0"/>
              </a:rPr>
              <a:t>This happens when resources are used faster than they can be replaced and the Earth has only a limited amount of resources at any one time.</a:t>
            </a:r>
          </a:p>
          <a:p>
            <a:pPr algn="l" fontAlgn="base"/>
            <a:r>
              <a:rPr lang="en-GB" b="0" i="0" dirty="0">
                <a:solidFill>
                  <a:srgbClr val="0C0C0C"/>
                </a:solidFill>
                <a:effectLst/>
                <a:latin typeface="Open Sans" panose="020B0606030504020204" pitchFamily="34" charset="0"/>
              </a:rPr>
              <a:t>Think, for example, of trees, soil, water, gas, oil, coal and plants. It is true that plants and trees can regrow or that water can come back as rainfall.</a:t>
            </a:r>
          </a:p>
          <a:p>
            <a:pPr algn="l" fontAlgn="base"/>
            <a:r>
              <a:rPr lang="en-GB" b="0" i="0" dirty="0">
                <a:solidFill>
                  <a:srgbClr val="0C0C0C"/>
                </a:solidFill>
                <a:effectLst/>
                <a:latin typeface="Open Sans" panose="020B0606030504020204" pitchFamily="34" charset="0"/>
              </a:rPr>
              <a:t>However, if we consume these resources at a faster rate than they can be replaced, then we have a problem.</a:t>
            </a:r>
          </a:p>
          <a:p>
            <a:endParaRPr lang="en-GB" dirty="0"/>
          </a:p>
        </p:txBody>
      </p:sp>
      <p:sp>
        <p:nvSpPr>
          <p:cNvPr id="4" name="Content Placeholder 2">
            <a:extLst>
              <a:ext uri="{FF2B5EF4-FFF2-40B4-BE49-F238E27FC236}">
                <a16:creationId xmlns:a16="http://schemas.microsoft.com/office/drawing/2014/main" id="{6D401B8E-7AD1-4FFB-B94B-D71368FBC8A8}"/>
              </a:ext>
            </a:extLst>
          </p:cNvPr>
          <p:cNvSpPr txBox="1">
            <a:spLocks/>
          </p:cNvSpPr>
          <p:nvPr/>
        </p:nvSpPr>
        <p:spPr>
          <a:xfrm>
            <a:off x="668098" y="3495243"/>
            <a:ext cx="8596668" cy="283859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fontAlgn="base"/>
            <a:r>
              <a:rPr lang="en-GB" b="1" dirty="0">
                <a:solidFill>
                  <a:srgbClr val="333333"/>
                </a:solidFill>
                <a:latin typeface="Open Sans" panose="020B0606030504020204" pitchFamily="34" charset="0"/>
              </a:rPr>
              <a:t>What can we do about it? (Write down 1 that you think you can do)</a:t>
            </a:r>
          </a:p>
          <a:p>
            <a:pPr fontAlgn="base"/>
            <a:r>
              <a:rPr lang="en-GB" dirty="0">
                <a:solidFill>
                  <a:srgbClr val="0C0C0C"/>
                </a:solidFill>
                <a:latin typeface="Open Sans" panose="020B0606030504020204" pitchFamily="34" charset="0"/>
              </a:rPr>
              <a:t>Use less coal and gas (less fires, turn heating off when not needed)</a:t>
            </a:r>
          </a:p>
          <a:p>
            <a:pPr fontAlgn="base"/>
            <a:r>
              <a:rPr lang="en-GB" dirty="0">
                <a:solidFill>
                  <a:srgbClr val="0C0C0C"/>
                </a:solidFill>
                <a:latin typeface="Open Sans" panose="020B0606030504020204" pitchFamily="34" charset="0"/>
              </a:rPr>
              <a:t>Use less electricity (turn things off when not using them, hang clothes instead of tumble-drying)</a:t>
            </a:r>
          </a:p>
          <a:p>
            <a:pPr fontAlgn="base"/>
            <a:r>
              <a:rPr lang="en-GB" dirty="0">
                <a:solidFill>
                  <a:srgbClr val="0C0C0C"/>
                </a:solidFill>
                <a:latin typeface="Open Sans" panose="020B0606030504020204" pitchFamily="34" charset="0"/>
              </a:rPr>
              <a:t>Recycling/buy second hand clothes</a:t>
            </a:r>
          </a:p>
          <a:p>
            <a:pPr fontAlgn="base"/>
            <a:r>
              <a:rPr lang="en-GB" dirty="0">
                <a:solidFill>
                  <a:srgbClr val="0C0C0C"/>
                </a:solidFill>
                <a:latin typeface="Open Sans" panose="020B0606030504020204" pitchFamily="34" charset="0"/>
              </a:rPr>
              <a:t>Use less water (showers instead of baths)</a:t>
            </a:r>
          </a:p>
          <a:p>
            <a:pPr fontAlgn="base"/>
            <a:r>
              <a:rPr lang="en-GB" dirty="0">
                <a:solidFill>
                  <a:srgbClr val="0C0C0C"/>
                </a:solidFill>
                <a:latin typeface="Open Sans" panose="020B0606030504020204" pitchFamily="34" charset="0"/>
              </a:rPr>
              <a:t>Buy things that are re-usable (</a:t>
            </a:r>
            <a:r>
              <a:rPr lang="en-GB" dirty="0" err="1">
                <a:solidFill>
                  <a:srgbClr val="0C0C0C"/>
                </a:solidFill>
                <a:latin typeface="Open Sans" panose="020B0606030504020204" pitchFamily="34" charset="0"/>
              </a:rPr>
              <a:t>eg</a:t>
            </a:r>
            <a:r>
              <a:rPr lang="en-GB" dirty="0">
                <a:solidFill>
                  <a:srgbClr val="0C0C0C"/>
                </a:solidFill>
                <a:latin typeface="Open Sans" panose="020B0606030504020204" pitchFamily="34" charset="0"/>
              </a:rPr>
              <a:t> water bottles, cups, plates)</a:t>
            </a:r>
          </a:p>
          <a:p>
            <a:pPr fontAlgn="base"/>
            <a:endParaRPr lang="en-GB" dirty="0">
              <a:solidFill>
                <a:srgbClr val="0C0C0C"/>
              </a:solidFill>
              <a:latin typeface="Open Sans" panose="020B0606030504020204" pitchFamily="34" charset="0"/>
            </a:endParaRPr>
          </a:p>
          <a:p>
            <a:pPr fontAlgn="base"/>
            <a:endParaRPr lang="en-GB" dirty="0">
              <a:solidFill>
                <a:srgbClr val="0C0C0C"/>
              </a:solidFill>
              <a:latin typeface="Open Sans" panose="020B0606030504020204" pitchFamily="34" charset="0"/>
            </a:endParaRPr>
          </a:p>
          <a:p>
            <a:endParaRPr lang="en-GB" dirty="0"/>
          </a:p>
        </p:txBody>
      </p:sp>
    </p:spTree>
    <p:extLst>
      <p:ext uri="{BB962C8B-B14F-4D97-AF65-F5344CB8AC3E}">
        <p14:creationId xmlns:p14="http://schemas.microsoft.com/office/powerpoint/2010/main" val="2076400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60F3D4-9168-4185-98DF-BDA35F406FBE}"/>
              </a:ext>
            </a:extLst>
          </p:cNvPr>
          <p:cNvSpPr>
            <a:spLocks noGrp="1"/>
          </p:cNvSpPr>
          <p:nvPr>
            <p:ph idx="1"/>
          </p:nvPr>
        </p:nvSpPr>
        <p:spPr>
          <a:xfrm>
            <a:off x="640389" y="534989"/>
            <a:ext cx="8596668" cy="3880773"/>
          </a:xfrm>
        </p:spPr>
        <p:txBody>
          <a:bodyPr>
            <a:normAutofit/>
          </a:bodyPr>
          <a:lstStyle/>
          <a:p>
            <a:pPr algn="l" fontAlgn="base"/>
            <a:r>
              <a:rPr lang="en-GB" sz="1700" b="1" i="0" u="none" strike="noStrike" dirty="0">
                <a:solidFill>
                  <a:srgbClr val="333333"/>
                </a:solidFill>
                <a:effectLst/>
                <a:latin typeface="Open Sans" panose="020B0606030504020204" pitchFamily="34" charset="0"/>
              </a:rPr>
              <a:t>Pollution</a:t>
            </a:r>
          </a:p>
          <a:p>
            <a:pPr algn="l" fontAlgn="base"/>
            <a:r>
              <a:rPr lang="en-GB" sz="1700" b="0" i="0" dirty="0">
                <a:solidFill>
                  <a:srgbClr val="0C0C0C"/>
                </a:solidFill>
                <a:effectLst/>
                <a:latin typeface="Open Sans" panose="020B0606030504020204" pitchFamily="34" charset="0"/>
              </a:rPr>
              <a:t>This consists in the emission of substances that can be harmful to life (human, animal and plant life). Pollution can affect water, land or air.</a:t>
            </a:r>
          </a:p>
          <a:p>
            <a:pPr algn="l" fontAlgn="base"/>
            <a:r>
              <a:rPr lang="en-GB" sz="1700" b="0" i="0" dirty="0">
                <a:solidFill>
                  <a:srgbClr val="0C0C0C"/>
                </a:solidFill>
                <a:effectLst/>
                <a:latin typeface="Open Sans" panose="020B0606030504020204" pitchFamily="34" charset="0"/>
              </a:rPr>
              <a:t>For example, think of:</a:t>
            </a:r>
          </a:p>
          <a:p>
            <a:pPr algn="l" fontAlgn="base">
              <a:buFont typeface="Arial" panose="020B0604020202020204" pitchFamily="34" charset="0"/>
              <a:buChar char="•"/>
            </a:pPr>
            <a:r>
              <a:rPr lang="en-GB" sz="1700" b="0" i="0" dirty="0">
                <a:solidFill>
                  <a:srgbClr val="0C0C0C"/>
                </a:solidFill>
                <a:effectLst/>
                <a:latin typeface="Open Sans" panose="020B0606030504020204" pitchFamily="34" charset="0"/>
              </a:rPr>
              <a:t>toxic chemicals that end up in rivers and seas (from factories and households such as cleaning products)</a:t>
            </a:r>
          </a:p>
          <a:p>
            <a:pPr algn="l" fontAlgn="base">
              <a:buFont typeface="Arial" panose="020B0604020202020204" pitchFamily="34" charset="0"/>
              <a:buChar char="•"/>
            </a:pPr>
            <a:r>
              <a:rPr lang="en-GB" sz="1700" b="0" i="0" dirty="0">
                <a:solidFill>
                  <a:srgbClr val="0C0C0C"/>
                </a:solidFill>
                <a:effectLst/>
                <a:latin typeface="Open Sans" panose="020B0606030504020204" pitchFamily="34" charset="0"/>
              </a:rPr>
              <a:t>smog and fumes from factories, cars etc</a:t>
            </a:r>
          </a:p>
          <a:p>
            <a:pPr algn="l" fontAlgn="base">
              <a:buFont typeface="Arial" panose="020B0604020202020204" pitchFamily="34" charset="0"/>
              <a:buChar char="•"/>
            </a:pPr>
            <a:r>
              <a:rPr lang="en-GB" sz="1700" b="0" i="0" dirty="0">
                <a:solidFill>
                  <a:srgbClr val="0C0C0C"/>
                </a:solidFill>
                <a:effectLst/>
                <a:latin typeface="Open Sans" panose="020B0606030504020204" pitchFamily="34" charset="0"/>
              </a:rPr>
              <a:t>plastic waste </a:t>
            </a:r>
          </a:p>
          <a:p>
            <a:pPr marL="0" indent="0">
              <a:buNone/>
            </a:pPr>
            <a:endParaRPr lang="en-GB" sz="1600" dirty="0"/>
          </a:p>
        </p:txBody>
      </p:sp>
      <p:sp>
        <p:nvSpPr>
          <p:cNvPr id="4" name="Content Placeholder 2">
            <a:extLst>
              <a:ext uri="{FF2B5EF4-FFF2-40B4-BE49-F238E27FC236}">
                <a16:creationId xmlns:a16="http://schemas.microsoft.com/office/drawing/2014/main" id="{D4A854C5-F85C-4363-999F-CDC02A4E83C1}"/>
              </a:ext>
            </a:extLst>
          </p:cNvPr>
          <p:cNvSpPr txBox="1">
            <a:spLocks/>
          </p:cNvSpPr>
          <p:nvPr/>
        </p:nvSpPr>
        <p:spPr>
          <a:xfrm>
            <a:off x="640389" y="3828473"/>
            <a:ext cx="8596668" cy="178333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fontAlgn="base"/>
            <a:r>
              <a:rPr lang="en-GB" sz="1600" b="1" dirty="0">
                <a:solidFill>
                  <a:srgbClr val="333333"/>
                </a:solidFill>
                <a:latin typeface="Open Sans" panose="020B0606030504020204" pitchFamily="34" charset="0"/>
              </a:rPr>
              <a:t>What can we do?</a:t>
            </a:r>
          </a:p>
          <a:p>
            <a:pPr fontAlgn="base"/>
            <a:r>
              <a:rPr lang="en-GB" sz="1600" dirty="0">
                <a:solidFill>
                  <a:srgbClr val="0C0C0C"/>
                </a:solidFill>
                <a:latin typeface="Open Sans" panose="020B0606030504020204" pitchFamily="34" charset="0"/>
              </a:rPr>
              <a:t>Drive less-Take public transport, walk, cycle</a:t>
            </a:r>
          </a:p>
          <a:p>
            <a:pPr fontAlgn="base"/>
            <a:r>
              <a:rPr lang="en-GB" sz="1600" dirty="0">
                <a:solidFill>
                  <a:srgbClr val="0C0C0C"/>
                </a:solidFill>
                <a:latin typeface="Open Sans" panose="020B0606030504020204" pitchFamily="34" charset="0"/>
              </a:rPr>
              <a:t>Eco-friendly cleaning and hygiene products (</a:t>
            </a:r>
            <a:r>
              <a:rPr lang="en-GB" sz="1600" dirty="0" err="1">
                <a:solidFill>
                  <a:srgbClr val="0C0C0C"/>
                </a:solidFill>
                <a:latin typeface="Open Sans" panose="020B0606030504020204" pitchFamily="34" charset="0"/>
              </a:rPr>
              <a:t>eg</a:t>
            </a:r>
            <a:r>
              <a:rPr lang="en-GB" sz="1600" dirty="0">
                <a:solidFill>
                  <a:srgbClr val="0C0C0C"/>
                </a:solidFill>
                <a:latin typeface="Open Sans" panose="020B0606030504020204" pitchFamily="34" charset="0"/>
              </a:rPr>
              <a:t> deodorant, hairspray, kitchen cleaners)</a:t>
            </a:r>
          </a:p>
          <a:p>
            <a:pPr fontAlgn="base"/>
            <a:r>
              <a:rPr lang="en-GB" sz="1600" dirty="0">
                <a:solidFill>
                  <a:srgbClr val="0C0C0C"/>
                </a:solidFill>
                <a:latin typeface="Open Sans" panose="020B0606030504020204" pitchFamily="34" charset="0"/>
              </a:rPr>
              <a:t>Burn less things (coal, wood, leaves, rubbish)</a:t>
            </a:r>
          </a:p>
          <a:p>
            <a:pPr fontAlgn="base"/>
            <a:endParaRPr lang="en-GB" sz="1600" dirty="0">
              <a:solidFill>
                <a:srgbClr val="0C0C0C"/>
              </a:solidFill>
              <a:latin typeface="Open Sans" panose="020B0606030504020204" pitchFamily="34" charset="0"/>
            </a:endParaRPr>
          </a:p>
          <a:p>
            <a:pPr fontAlgn="base"/>
            <a:endParaRPr lang="en-GB" sz="1600" dirty="0">
              <a:solidFill>
                <a:srgbClr val="0C0C0C"/>
              </a:solidFill>
              <a:latin typeface="Open Sans" panose="020B0606030504020204" pitchFamily="34" charset="0"/>
            </a:endParaRPr>
          </a:p>
          <a:p>
            <a:pPr fontAlgn="base"/>
            <a:endParaRPr lang="en-GB" sz="1600" dirty="0">
              <a:solidFill>
                <a:srgbClr val="0C0C0C"/>
              </a:solidFill>
              <a:latin typeface="Open Sans" panose="020B0606030504020204" pitchFamily="34" charset="0"/>
            </a:endParaRPr>
          </a:p>
          <a:p>
            <a:pPr fontAlgn="base"/>
            <a:endParaRPr lang="en-GB" sz="1600" dirty="0">
              <a:solidFill>
                <a:srgbClr val="0C0C0C"/>
              </a:solidFill>
              <a:latin typeface="Open Sans" panose="020B0606030504020204" pitchFamily="34" charset="0"/>
            </a:endParaRPr>
          </a:p>
          <a:p>
            <a:pPr fontAlgn="base"/>
            <a:endParaRPr lang="en-GB" sz="1600" dirty="0">
              <a:solidFill>
                <a:srgbClr val="0C0C0C"/>
              </a:solidFill>
              <a:latin typeface="Open Sans" panose="020B0606030504020204" pitchFamily="34" charset="0"/>
            </a:endParaRPr>
          </a:p>
          <a:p>
            <a:endParaRPr lang="en-GB" sz="1600" dirty="0"/>
          </a:p>
        </p:txBody>
      </p:sp>
    </p:spTree>
    <p:extLst>
      <p:ext uri="{BB962C8B-B14F-4D97-AF65-F5344CB8AC3E}">
        <p14:creationId xmlns:p14="http://schemas.microsoft.com/office/powerpoint/2010/main" val="94975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fade">
                                      <p:cBhvr>
                                        <p:cTn id="3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0D9FB0-7807-4FF7-9C0C-0FB428CE5EB0}"/>
              </a:ext>
            </a:extLst>
          </p:cNvPr>
          <p:cNvSpPr>
            <a:spLocks noGrp="1"/>
          </p:cNvSpPr>
          <p:nvPr>
            <p:ph idx="1"/>
          </p:nvPr>
        </p:nvSpPr>
        <p:spPr>
          <a:xfrm>
            <a:off x="649625" y="414916"/>
            <a:ext cx="8596668" cy="3880773"/>
          </a:xfrm>
        </p:spPr>
        <p:txBody>
          <a:bodyPr>
            <a:normAutofit fontScale="70000" lnSpcReduction="20000"/>
          </a:bodyPr>
          <a:lstStyle/>
          <a:p>
            <a:pPr algn="l" fontAlgn="base"/>
            <a:r>
              <a:rPr lang="en-GB" b="1" i="0" u="none" strike="noStrike" dirty="0">
                <a:solidFill>
                  <a:srgbClr val="333333"/>
                </a:solidFill>
                <a:effectLst/>
                <a:latin typeface="Open Sans" panose="020B0606030504020204" pitchFamily="34" charset="0"/>
              </a:rPr>
              <a:t>Waste</a:t>
            </a:r>
          </a:p>
          <a:p>
            <a:pPr algn="l" fontAlgn="base"/>
            <a:r>
              <a:rPr lang="en-GB" b="0" i="0" dirty="0">
                <a:solidFill>
                  <a:srgbClr val="0C0C0C"/>
                </a:solidFill>
                <a:effectLst/>
                <a:latin typeface="Open Sans" panose="020B0606030504020204" pitchFamily="34" charset="0"/>
              </a:rPr>
              <a:t>Waste includes a wide range of substances, some can be recycled and some not.</a:t>
            </a:r>
            <a:br>
              <a:rPr lang="en-GB" b="0" i="0" dirty="0">
                <a:solidFill>
                  <a:srgbClr val="0C0C0C"/>
                </a:solidFill>
                <a:effectLst/>
                <a:latin typeface="Open Sans" panose="020B0606030504020204" pitchFamily="34" charset="0"/>
              </a:rPr>
            </a:br>
            <a:endParaRPr lang="en-GB" b="0" i="0" dirty="0">
              <a:solidFill>
                <a:srgbClr val="0C0C0C"/>
              </a:solidFill>
              <a:effectLst/>
              <a:latin typeface="Open Sans" panose="020B0606030504020204" pitchFamily="34" charset="0"/>
            </a:endParaRPr>
          </a:p>
          <a:p>
            <a:pPr algn="l" fontAlgn="base"/>
            <a:r>
              <a:rPr lang="en-GB" b="0" i="0" dirty="0">
                <a:solidFill>
                  <a:srgbClr val="0C0C0C"/>
                </a:solidFill>
                <a:effectLst/>
                <a:latin typeface="Open Sans" panose="020B0606030504020204" pitchFamily="34" charset="0"/>
              </a:rPr>
              <a:t>There are hazardous waste materials and those materials with chemicals that may react with other chemicals and become hazardous as they produce poisons. There are infected materials, such as materials from hospitals.</a:t>
            </a:r>
          </a:p>
          <a:p>
            <a:pPr algn="l" fontAlgn="base"/>
            <a:r>
              <a:rPr lang="en-GB" b="0" i="0" dirty="0">
                <a:solidFill>
                  <a:srgbClr val="0C0C0C"/>
                </a:solidFill>
                <a:effectLst/>
                <a:latin typeface="Open Sans" panose="020B0606030504020204" pitchFamily="34" charset="0"/>
              </a:rPr>
              <a:t>There are building materials such as rubble, bricks, stone, pipework and more.</a:t>
            </a:r>
          </a:p>
          <a:p>
            <a:pPr algn="l" fontAlgn="base"/>
            <a:r>
              <a:rPr lang="en-GB" b="0" i="0" dirty="0">
                <a:solidFill>
                  <a:srgbClr val="0C0C0C"/>
                </a:solidFill>
                <a:effectLst/>
                <a:latin typeface="Open Sans" panose="020B0606030504020204" pitchFamily="34" charset="0"/>
              </a:rPr>
              <a:t>Some materials can and should be recycled, such as plastics, tins, </a:t>
            </a:r>
            <a:r>
              <a:rPr lang="en-GB" b="0" i="0" dirty="0" err="1">
                <a:solidFill>
                  <a:srgbClr val="0C0C0C"/>
                </a:solidFill>
                <a:effectLst/>
                <a:latin typeface="Open Sans" panose="020B0606030504020204" pitchFamily="34" charset="0"/>
              </a:rPr>
              <a:t>aluminum</a:t>
            </a:r>
            <a:r>
              <a:rPr lang="en-GB" b="0" i="0" dirty="0">
                <a:solidFill>
                  <a:srgbClr val="0C0C0C"/>
                </a:solidFill>
                <a:effectLst/>
                <a:latin typeface="Open Sans" panose="020B0606030504020204" pitchFamily="34" charset="0"/>
              </a:rPr>
              <a:t>, steel, paper, glass, cardboard, Tetra Pak, clothing, electronic equipment, mobile phones, spectacles, tires, ink cartridges, and some building materials.</a:t>
            </a:r>
          </a:p>
          <a:p>
            <a:pPr algn="l" fontAlgn="base"/>
            <a:r>
              <a:rPr lang="en-GB" b="0" i="0" dirty="0">
                <a:solidFill>
                  <a:srgbClr val="0C0C0C"/>
                </a:solidFill>
                <a:effectLst/>
                <a:latin typeface="Open Sans" panose="020B0606030504020204" pitchFamily="34" charset="0"/>
              </a:rPr>
              <a:t>Then there is food waste that should be recycled too and turned into compost.</a:t>
            </a:r>
          </a:p>
          <a:p>
            <a:pPr algn="l" fontAlgn="base"/>
            <a:r>
              <a:rPr lang="en-GB" b="0" i="0" dirty="0">
                <a:solidFill>
                  <a:srgbClr val="0C0C0C"/>
                </a:solidFill>
                <a:effectLst/>
                <a:latin typeface="Open Sans" panose="020B0606030504020204" pitchFamily="34" charset="0"/>
              </a:rPr>
              <a:t>Waste is a problem because it is hard to get rid of. If it is incinerated, it creates toxic fumes; if it is kept in landfills (apart from the ugliness of the landfills), waste releases toxic gases that pollute the air and toxic liquids that pollute the land, the groundwater, and waterways.</a:t>
            </a:r>
          </a:p>
          <a:p>
            <a:pPr algn="l" fontAlgn="base"/>
            <a:r>
              <a:rPr lang="en-GB" b="0" i="0" dirty="0">
                <a:solidFill>
                  <a:srgbClr val="0C0C0C"/>
                </a:solidFill>
                <a:effectLst/>
                <a:latin typeface="Open Sans" panose="020B0606030504020204" pitchFamily="34" charset="0"/>
              </a:rPr>
              <a:t>It also releases greenhouse gasses such as methane (which is also flammable).</a:t>
            </a:r>
          </a:p>
          <a:p>
            <a:pPr algn="l" fontAlgn="base"/>
            <a:r>
              <a:rPr lang="en-GB" b="0" i="0" dirty="0">
                <a:solidFill>
                  <a:srgbClr val="0C0C0C"/>
                </a:solidFill>
                <a:effectLst/>
                <a:latin typeface="Open Sans" panose="020B0606030504020204" pitchFamily="34" charset="0"/>
              </a:rPr>
              <a:t>In addition, waste that is non-biodegradable stays in the environment for a very long time. For example, plastic lasts for up to 1,000 years before it decomposes.</a:t>
            </a:r>
          </a:p>
          <a:p>
            <a:endParaRPr lang="en-GB" dirty="0"/>
          </a:p>
        </p:txBody>
      </p:sp>
      <p:sp>
        <p:nvSpPr>
          <p:cNvPr id="4" name="Content Placeholder 2">
            <a:extLst>
              <a:ext uri="{FF2B5EF4-FFF2-40B4-BE49-F238E27FC236}">
                <a16:creationId xmlns:a16="http://schemas.microsoft.com/office/drawing/2014/main" id="{BEABC135-7CDF-4269-BFB4-15356CEE425C}"/>
              </a:ext>
            </a:extLst>
          </p:cNvPr>
          <p:cNvSpPr txBox="1">
            <a:spLocks/>
          </p:cNvSpPr>
          <p:nvPr/>
        </p:nvSpPr>
        <p:spPr>
          <a:xfrm>
            <a:off x="649625" y="4456545"/>
            <a:ext cx="8596668" cy="1783338"/>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fontAlgn="base"/>
            <a:r>
              <a:rPr lang="en-GB" sz="1600" b="1" dirty="0">
                <a:solidFill>
                  <a:srgbClr val="333333"/>
                </a:solidFill>
                <a:latin typeface="Open Sans" panose="020B0606030504020204" pitchFamily="34" charset="0"/>
              </a:rPr>
              <a:t>What can we do?</a:t>
            </a:r>
          </a:p>
          <a:p>
            <a:pPr fontAlgn="base"/>
            <a:r>
              <a:rPr lang="en-GB" sz="1600" dirty="0">
                <a:solidFill>
                  <a:srgbClr val="0C0C0C"/>
                </a:solidFill>
                <a:latin typeface="Open Sans" panose="020B0606030504020204" pitchFamily="34" charset="0"/>
              </a:rPr>
              <a:t>Less food waste-Use food waste bags form the council instead of throwing in the bin. Finish food or save leftovers.</a:t>
            </a:r>
          </a:p>
          <a:p>
            <a:pPr fontAlgn="base"/>
            <a:r>
              <a:rPr lang="en-GB" sz="1600" dirty="0">
                <a:solidFill>
                  <a:srgbClr val="0C0C0C"/>
                </a:solidFill>
                <a:latin typeface="Open Sans" panose="020B0606030504020204" pitchFamily="34" charset="0"/>
              </a:rPr>
              <a:t>Paperless/online billing-Get statements and bills sent by email or online account instead of posted with paper</a:t>
            </a:r>
          </a:p>
          <a:p>
            <a:pPr fontAlgn="base"/>
            <a:r>
              <a:rPr lang="en-GB" sz="1600" dirty="0">
                <a:solidFill>
                  <a:srgbClr val="0C0C0C"/>
                </a:solidFill>
                <a:latin typeface="Open Sans" panose="020B0606030504020204" pitchFamily="34" charset="0"/>
              </a:rPr>
              <a:t>Buy items in BULK-Buying bigger packages of things can mean you save money, shop less and have less packaging waste </a:t>
            </a:r>
            <a:r>
              <a:rPr lang="en-GB" sz="1600" dirty="0" err="1">
                <a:solidFill>
                  <a:srgbClr val="0C0C0C"/>
                </a:solidFill>
                <a:latin typeface="Open Sans" panose="020B0606030504020204" pitchFamily="34" charset="0"/>
              </a:rPr>
              <a:t>eg</a:t>
            </a:r>
            <a:r>
              <a:rPr lang="en-GB" sz="1600" dirty="0">
                <a:solidFill>
                  <a:srgbClr val="0C0C0C"/>
                </a:solidFill>
                <a:latin typeface="Open Sans" panose="020B0606030504020204" pitchFamily="34" charset="0"/>
              </a:rPr>
              <a:t> milk</a:t>
            </a:r>
          </a:p>
          <a:p>
            <a:pPr fontAlgn="base"/>
            <a:endParaRPr lang="en-GB" sz="1600" dirty="0">
              <a:solidFill>
                <a:srgbClr val="0C0C0C"/>
              </a:solidFill>
              <a:latin typeface="Open Sans" panose="020B0606030504020204" pitchFamily="34" charset="0"/>
            </a:endParaRPr>
          </a:p>
          <a:p>
            <a:pPr fontAlgn="base"/>
            <a:endParaRPr lang="en-GB" sz="1600" dirty="0">
              <a:solidFill>
                <a:srgbClr val="0C0C0C"/>
              </a:solidFill>
              <a:latin typeface="Open Sans" panose="020B0606030504020204" pitchFamily="34" charset="0"/>
            </a:endParaRPr>
          </a:p>
          <a:p>
            <a:pPr fontAlgn="base"/>
            <a:endParaRPr lang="en-GB" sz="1600" dirty="0">
              <a:solidFill>
                <a:srgbClr val="0C0C0C"/>
              </a:solidFill>
              <a:latin typeface="Open Sans" panose="020B0606030504020204" pitchFamily="34" charset="0"/>
            </a:endParaRPr>
          </a:p>
          <a:p>
            <a:pPr fontAlgn="base"/>
            <a:endParaRPr lang="en-GB" sz="1600" dirty="0">
              <a:solidFill>
                <a:srgbClr val="0C0C0C"/>
              </a:solidFill>
              <a:latin typeface="Open Sans" panose="020B0606030504020204" pitchFamily="34" charset="0"/>
            </a:endParaRPr>
          </a:p>
          <a:p>
            <a:pPr fontAlgn="base"/>
            <a:endParaRPr lang="en-GB" sz="1600" dirty="0">
              <a:solidFill>
                <a:srgbClr val="0C0C0C"/>
              </a:solidFill>
              <a:latin typeface="Open Sans" panose="020B0606030504020204" pitchFamily="34" charset="0"/>
            </a:endParaRPr>
          </a:p>
          <a:p>
            <a:pPr fontAlgn="base"/>
            <a:endParaRPr lang="en-GB" sz="1600" dirty="0">
              <a:solidFill>
                <a:srgbClr val="0C0C0C"/>
              </a:solidFill>
              <a:latin typeface="Open Sans" panose="020B0606030504020204" pitchFamily="34" charset="0"/>
            </a:endParaRPr>
          </a:p>
          <a:p>
            <a:endParaRPr lang="en-GB" sz="1600" dirty="0"/>
          </a:p>
        </p:txBody>
      </p:sp>
    </p:spTree>
    <p:extLst>
      <p:ext uri="{BB962C8B-B14F-4D97-AF65-F5344CB8AC3E}">
        <p14:creationId xmlns:p14="http://schemas.microsoft.com/office/powerpoint/2010/main" val="2528538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fade">
                                      <p:cBhvr>
                                        <p:cTn id="5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4F8067-4ED9-4E53-8379-123898025706}"/>
              </a:ext>
            </a:extLst>
          </p:cNvPr>
          <p:cNvSpPr>
            <a:spLocks noGrp="1"/>
          </p:cNvSpPr>
          <p:nvPr>
            <p:ph idx="1"/>
          </p:nvPr>
        </p:nvSpPr>
        <p:spPr>
          <a:xfrm>
            <a:off x="649625" y="479571"/>
            <a:ext cx="8596668" cy="3880773"/>
          </a:xfrm>
        </p:spPr>
        <p:txBody>
          <a:bodyPr>
            <a:normAutofit/>
          </a:bodyPr>
          <a:lstStyle/>
          <a:p>
            <a:pPr algn="l" fontAlgn="base"/>
            <a:r>
              <a:rPr lang="en-GB" b="1" i="0" u="none" strike="noStrike" dirty="0">
                <a:solidFill>
                  <a:srgbClr val="333333"/>
                </a:solidFill>
                <a:effectLst/>
                <a:latin typeface="Open Sans" panose="020B0606030504020204" pitchFamily="34" charset="0"/>
              </a:rPr>
              <a:t>Deforestation</a:t>
            </a:r>
          </a:p>
          <a:p>
            <a:pPr algn="l" fontAlgn="base"/>
            <a:r>
              <a:rPr lang="en-GB" b="0" i="0" dirty="0">
                <a:solidFill>
                  <a:srgbClr val="0C0C0C"/>
                </a:solidFill>
                <a:effectLst/>
                <a:latin typeface="Open Sans" panose="020B0606030504020204" pitchFamily="34" charset="0"/>
              </a:rPr>
              <a:t>Deforestation is linked with the depletion of resources. Humans need more land to grow food and more trees to produce wood and paper.</a:t>
            </a:r>
          </a:p>
          <a:p>
            <a:pPr algn="l" fontAlgn="base"/>
            <a:r>
              <a:rPr lang="en-GB" b="0" i="0" dirty="0">
                <a:solidFill>
                  <a:srgbClr val="0C0C0C"/>
                </a:solidFill>
                <a:effectLst/>
                <a:latin typeface="Open Sans" panose="020B0606030504020204" pitchFamily="34" charset="0"/>
              </a:rPr>
              <a:t>As a result, over the centuries, we have been cutting down trees at an ever-growing rate. Trees produce oxygen, which is essential for life on Earth and they also absorb carbon dioxide (a greenhouse gas).</a:t>
            </a:r>
          </a:p>
          <a:p>
            <a:pPr algn="l" fontAlgn="base"/>
            <a:r>
              <a:rPr lang="en-GB" b="0" i="0" dirty="0">
                <a:solidFill>
                  <a:srgbClr val="0C0C0C"/>
                </a:solidFill>
                <a:effectLst/>
                <a:latin typeface="Open Sans" panose="020B0606030504020204" pitchFamily="34" charset="0"/>
              </a:rPr>
              <a:t>So, we have fewer and fewer trees as forests are cut down and trees are not replaced. This is causing a big problem for the environment and for life on Earth.</a:t>
            </a:r>
          </a:p>
          <a:p>
            <a:pPr algn="l" fontAlgn="base"/>
            <a:r>
              <a:rPr lang="en-GB" b="0" i="0" dirty="0">
                <a:solidFill>
                  <a:srgbClr val="0C0C0C"/>
                </a:solidFill>
                <a:effectLst/>
                <a:latin typeface="Open Sans" panose="020B0606030504020204" pitchFamily="34" charset="0"/>
              </a:rPr>
              <a:t>Cutting down trees at this rate is not sustainable in the long term.</a:t>
            </a:r>
          </a:p>
          <a:p>
            <a:endParaRPr lang="en-GB" dirty="0"/>
          </a:p>
        </p:txBody>
      </p:sp>
      <p:sp>
        <p:nvSpPr>
          <p:cNvPr id="4" name="Content Placeholder 2">
            <a:extLst>
              <a:ext uri="{FF2B5EF4-FFF2-40B4-BE49-F238E27FC236}">
                <a16:creationId xmlns:a16="http://schemas.microsoft.com/office/drawing/2014/main" id="{52679935-067C-4AEA-8906-A5F1F8B7CBAF}"/>
              </a:ext>
            </a:extLst>
          </p:cNvPr>
          <p:cNvSpPr txBox="1">
            <a:spLocks/>
          </p:cNvSpPr>
          <p:nvPr/>
        </p:nvSpPr>
        <p:spPr>
          <a:xfrm>
            <a:off x="649625" y="3897744"/>
            <a:ext cx="8596668" cy="224977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fontAlgn="base"/>
            <a:r>
              <a:rPr lang="en-GB" b="1" dirty="0">
                <a:solidFill>
                  <a:srgbClr val="333333"/>
                </a:solidFill>
                <a:latin typeface="Open Sans" panose="020B0606030504020204" pitchFamily="34" charset="0"/>
              </a:rPr>
              <a:t>What can we do?</a:t>
            </a:r>
          </a:p>
          <a:p>
            <a:pPr fontAlgn="base"/>
            <a:r>
              <a:rPr lang="en-GB" dirty="0">
                <a:solidFill>
                  <a:srgbClr val="333333"/>
                </a:solidFill>
                <a:latin typeface="Open Sans" panose="020B0606030504020204" pitchFamily="34" charset="0"/>
              </a:rPr>
              <a:t>Plant a tree</a:t>
            </a:r>
          </a:p>
          <a:p>
            <a:pPr fontAlgn="base"/>
            <a:r>
              <a:rPr lang="en-GB" dirty="0">
                <a:solidFill>
                  <a:srgbClr val="333333"/>
                </a:solidFill>
                <a:latin typeface="Open Sans" panose="020B0606030504020204" pitchFamily="34" charset="0"/>
              </a:rPr>
              <a:t>Use less paper (including toiler paper &amp; kitchen roll)</a:t>
            </a:r>
          </a:p>
          <a:p>
            <a:pPr fontAlgn="base"/>
            <a:r>
              <a:rPr lang="en-GB" dirty="0">
                <a:solidFill>
                  <a:srgbClr val="333333"/>
                </a:solidFill>
                <a:latin typeface="Open Sans" panose="020B0606030504020204" pitchFamily="34" charset="0"/>
              </a:rPr>
              <a:t>Eat less meat (lots of deforestation is to create farm space)</a:t>
            </a:r>
          </a:p>
          <a:p>
            <a:pPr fontAlgn="base"/>
            <a:r>
              <a:rPr lang="en-GB" dirty="0">
                <a:solidFill>
                  <a:srgbClr val="333333"/>
                </a:solidFill>
                <a:latin typeface="Open Sans" panose="020B0606030504020204" pitchFamily="34" charset="0"/>
              </a:rPr>
              <a:t>Buy less products that contain palm oil (cake, chocolates, biscuits)</a:t>
            </a:r>
            <a:r>
              <a:rPr lang="en-GB" b="1" dirty="0">
                <a:solidFill>
                  <a:srgbClr val="333333"/>
                </a:solidFill>
                <a:latin typeface="Open Sans" panose="020B0606030504020204" pitchFamily="34" charset="0"/>
              </a:rPr>
              <a:t> </a:t>
            </a:r>
          </a:p>
        </p:txBody>
      </p:sp>
    </p:spTree>
    <p:extLst>
      <p:ext uri="{BB962C8B-B14F-4D97-AF65-F5344CB8AC3E}">
        <p14:creationId xmlns:p14="http://schemas.microsoft.com/office/powerpoint/2010/main" val="1486308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F90E6E-4E03-4172-992F-F7654FCD8135}"/>
              </a:ext>
            </a:extLst>
          </p:cNvPr>
          <p:cNvSpPr>
            <a:spLocks noGrp="1"/>
          </p:cNvSpPr>
          <p:nvPr>
            <p:ph idx="1"/>
          </p:nvPr>
        </p:nvSpPr>
        <p:spPr>
          <a:xfrm>
            <a:off x="603443" y="498044"/>
            <a:ext cx="8596668" cy="3880773"/>
          </a:xfrm>
        </p:spPr>
        <p:txBody>
          <a:bodyPr>
            <a:normAutofit fontScale="92500" lnSpcReduction="10000"/>
          </a:bodyPr>
          <a:lstStyle/>
          <a:p>
            <a:pPr algn="l" fontAlgn="base"/>
            <a:r>
              <a:rPr lang="en-GB" b="1" i="0" u="none" strike="noStrike" dirty="0">
                <a:solidFill>
                  <a:srgbClr val="333333"/>
                </a:solidFill>
                <a:effectLst/>
                <a:latin typeface="Open Sans" panose="020B0606030504020204" pitchFamily="34" charset="0"/>
              </a:rPr>
              <a:t>Loss of biodiversity</a:t>
            </a:r>
          </a:p>
          <a:p>
            <a:pPr algn="l" fontAlgn="base"/>
            <a:r>
              <a:rPr lang="en-GB" b="0" i="0" dirty="0">
                <a:solidFill>
                  <a:srgbClr val="0C0C0C"/>
                </a:solidFill>
                <a:effectLst/>
                <a:latin typeface="Open Sans" panose="020B0606030504020204" pitchFamily="34" charset="0"/>
              </a:rPr>
              <a:t>As we cut down trees, pollute the environment with all sorts of chemicals and expand our settlements, many species are dying out.</a:t>
            </a:r>
          </a:p>
          <a:p>
            <a:pPr algn="l" fontAlgn="base"/>
            <a:r>
              <a:rPr lang="en-GB" b="0" i="0" dirty="0">
                <a:solidFill>
                  <a:srgbClr val="0C0C0C"/>
                </a:solidFill>
                <a:effectLst/>
                <a:latin typeface="Open Sans" panose="020B0606030504020204" pitchFamily="34" charset="0"/>
              </a:rPr>
              <a:t>The extinction of species is common in the history of planet Earth and, as some species die out, other species emerge.</a:t>
            </a:r>
          </a:p>
          <a:p>
            <a:pPr algn="l" fontAlgn="base"/>
            <a:r>
              <a:rPr lang="en-GB" b="0" i="0" dirty="0">
                <a:solidFill>
                  <a:srgbClr val="0C0C0C"/>
                </a:solidFill>
                <a:effectLst/>
                <a:latin typeface="Open Sans" panose="020B0606030504020204" pitchFamily="34" charset="0"/>
              </a:rPr>
              <a:t>However, since we have started tampering with the environment on a bigger scale, species have been getting extinct faster than ever. This results in less biodiversity.</a:t>
            </a:r>
          </a:p>
          <a:p>
            <a:pPr algn="l" fontAlgn="base"/>
            <a:r>
              <a:rPr lang="en-GB" b="0" i="0" dirty="0">
                <a:solidFill>
                  <a:srgbClr val="0C0C0C"/>
                </a:solidFill>
                <a:effectLst/>
                <a:latin typeface="Open Sans" panose="020B0606030504020204" pitchFamily="34" charset="0"/>
              </a:rPr>
              <a:t>Biodiversity is important for many reasons, including but not limited to the following.</a:t>
            </a:r>
          </a:p>
          <a:p>
            <a:pPr algn="l" fontAlgn="base"/>
            <a:r>
              <a:rPr lang="en-GB" b="0" i="0" dirty="0">
                <a:solidFill>
                  <a:srgbClr val="0C0C0C"/>
                </a:solidFill>
                <a:effectLst/>
                <a:latin typeface="Open Sans" panose="020B0606030504020204" pitchFamily="34" charset="0"/>
              </a:rPr>
              <a:t>A larger number of species results in a larger variety of crops and crops that are more resistant to diseases and biodiversity leads to healthier ecosystems that can recover more quickly from natural disasters.</a:t>
            </a:r>
          </a:p>
          <a:p>
            <a:endParaRPr lang="en-GB" dirty="0"/>
          </a:p>
        </p:txBody>
      </p:sp>
      <p:sp>
        <p:nvSpPr>
          <p:cNvPr id="4" name="Content Placeholder 2">
            <a:extLst>
              <a:ext uri="{FF2B5EF4-FFF2-40B4-BE49-F238E27FC236}">
                <a16:creationId xmlns:a16="http://schemas.microsoft.com/office/drawing/2014/main" id="{2E6CB593-AB88-4B4E-8A90-6E94EA89CAC3}"/>
              </a:ext>
            </a:extLst>
          </p:cNvPr>
          <p:cNvSpPr txBox="1">
            <a:spLocks/>
          </p:cNvSpPr>
          <p:nvPr/>
        </p:nvSpPr>
        <p:spPr>
          <a:xfrm>
            <a:off x="603443" y="4285671"/>
            <a:ext cx="8596668" cy="224977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fontAlgn="base"/>
            <a:r>
              <a:rPr lang="en-GB" b="1" dirty="0">
                <a:solidFill>
                  <a:srgbClr val="333333"/>
                </a:solidFill>
                <a:latin typeface="Open Sans" panose="020B0606030504020204" pitchFamily="34" charset="0"/>
              </a:rPr>
              <a:t>What can we do?</a:t>
            </a:r>
          </a:p>
          <a:p>
            <a:pPr fontAlgn="base"/>
            <a:r>
              <a:rPr lang="en-GB" dirty="0">
                <a:solidFill>
                  <a:srgbClr val="333333"/>
                </a:solidFill>
                <a:latin typeface="Open Sans" panose="020B0606030504020204" pitchFamily="34" charset="0"/>
              </a:rPr>
              <a:t>Pick up litter</a:t>
            </a:r>
            <a:endParaRPr lang="en-GB" b="1" dirty="0">
              <a:solidFill>
                <a:srgbClr val="333333"/>
              </a:solidFill>
              <a:latin typeface="Open Sans" panose="020B0606030504020204" pitchFamily="34" charset="0"/>
            </a:endParaRPr>
          </a:p>
          <a:p>
            <a:pPr fontAlgn="base"/>
            <a:r>
              <a:rPr lang="en-GB" dirty="0">
                <a:solidFill>
                  <a:srgbClr val="333333"/>
                </a:solidFill>
                <a:latin typeface="Open Sans" panose="020B0606030504020204" pitchFamily="34" charset="0"/>
              </a:rPr>
              <a:t>Visit local garden centre, donating</a:t>
            </a:r>
          </a:p>
          <a:p>
            <a:pPr fontAlgn="base"/>
            <a:r>
              <a:rPr lang="en-GB" dirty="0">
                <a:solidFill>
                  <a:srgbClr val="333333"/>
                </a:solidFill>
                <a:latin typeface="Open Sans" panose="020B0606030504020204" pitchFamily="34" charset="0"/>
              </a:rPr>
              <a:t>Cut your grass less often! (more food for species, allows flowers to grow)</a:t>
            </a:r>
          </a:p>
          <a:p>
            <a:pPr fontAlgn="base"/>
            <a:r>
              <a:rPr lang="en-GB" dirty="0">
                <a:solidFill>
                  <a:srgbClr val="333333"/>
                </a:solidFill>
                <a:latin typeface="Open Sans" panose="020B0606030504020204" pitchFamily="34" charset="0"/>
              </a:rPr>
              <a:t>Don’t let your pets too far out into the wild (They can kill other species)</a:t>
            </a:r>
          </a:p>
          <a:p>
            <a:pPr fontAlgn="base"/>
            <a:endParaRPr lang="en-GB" dirty="0">
              <a:solidFill>
                <a:srgbClr val="333333"/>
              </a:solidFill>
              <a:latin typeface="Open Sans" panose="020B0606030504020204" pitchFamily="34" charset="0"/>
            </a:endParaRPr>
          </a:p>
        </p:txBody>
      </p:sp>
    </p:spTree>
    <p:extLst>
      <p:ext uri="{BB962C8B-B14F-4D97-AF65-F5344CB8AC3E}">
        <p14:creationId xmlns:p14="http://schemas.microsoft.com/office/powerpoint/2010/main" val="1545401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fade">
                                      <p:cBhvr>
                                        <p:cTn id="3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60F667-4E94-4119-811C-EAE96A969D7C}"/>
              </a:ext>
            </a:extLst>
          </p:cNvPr>
          <p:cNvSpPr>
            <a:spLocks noGrp="1"/>
          </p:cNvSpPr>
          <p:nvPr>
            <p:ph idx="1"/>
          </p:nvPr>
        </p:nvSpPr>
        <p:spPr>
          <a:xfrm>
            <a:off x="695807" y="414916"/>
            <a:ext cx="8596668" cy="3880773"/>
          </a:xfrm>
        </p:spPr>
        <p:txBody>
          <a:bodyPr>
            <a:normAutofit lnSpcReduction="10000"/>
          </a:bodyPr>
          <a:lstStyle/>
          <a:p>
            <a:pPr algn="l" fontAlgn="base"/>
            <a:r>
              <a:rPr lang="en-GB" b="1" i="0" u="none" strike="noStrike" dirty="0">
                <a:solidFill>
                  <a:srgbClr val="333333"/>
                </a:solidFill>
                <a:effectLst/>
                <a:latin typeface="Open Sans" panose="020B0606030504020204" pitchFamily="34" charset="0"/>
              </a:rPr>
              <a:t>Climate change</a:t>
            </a:r>
          </a:p>
          <a:p>
            <a:pPr algn="l" fontAlgn="base"/>
            <a:r>
              <a:rPr lang="en-GB" b="0" i="0" dirty="0">
                <a:solidFill>
                  <a:srgbClr val="0C0C0C"/>
                </a:solidFill>
                <a:effectLst/>
                <a:latin typeface="Open Sans" panose="020B0606030504020204" pitchFamily="34" charset="0"/>
              </a:rPr>
              <a:t>The Earth climate is naturally subject to changes. It has always changed since the Earth was born and it always will. Recently, there is evidence that the world’s climate is changing. Some of it may be natural, but there is reason to believe that some of it may be due to human activity.</a:t>
            </a:r>
          </a:p>
          <a:p>
            <a:pPr algn="l" fontAlgn="base"/>
            <a:r>
              <a:rPr lang="en-GB" b="0" i="0" dirty="0">
                <a:solidFill>
                  <a:srgbClr val="0C0C0C"/>
                </a:solidFill>
                <a:effectLst/>
                <a:latin typeface="Open Sans" panose="020B0606030504020204" pitchFamily="34" charset="0"/>
              </a:rPr>
              <a:t>Human-induced climate change is mainly due to greenhouse gases, which we produce by burning fossil fuels and by releasing a variety of chemicals.</a:t>
            </a:r>
          </a:p>
          <a:p>
            <a:pPr algn="l" fontAlgn="base"/>
            <a:r>
              <a:rPr lang="en-GB" b="0" i="0" dirty="0">
                <a:solidFill>
                  <a:srgbClr val="0C0C0C"/>
                </a:solidFill>
                <a:effectLst/>
                <a:latin typeface="Open Sans" panose="020B0606030504020204" pitchFamily="34" charset="0"/>
              </a:rPr>
              <a:t>The main </a:t>
            </a:r>
            <a:r>
              <a:rPr lang="en-GB" b="0" i="0" u="none" strike="noStrike" dirty="0">
                <a:solidFill>
                  <a:srgbClr val="2EA3F2"/>
                </a:solidFill>
                <a:effectLst/>
                <a:latin typeface="Open Sans" panose="020B0606030504020204" pitchFamily="34" charset="0"/>
                <a:hlinkClick r:id="rId2"/>
              </a:rPr>
              <a:t>greenhouse gases</a:t>
            </a:r>
            <a:r>
              <a:rPr lang="en-GB" b="0" i="0" dirty="0">
                <a:solidFill>
                  <a:srgbClr val="0C0C0C"/>
                </a:solidFill>
                <a:effectLst/>
                <a:latin typeface="Open Sans" panose="020B0606030504020204" pitchFamily="34" charset="0"/>
              </a:rPr>
              <a:t> to the production of which humans contribute are carbon dioxide (CO</a:t>
            </a:r>
            <a:r>
              <a:rPr lang="en-GB" b="0" i="0" baseline="-25000" dirty="0">
                <a:solidFill>
                  <a:srgbClr val="0C0C0C"/>
                </a:solidFill>
                <a:effectLst/>
                <a:latin typeface="Open Sans" panose="020B0606030504020204" pitchFamily="34" charset="0"/>
              </a:rPr>
              <a:t>2</a:t>
            </a:r>
            <a:r>
              <a:rPr lang="en-GB" b="0" i="0" dirty="0">
                <a:solidFill>
                  <a:srgbClr val="0C0C0C"/>
                </a:solidFill>
                <a:effectLst/>
                <a:latin typeface="Open Sans" panose="020B0606030504020204" pitchFamily="34" charset="0"/>
              </a:rPr>
              <a:t>), methane, nitrous oxide and chlorofluorocarbons (CFCs).</a:t>
            </a:r>
          </a:p>
          <a:p>
            <a:pPr algn="l" fontAlgn="base"/>
            <a:r>
              <a:rPr lang="en-GB" b="0" i="0" dirty="0">
                <a:solidFill>
                  <a:srgbClr val="0C0C0C"/>
                </a:solidFill>
                <a:effectLst/>
                <a:latin typeface="Open Sans" panose="020B0606030504020204" pitchFamily="34" charset="0"/>
              </a:rPr>
              <a:t>These gases act like a greenhouse, by letting the heat in but not letting it escape, thus increasing the temperature of the Earth. This creates a series of chain effects that destabilize climate all over the world.</a:t>
            </a:r>
          </a:p>
          <a:p>
            <a:endParaRPr lang="en-GB" dirty="0"/>
          </a:p>
        </p:txBody>
      </p:sp>
      <p:sp>
        <p:nvSpPr>
          <p:cNvPr id="4" name="Content Placeholder 2">
            <a:extLst>
              <a:ext uri="{FF2B5EF4-FFF2-40B4-BE49-F238E27FC236}">
                <a16:creationId xmlns:a16="http://schemas.microsoft.com/office/drawing/2014/main" id="{B17B6C99-FF30-4285-9582-E496B3EDA492}"/>
              </a:ext>
            </a:extLst>
          </p:cNvPr>
          <p:cNvSpPr txBox="1">
            <a:spLocks/>
          </p:cNvSpPr>
          <p:nvPr/>
        </p:nvSpPr>
        <p:spPr>
          <a:xfrm>
            <a:off x="695807" y="4295689"/>
            <a:ext cx="8596668" cy="224977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fontAlgn="base"/>
            <a:r>
              <a:rPr lang="en-GB" b="1" dirty="0">
                <a:solidFill>
                  <a:srgbClr val="333333"/>
                </a:solidFill>
                <a:latin typeface="Open Sans" panose="020B0606030504020204" pitchFamily="34" charset="0"/>
              </a:rPr>
              <a:t>What can we do?</a:t>
            </a:r>
          </a:p>
          <a:p>
            <a:pPr fontAlgn="base"/>
            <a:r>
              <a:rPr lang="en-GB" dirty="0">
                <a:solidFill>
                  <a:srgbClr val="333333"/>
                </a:solidFill>
                <a:latin typeface="Open Sans" panose="020B0606030504020204" pitchFamily="34" charset="0"/>
              </a:rPr>
              <a:t>Lots of the things we’ve spoken about already!</a:t>
            </a:r>
          </a:p>
          <a:p>
            <a:pPr fontAlgn="base"/>
            <a:r>
              <a:rPr lang="en-GB" dirty="0">
                <a:solidFill>
                  <a:srgbClr val="333333"/>
                </a:solidFill>
                <a:latin typeface="Open Sans" panose="020B0606030504020204" pitchFamily="34" charset="0"/>
              </a:rPr>
              <a:t>Share information with other people</a:t>
            </a:r>
          </a:p>
          <a:p>
            <a:pPr fontAlgn="base"/>
            <a:r>
              <a:rPr lang="en-GB" dirty="0">
                <a:solidFill>
                  <a:srgbClr val="333333"/>
                </a:solidFill>
                <a:latin typeface="Open Sans" panose="020B0606030504020204" pitchFamily="34" charset="0"/>
              </a:rPr>
              <a:t>Create renewable energy (solar panels etc), or use ‘green’ energy supplier</a:t>
            </a:r>
          </a:p>
          <a:p>
            <a:pPr fontAlgn="base"/>
            <a:r>
              <a:rPr lang="en-GB" dirty="0">
                <a:solidFill>
                  <a:srgbClr val="333333"/>
                </a:solidFill>
                <a:latin typeface="Open Sans" panose="020B0606030504020204" pitchFamily="34" charset="0"/>
              </a:rPr>
              <a:t>Buy clothes that you will wear for longer</a:t>
            </a:r>
          </a:p>
        </p:txBody>
      </p:sp>
    </p:spTree>
    <p:extLst>
      <p:ext uri="{BB962C8B-B14F-4D97-AF65-F5344CB8AC3E}">
        <p14:creationId xmlns:p14="http://schemas.microsoft.com/office/powerpoint/2010/main" val="2585096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61D68EB4F4C724DBDD98B989C62A3FE" ma:contentTypeVersion="14" ma:contentTypeDescription="Create a new document." ma:contentTypeScope="" ma:versionID="f9380af5a49bf71607e515b7b5f0327e">
  <xsd:schema xmlns:xsd="http://www.w3.org/2001/XMLSchema" xmlns:xs="http://www.w3.org/2001/XMLSchema" xmlns:p="http://schemas.microsoft.com/office/2006/metadata/properties" xmlns:ns2="b442af94-27ec-4c12-9041-09447141ac56" xmlns:ns3="9b8f0eab-74d5-4d8d-87b8-270f2228a97d" targetNamespace="http://schemas.microsoft.com/office/2006/metadata/properties" ma:root="true" ma:fieldsID="a96778589ab4c4606631664b36ba4c9a" ns2:_="" ns3:_="">
    <xsd:import namespace="b442af94-27ec-4c12-9041-09447141ac56"/>
    <xsd:import namespace="9b8f0eab-74d5-4d8d-87b8-270f2228a97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42af94-27ec-4c12-9041-09447141ac5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e8194ac-132f-443e-9640-f1f2e8c85d9a"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descrip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b8f0eab-74d5-4d8d-87b8-270f2228a97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f78b3e3e-7341-4ab7-9c45-2b52028c349c}" ma:internalName="TaxCatchAll" ma:showField="CatchAllData" ma:web="9b8f0eab-74d5-4d8d-87b8-270f2228a97d">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442af94-27ec-4c12-9041-09447141ac56">
      <Terms xmlns="http://schemas.microsoft.com/office/infopath/2007/PartnerControls"/>
    </lcf76f155ced4ddcb4097134ff3c332f>
    <TaxCatchAll xmlns="9b8f0eab-74d5-4d8d-87b8-270f2228a97d" xsi:nil="true"/>
  </documentManagement>
</p:properties>
</file>

<file path=customXml/itemProps1.xml><?xml version="1.0" encoding="utf-8"?>
<ds:datastoreItem xmlns:ds="http://schemas.openxmlformats.org/officeDocument/2006/customXml" ds:itemID="{6A7FD53C-E9BE-4C35-ADCA-CD272BC2EB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42af94-27ec-4c12-9041-09447141ac56"/>
    <ds:schemaRef ds:uri="9b8f0eab-74d5-4d8d-87b8-270f2228a9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9C734FF-DABA-490D-A786-14689C3C1A4F}">
  <ds:schemaRefs>
    <ds:schemaRef ds:uri="http://schemas.microsoft.com/sharepoint/v3/contenttype/forms"/>
  </ds:schemaRefs>
</ds:datastoreItem>
</file>

<file path=customXml/itemProps3.xml><?xml version="1.0" encoding="utf-8"?>
<ds:datastoreItem xmlns:ds="http://schemas.openxmlformats.org/officeDocument/2006/customXml" ds:itemID="{214C336D-102A-4889-B05E-879D002CE9A1}">
  <ds:schemaRefs>
    <ds:schemaRef ds:uri="http://purl.org/dc/elements/1.1/"/>
    <ds:schemaRef ds:uri="b442af94-27ec-4c12-9041-09447141ac56"/>
    <ds:schemaRef ds:uri="http://schemas.microsoft.com/office/2006/metadata/properties"/>
    <ds:schemaRef ds:uri="http://schemas.microsoft.com/office/2006/documentManagement/types"/>
    <ds:schemaRef ds:uri="http://schemas.openxmlformats.org/package/2006/metadata/core-properties"/>
    <ds:schemaRef ds:uri="http://purl.org/dc/terms/"/>
    <ds:schemaRef ds:uri="http://schemas.microsoft.com/office/infopath/2007/PartnerControls"/>
    <ds:schemaRef ds:uri="9b8f0eab-74d5-4d8d-87b8-270f2228a97d"/>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Facet</Template>
  <TotalTime>897</TotalTime>
  <Words>1463</Words>
  <Application>Microsoft Office PowerPoint</Application>
  <PresentationFormat>Widescreen</PresentationFormat>
  <Paragraphs>95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Open Sans</vt:lpstr>
      <vt:lpstr>Trebuchet MS</vt:lpstr>
      <vt:lpstr>Wingdings 3</vt:lpstr>
      <vt:lpstr>Facet</vt:lpstr>
      <vt:lpstr>Environmental Awareness</vt:lpstr>
      <vt:lpstr>PowerPoint Presentation</vt:lpstr>
      <vt:lpstr>List</vt:lpstr>
      <vt:lpstr>PowerPoint Presentation</vt:lpstr>
      <vt:lpstr>PowerPoint Presentation</vt:lpstr>
      <vt:lpstr>PowerPoint Presentation</vt:lpstr>
      <vt:lpstr>PowerPoint Presentation</vt:lpstr>
      <vt:lpstr>PowerPoint Presentation</vt:lpstr>
      <vt:lpstr>PowerPoint Presentation</vt:lpstr>
      <vt:lpstr>Video</vt:lpstr>
      <vt:lpstr>Task</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Amlyn Layton</dc:creator>
  <cp:lastModifiedBy>Katie Holland</cp:lastModifiedBy>
  <cp:revision>28</cp:revision>
  <dcterms:created xsi:type="dcterms:W3CDTF">2022-01-12T17:00:24Z</dcterms:created>
  <dcterms:modified xsi:type="dcterms:W3CDTF">2023-09-08T13:29:35Z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0x010100761D68EB4F4C724DBDD98B989C62A3FE</vt:lpwstr>
  </property>
</Properties>
</file>