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9" r:id="rId4"/>
  </p:sldMasterIdLst>
  <p:sldIdLst>
    <p:sldId id="297" r:id="rId5"/>
    <p:sldId id="290" r:id="rId6"/>
    <p:sldId id="295" r:id="rId7"/>
    <p:sldId id="294" r:id="rId8"/>
    <p:sldId id="333" r:id="rId9"/>
    <p:sldId id="332" r:id="rId10"/>
    <p:sldId id="331" r:id="rId11"/>
    <p:sldId id="334" r:id="rId12"/>
    <p:sldId id="293" r:id="rId13"/>
    <p:sldId id="335" r:id="rId14"/>
    <p:sldId id="298" r:id="rId15"/>
    <p:sldId id="338" r:id="rId16"/>
    <p:sldId id="339" r:id="rId17"/>
    <p:sldId id="340" r:id="rId18"/>
    <p:sldId id="341" r:id="rId19"/>
    <p:sldId id="342" r:id="rId20"/>
    <p:sldId id="343" r:id="rId21"/>
    <p:sldId id="344" r:id="rId22"/>
    <p:sldId id="345" r:id="rId23"/>
    <p:sldId id="346" r:id="rId24"/>
    <p:sldId id="348" r:id="rId25"/>
    <p:sldId id="349" r:id="rId26"/>
    <p:sldId id="350" r:id="rId27"/>
    <p:sldId id="351" r:id="rId28"/>
    <p:sldId id="352" r:id="rId29"/>
    <p:sldId id="353" r:id="rId30"/>
    <p:sldId id="347" r:id="rId31"/>
    <p:sldId id="35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1D1"/>
    <a:srgbClr val="CDC2C2"/>
    <a:srgbClr val="E5DD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9"/>
    <p:restoredTop sz="94830"/>
  </p:normalViewPr>
  <p:slideViewPr>
    <p:cSldViewPr snapToGrid="0" snapToObjects="1">
      <p:cViewPr varScale="1">
        <p:scale>
          <a:sx n="59" d="100"/>
          <a:sy n="59" d="100"/>
        </p:scale>
        <p:origin x="9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424CE6A-1D06-D047-BD87-F281C60AE4AB}"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696E3-E5F6-664B-83DC-7B94F1A16879}" type="slidenum">
              <a:rPr lang="en-US" smtClean="0"/>
              <a:t>‹#›</a:t>
            </a:fld>
            <a:endParaRPr lang="en-US"/>
          </a:p>
        </p:txBody>
      </p:sp>
    </p:spTree>
    <p:extLst>
      <p:ext uri="{BB962C8B-B14F-4D97-AF65-F5344CB8AC3E}">
        <p14:creationId xmlns:p14="http://schemas.microsoft.com/office/powerpoint/2010/main" val="139493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424CE6A-1D06-D047-BD87-F281C60AE4AB}"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696E3-E5F6-664B-83DC-7B94F1A16879}" type="slidenum">
              <a:rPr lang="en-US" smtClean="0"/>
              <a:t>‹#›</a:t>
            </a:fld>
            <a:endParaRPr lang="en-US"/>
          </a:p>
        </p:txBody>
      </p:sp>
    </p:spTree>
    <p:extLst>
      <p:ext uri="{BB962C8B-B14F-4D97-AF65-F5344CB8AC3E}">
        <p14:creationId xmlns:p14="http://schemas.microsoft.com/office/powerpoint/2010/main" val="3912929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424CE6A-1D06-D047-BD87-F281C60AE4AB}"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696E3-E5F6-664B-83DC-7B94F1A16879}" type="slidenum">
              <a:rPr lang="en-US" smtClean="0"/>
              <a:t>‹#›</a:t>
            </a:fld>
            <a:endParaRPr lang="en-US"/>
          </a:p>
        </p:txBody>
      </p:sp>
    </p:spTree>
    <p:extLst>
      <p:ext uri="{BB962C8B-B14F-4D97-AF65-F5344CB8AC3E}">
        <p14:creationId xmlns:p14="http://schemas.microsoft.com/office/powerpoint/2010/main" val="221691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D6719AD-4466-4602-B7F6-B0CBC5FB14D4}"/>
              </a:ext>
            </a:extLst>
          </p:cNvPr>
          <p:cNvSpPr>
            <a:spLocks noGrp="1"/>
          </p:cNvSpPr>
          <p:nvPr>
            <p:ph type="pic" sz="quarter" idx="11"/>
          </p:nvPr>
        </p:nvSpPr>
        <p:spPr>
          <a:xfrm>
            <a:off x="6374874" y="990601"/>
            <a:ext cx="4447311" cy="5867399"/>
          </a:xfrm>
          <a:custGeom>
            <a:avLst/>
            <a:gdLst>
              <a:gd name="connsiteX0" fmla="*/ 2222179 w 4447311"/>
              <a:gd name="connsiteY0" fmla="*/ 0 h 5867399"/>
              <a:gd name="connsiteX1" fmla="*/ 3861417 w 4447311"/>
              <a:gd name="connsiteY1" fmla="*/ 1190522 h 5867399"/>
              <a:gd name="connsiteX2" fmla="*/ 4446227 w 4447311"/>
              <a:gd name="connsiteY2" fmla="*/ 2185584 h 5867399"/>
              <a:gd name="connsiteX3" fmla="*/ 4446227 w 4447311"/>
              <a:gd name="connsiteY3" fmla="*/ 5817689 h 5867399"/>
              <a:gd name="connsiteX4" fmla="*/ 4446227 w 4447311"/>
              <a:gd name="connsiteY4" fmla="*/ 5867399 h 5867399"/>
              <a:gd name="connsiteX5" fmla="*/ 1086 w 4447311"/>
              <a:gd name="connsiteY5" fmla="*/ 5867399 h 5867399"/>
              <a:gd name="connsiteX6" fmla="*/ 1086 w 4447311"/>
              <a:gd name="connsiteY6" fmla="*/ 5846096 h 5867399"/>
              <a:gd name="connsiteX7" fmla="*/ 1086 w 4447311"/>
              <a:gd name="connsiteY7" fmla="*/ 2185584 h 5867399"/>
              <a:gd name="connsiteX8" fmla="*/ 585895 w 4447311"/>
              <a:gd name="connsiteY8" fmla="*/ 1190522 h 5867399"/>
              <a:gd name="connsiteX9" fmla="*/ 2222179 w 4447311"/>
              <a:gd name="connsiteY9" fmla="*/ 0 h 586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7311" h="5867399">
                <a:moveTo>
                  <a:pt x="2222179" y="0"/>
                </a:moveTo>
                <a:cubicBezTo>
                  <a:pt x="2228086" y="2962"/>
                  <a:pt x="3226397" y="728528"/>
                  <a:pt x="3861417" y="1190522"/>
                </a:cubicBezTo>
                <a:cubicBezTo>
                  <a:pt x="4499391" y="1652515"/>
                  <a:pt x="4446227" y="2185584"/>
                  <a:pt x="4446227" y="2185584"/>
                </a:cubicBezTo>
                <a:cubicBezTo>
                  <a:pt x="4446227" y="2185584"/>
                  <a:pt x="4446227" y="2185584"/>
                  <a:pt x="4446227" y="5817689"/>
                </a:cubicBezTo>
                <a:lnTo>
                  <a:pt x="4446227" y="5867399"/>
                </a:lnTo>
                <a:lnTo>
                  <a:pt x="1086" y="5867399"/>
                </a:lnTo>
                <a:lnTo>
                  <a:pt x="1086" y="5846096"/>
                </a:lnTo>
                <a:cubicBezTo>
                  <a:pt x="1086" y="5415964"/>
                  <a:pt x="1086" y="4432805"/>
                  <a:pt x="1086" y="2185584"/>
                </a:cubicBezTo>
                <a:cubicBezTo>
                  <a:pt x="1086" y="2185584"/>
                  <a:pt x="-52079" y="1652515"/>
                  <a:pt x="585895" y="1190522"/>
                </a:cubicBezTo>
                <a:cubicBezTo>
                  <a:pt x="1220915" y="728528"/>
                  <a:pt x="2216272" y="2962"/>
                  <a:pt x="2222179" y="0"/>
                </a:cubicBezTo>
                <a:close/>
              </a:path>
            </a:pathLst>
          </a:custGeom>
          <a:pattFill prst="pct80">
            <a:fgClr>
              <a:schemeClr val="accent1"/>
            </a:fgClr>
            <a:bgClr>
              <a:schemeClr val="bg1"/>
            </a:bgClr>
          </a:pattFill>
        </p:spPr>
      </p:sp>
    </p:spTree>
    <p:extLst>
      <p:ext uri="{BB962C8B-B14F-4D97-AF65-F5344CB8AC3E}">
        <p14:creationId xmlns:p14="http://schemas.microsoft.com/office/powerpoint/2010/main" val="30408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424CE6A-1D06-D047-BD87-F281C60AE4AB}"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696E3-E5F6-664B-83DC-7B94F1A16879}" type="slidenum">
              <a:rPr lang="en-US" smtClean="0"/>
              <a:t>‹#›</a:t>
            </a:fld>
            <a:endParaRPr lang="en-US"/>
          </a:p>
        </p:txBody>
      </p:sp>
    </p:spTree>
    <p:extLst>
      <p:ext uri="{BB962C8B-B14F-4D97-AF65-F5344CB8AC3E}">
        <p14:creationId xmlns:p14="http://schemas.microsoft.com/office/powerpoint/2010/main" val="393833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424CE6A-1D06-D047-BD87-F281C60AE4AB}"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696E3-E5F6-664B-83DC-7B94F1A16879}" type="slidenum">
              <a:rPr lang="en-US" smtClean="0"/>
              <a:t>‹#›</a:t>
            </a:fld>
            <a:endParaRPr lang="en-US"/>
          </a:p>
        </p:txBody>
      </p:sp>
    </p:spTree>
    <p:extLst>
      <p:ext uri="{BB962C8B-B14F-4D97-AF65-F5344CB8AC3E}">
        <p14:creationId xmlns:p14="http://schemas.microsoft.com/office/powerpoint/2010/main" val="298360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424CE6A-1D06-D047-BD87-F281C60AE4AB}"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696E3-E5F6-664B-83DC-7B94F1A16879}" type="slidenum">
              <a:rPr lang="en-US" smtClean="0"/>
              <a:t>‹#›</a:t>
            </a:fld>
            <a:endParaRPr lang="en-US"/>
          </a:p>
        </p:txBody>
      </p:sp>
    </p:spTree>
    <p:extLst>
      <p:ext uri="{BB962C8B-B14F-4D97-AF65-F5344CB8AC3E}">
        <p14:creationId xmlns:p14="http://schemas.microsoft.com/office/powerpoint/2010/main" val="1998042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424CE6A-1D06-D047-BD87-F281C60AE4AB}" type="datetimeFigureOut">
              <a:rPr lang="en-US" smtClean="0"/>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6696E3-E5F6-664B-83DC-7B94F1A16879}" type="slidenum">
              <a:rPr lang="en-US" smtClean="0"/>
              <a:t>‹#›</a:t>
            </a:fld>
            <a:endParaRPr lang="en-US"/>
          </a:p>
        </p:txBody>
      </p:sp>
    </p:spTree>
    <p:extLst>
      <p:ext uri="{BB962C8B-B14F-4D97-AF65-F5344CB8AC3E}">
        <p14:creationId xmlns:p14="http://schemas.microsoft.com/office/powerpoint/2010/main" val="4144423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424CE6A-1D06-D047-BD87-F281C60AE4AB}" type="datetimeFigureOut">
              <a:rPr lang="en-US" smtClean="0"/>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6696E3-E5F6-664B-83DC-7B94F1A16879}" type="slidenum">
              <a:rPr lang="en-US" smtClean="0"/>
              <a:t>‹#›</a:t>
            </a:fld>
            <a:endParaRPr lang="en-US"/>
          </a:p>
        </p:txBody>
      </p:sp>
    </p:spTree>
    <p:extLst>
      <p:ext uri="{BB962C8B-B14F-4D97-AF65-F5344CB8AC3E}">
        <p14:creationId xmlns:p14="http://schemas.microsoft.com/office/powerpoint/2010/main" val="353245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4CE6A-1D06-D047-BD87-F281C60AE4AB}" type="datetimeFigureOut">
              <a:rPr lang="en-US" smtClean="0"/>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6696E3-E5F6-664B-83DC-7B94F1A16879}" type="slidenum">
              <a:rPr lang="en-US" smtClean="0"/>
              <a:t>‹#›</a:t>
            </a:fld>
            <a:endParaRPr lang="en-US"/>
          </a:p>
        </p:txBody>
      </p:sp>
    </p:spTree>
    <p:extLst>
      <p:ext uri="{BB962C8B-B14F-4D97-AF65-F5344CB8AC3E}">
        <p14:creationId xmlns:p14="http://schemas.microsoft.com/office/powerpoint/2010/main" val="103903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424CE6A-1D06-D047-BD87-F281C60AE4AB}"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696E3-E5F6-664B-83DC-7B94F1A16879}" type="slidenum">
              <a:rPr lang="en-US" smtClean="0"/>
              <a:t>‹#›</a:t>
            </a:fld>
            <a:endParaRPr lang="en-US"/>
          </a:p>
        </p:txBody>
      </p:sp>
    </p:spTree>
    <p:extLst>
      <p:ext uri="{BB962C8B-B14F-4D97-AF65-F5344CB8AC3E}">
        <p14:creationId xmlns:p14="http://schemas.microsoft.com/office/powerpoint/2010/main" val="113127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424CE6A-1D06-D047-BD87-F281C60AE4AB}"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6696E3-E5F6-664B-83DC-7B94F1A16879}" type="slidenum">
              <a:rPr lang="en-US" smtClean="0"/>
              <a:t>‹#›</a:t>
            </a:fld>
            <a:endParaRPr lang="en-US"/>
          </a:p>
        </p:txBody>
      </p:sp>
    </p:spTree>
    <p:extLst>
      <p:ext uri="{BB962C8B-B14F-4D97-AF65-F5344CB8AC3E}">
        <p14:creationId xmlns:p14="http://schemas.microsoft.com/office/powerpoint/2010/main" val="254460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4CE6A-1D06-D047-BD87-F281C60AE4AB}" type="datetimeFigureOut">
              <a:rPr lang="en-US" smtClean="0"/>
              <a:t>9/12/2023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696E3-E5F6-664B-83DC-7B94F1A16879}" type="slidenum">
              <a:rPr lang="en-US" smtClean="0"/>
              <a:t>‹#›</a:t>
            </a:fld>
            <a:endParaRPr lang="en-US"/>
          </a:p>
        </p:txBody>
      </p:sp>
    </p:spTree>
    <p:extLst>
      <p:ext uri="{BB962C8B-B14F-4D97-AF65-F5344CB8AC3E}">
        <p14:creationId xmlns:p14="http://schemas.microsoft.com/office/powerpoint/2010/main" val="2395879148"/>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0.jpg"/><Relationship Id="rId2" Type="http://schemas.openxmlformats.org/officeDocument/2006/relationships/image" Target="../media/image17.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4.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68B07BC2-8F67-4168-9B68-24F11738BDDA}"/>
              </a:ext>
            </a:extLst>
          </p:cNvPr>
          <p:cNvPicPr>
            <a:picLocks noChangeAspect="1"/>
          </p:cNvPicPr>
          <p:nvPr/>
        </p:nvPicPr>
        <p:blipFill rotWithShape="1">
          <a:blip r:embed="rId2"/>
          <a:srcRect t="459" r="-2" b="-2"/>
          <a:stretch/>
        </p:blipFill>
        <p:spPr>
          <a:xfrm>
            <a:off x="4540286" y="1909876"/>
            <a:ext cx="3063794" cy="2584648"/>
          </a:xfrm>
          <a:prstGeom prst="rect">
            <a:avLst/>
          </a:prstGeom>
          <a:ln>
            <a:noFill/>
          </a:ln>
        </p:spPr>
      </p:pic>
      <p:sp>
        <p:nvSpPr>
          <p:cNvPr id="6" name="TextBox 5">
            <a:extLst>
              <a:ext uri="{FF2B5EF4-FFF2-40B4-BE49-F238E27FC236}">
                <a16:creationId xmlns:a16="http://schemas.microsoft.com/office/drawing/2014/main" id="{2A196CFD-934A-E840-7E6F-5F4CB32CF207}"/>
              </a:ext>
            </a:extLst>
          </p:cNvPr>
          <p:cNvSpPr txBox="1"/>
          <p:nvPr/>
        </p:nvSpPr>
        <p:spPr>
          <a:xfrm>
            <a:off x="10476593" y="4966858"/>
            <a:ext cx="1138315" cy="246221"/>
          </a:xfrm>
          <a:prstGeom prst="rect">
            <a:avLst/>
          </a:prstGeom>
          <a:noFill/>
        </p:spPr>
        <p:txBody>
          <a:bodyPr wrap="square" rtlCol="0">
            <a:spAutoFit/>
          </a:bodyPr>
          <a:lstStyle/>
          <a:p>
            <a:pPr algn="ctr"/>
            <a:r>
              <a:rPr lang="en-US" sz="1000" dirty="0">
                <a:solidFill>
                  <a:srgbClr val="002060"/>
                </a:solidFill>
                <a:latin typeface="Avenir Next LT Pro" panose="020B0504020202020204" pitchFamily="34" charset="77"/>
              </a:rPr>
              <a:t>Presentation for </a:t>
            </a:r>
          </a:p>
        </p:txBody>
      </p:sp>
    </p:spTree>
    <p:extLst>
      <p:ext uri="{BB962C8B-B14F-4D97-AF65-F5344CB8AC3E}">
        <p14:creationId xmlns:p14="http://schemas.microsoft.com/office/powerpoint/2010/main" val="447826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8639D77-A9F5-E25B-0D63-525606035E08}"/>
              </a:ext>
            </a:extLst>
          </p:cNvPr>
          <p:cNvPicPr>
            <a:picLocks noChangeAspect="1"/>
          </p:cNvPicPr>
          <p:nvPr/>
        </p:nvPicPr>
        <p:blipFill rotWithShape="1">
          <a:blip r:embed="rId2"/>
          <a:srcRect r="10820" b="1"/>
          <a:stretch/>
        </p:blipFill>
        <p:spPr>
          <a:xfrm flipH="1">
            <a:off x="2522356" y="10"/>
            <a:ext cx="9669642" cy="6857990"/>
          </a:xfrm>
          <a:prstGeom prst="rect">
            <a:avLst/>
          </a:prstGeom>
        </p:spPr>
      </p:pic>
      <p:sp>
        <p:nvSpPr>
          <p:cNvPr id="37" name="Rectangle 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F713F651-5290-6B25-D115-AE28D966C2A7}"/>
              </a:ext>
            </a:extLst>
          </p:cNvPr>
          <p:cNvSpPr/>
          <p:nvPr/>
        </p:nvSpPr>
        <p:spPr>
          <a:xfrm>
            <a:off x="853076" y="1634003"/>
            <a:ext cx="5520396" cy="3845363"/>
          </a:xfrm>
          <a:prstGeom prst="rect">
            <a:avLst/>
          </a:prstGeom>
        </p:spPr>
        <p:txBody>
          <a:bodyPr vert="horz" lIns="91440" tIns="45720" rIns="91440" bIns="45720" rtlCol="0">
            <a:normAutofit/>
          </a:bodyPr>
          <a:lstStyle/>
          <a:p>
            <a:pPr defTabSz="914400">
              <a:lnSpc>
                <a:spcPct val="90000"/>
              </a:lnSpc>
              <a:spcAft>
                <a:spcPts val="600"/>
              </a:spcAft>
            </a:pPr>
            <a:r>
              <a:rPr lang="en-US" sz="2800" dirty="0">
                <a:solidFill>
                  <a:srgbClr val="002060"/>
                </a:solidFill>
              </a:rPr>
              <a:t>Most of the world's 1.9 billion Muslims will observe Ramadan. </a:t>
            </a:r>
          </a:p>
          <a:p>
            <a:pPr defTabSz="914400">
              <a:lnSpc>
                <a:spcPct val="90000"/>
              </a:lnSpc>
              <a:spcAft>
                <a:spcPts val="600"/>
              </a:spcAft>
            </a:pPr>
            <a:endParaRPr lang="en-US" sz="2400" dirty="0"/>
          </a:p>
          <a:p>
            <a:pPr defTabSz="914400">
              <a:lnSpc>
                <a:spcPct val="90000"/>
              </a:lnSpc>
              <a:spcAft>
                <a:spcPts val="600"/>
              </a:spcAft>
            </a:pPr>
            <a:r>
              <a:rPr lang="en-US" sz="2400" dirty="0"/>
              <a:t>This means there's a good chance you might encounter someone, a friend, a co-worker, the barista making your latte at Starbucks, your child's teacher, who will be celebrating, fasting, and doing all sorts of other activities that are unique to Ramadan.</a:t>
            </a:r>
          </a:p>
        </p:txBody>
      </p:sp>
      <p:sp>
        <p:nvSpPr>
          <p:cNvPr id="8" name="TextBox 7">
            <a:extLst>
              <a:ext uri="{FF2B5EF4-FFF2-40B4-BE49-F238E27FC236}">
                <a16:creationId xmlns:a16="http://schemas.microsoft.com/office/drawing/2014/main" id="{10DDACA4-4F56-299A-26F4-F8B6AF8CBB0E}"/>
              </a:ext>
            </a:extLst>
          </p:cNvPr>
          <p:cNvSpPr txBox="1"/>
          <p:nvPr/>
        </p:nvSpPr>
        <p:spPr>
          <a:xfrm>
            <a:off x="-10874" y="5893893"/>
            <a:ext cx="1138315" cy="215444"/>
          </a:xfrm>
          <a:prstGeom prst="rect">
            <a:avLst/>
          </a:prstGeom>
          <a:noFill/>
        </p:spPr>
        <p:txBody>
          <a:bodyPr wrap="square" rtlCol="0">
            <a:spAutoFit/>
          </a:bodyPr>
          <a:lstStyle/>
          <a:p>
            <a:pPr algn="ctr"/>
            <a:r>
              <a:rPr lang="en-US" sz="800" dirty="0">
                <a:solidFill>
                  <a:srgbClr val="002060"/>
                </a:solidFill>
                <a:latin typeface="Avenir Next LT Pro" panose="020B0504020202020204" pitchFamily="34" charset="77"/>
              </a:rPr>
              <a:t>Presentation for </a:t>
            </a:r>
          </a:p>
        </p:txBody>
      </p:sp>
      <p:grpSp>
        <p:nvGrpSpPr>
          <p:cNvPr id="10" name="Group 9">
            <a:extLst>
              <a:ext uri="{FF2B5EF4-FFF2-40B4-BE49-F238E27FC236}">
                <a16:creationId xmlns:a16="http://schemas.microsoft.com/office/drawing/2014/main" id="{28CD0728-8192-4914-3B79-6DC1B9BAF44F}"/>
              </a:ext>
            </a:extLst>
          </p:cNvPr>
          <p:cNvGrpSpPr/>
          <p:nvPr/>
        </p:nvGrpSpPr>
        <p:grpSpPr>
          <a:xfrm>
            <a:off x="174831" y="124666"/>
            <a:ext cx="678245" cy="550581"/>
            <a:chOff x="2533722" y="393146"/>
            <a:chExt cx="1447800" cy="1175284"/>
          </a:xfrm>
        </p:grpSpPr>
        <p:pic>
          <p:nvPicPr>
            <p:cNvPr id="11" name="Picture 10" descr="A picture containing night sky&#10;&#10;Description automatically generated">
              <a:extLst>
                <a:ext uri="{FF2B5EF4-FFF2-40B4-BE49-F238E27FC236}">
                  <a16:creationId xmlns:a16="http://schemas.microsoft.com/office/drawing/2014/main" id="{72209C4E-0BCB-5DC2-8667-64FB752C8738}"/>
                </a:ext>
              </a:extLst>
            </p:cNvPr>
            <p:cNvPicPr>
              <a:picLocks noChangeAspect="1"/>
            </p:cNvPicPr>
            <p:nvPr/>
          </p:nvPicPr>
          <p:blipFill>
            <a:blip r:embed="rId3"/>
            <a:stretch>
              <a:fillRect/>
            </a:stretch>
          </p:blipFill>
          <p:spPr>
            <a:xfrm>
              <a:off x="2666668" y="1345646"/>
              <a:ext cx="1104232" cy="222784"/>
            </a:xfrm>
            <a:prstGeom prst="rect">
              <a:avLst/>
            </a:prstGeom>
          </p:spPr>
        </p:pic>
        <p:pic>
          <p:nvPicPr>
            <p:cNvPr id="12" name="Picture 11" descr="A picture containing dark, night sky&#10;&#10;Description automatically generated">
              <a:extLst>
                <a:ext uri="{FF2B5EF4-FFF2-40B4-BE49-F238E27FC236}">
                  <a16:creationId xmlns:a16="http://schemas.microsoft.com/office/drawing/2014/main" id="{449EC095-DB13-B7C1-9D3D-CF7F85818ABD}"/>
                </a:ext>
              </a:extLst>
            </p:cNvPr>
            <p:cNvPicPr>
              <a:picLocks noChangeAspect="1"/>
            </p:cNvPicPr>
            <p:nvPr/>
          </p:nvPicPr>
          <p:blipFill>
            <a:blip r:embed="rId4"/>
            <a:stretch>
              <a:fillRect/>
            </a:stretch>
          </p:blipFill>
          <p:spPr>
            <a:xfrm>
              <a:off x="2533722" y="393146"/>
              <a:ext cx="1447800" cy="952500"/>
            </a:xfrm>
            <a:prstGeom prst="rect">
              <a:avLst/>
            </a:prstGeom>
          </p:spPr>
        </p:pic>
      </p:grpSp>
    </p:spTree>
    <p:extLst>
      <p:ext uri="{BB962C8B-B14F-4D97-AF65-F5344CB8AC3E}">
        <p14:creationId xmlns:p14="http://schemas.microsoft.com/office/powerpoint/2010/main" val="2208467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8639D77-A9F5-E25B-0D63-525606035E08}"/>
              </a:ext>
            </a:extLst>
          </p:cNvPr>
          <p:cNvPicPr>
            <a:picLocks noChangeAspect="1"/>
          </p:cNvPicPr>
          <p:nvPr/>
        </p:nvPicPr>
        <p:blipFill rotWithShape="1">
          <a:blip r:embed="rId2"/>
          <a:srcRect r="10820" b="1"/>
          <a:stretch/>
        </p:blipFill>
        <p:spPr>
          <a:xfrm flipH="1">
            <a:off x="2522356" y="10"/>
            <a:ext cx="9669642" cy="6857990"/>
          </a:xfrm>
          <a:prstGeom prst="rect">
            <a:avLst/>
          </a:prstGeom>
        </p:spPr>
      </p:pic>
      <p:sp>
        <p:nvSpPr>
          <p:cNvPr id="37" name="Rectangle 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9A49D71-93FC-C637-CF90-48DF123C260D}"/>
              </a:ext>
            </a:extLst>
          </p:cNvPr>
          <p:cNvSpPr txBox="1"/>
          <p:nvPr/>
        </p:nvSpPr>
        <p:spPr>
          <a:xfrm>
            <a:off x="603253" y="1486497"/>
            <a:ext cx="6223517" cy="4401885"/>
          </a:xfrm>
          <a:prstGeom prst="rect">
            <a:avLst/>
          </a:prstGeom>
        </p:spPr>
        <p:txBody>
          <a:bodyPr vert="horz" lIns="91440" tIns="45720" rIns="91440" bIns="45720" rtlCol="0">
            <a:normAutofit/>
          </a:bodyPr>
          <a:lstStyle/>
          <a:p>
            <a:pPr defTabSz="914400">
              <a:lnSpc>
                <a:spcPct val="90000"/>
              </a:lnSpc>
              <a:spcAft>
                <a:spcPts val="600"/>
              </a:spcAft>
            </a:pPr>
            <a:r>
              <a:rPr lang="en-US" sz="3000" b="1" dirty="0">
                <a:solidFill>
                  <a:srgbClr val="002060"/>
                </a:solidFill>
              </a:rPr>
              <a:t>Ramadan Origins</a:t>
            </a:r>
            <a:br>
              <a:rPr lang="en-US" sz="3000" dirty="0"/>
            </a:br>
            <a:endParaRPr lang="en-US" sz="3000" dirty="0"/>
          </a:p>
          <a:p>
            <a:pPr marL="342900" indent="-228600" defTabSz="914400">
              <a:lnSpc>
                <a:spcPct val="90000"/>
              </a:lnSpc>
              <a:spcAft>
                <a:spcPts val="600"/>
              </a:spcAft>
              <a:buFont typeface="Arial" panose="020B0604020202020204" pitchFamily="34" charset="0"/>
              <a:buChar char="•"/>
            </a:pPr>
            <a:r>
              <a:rPr lang="en-US" dirty="0"/>
              <a:t>Ramadan is the name of the 9th month in the Hijri calendar.</a:t>
            </a:r>
          </a:p>
          <a:p>
            <a:pPr marL="342900" indent="-228600" defTabSz="914400">
              <a:lnSpc>
                <a:spcPct val="90000"/>
              </a:lnSpc>
              <a:spcAft>
                <a:spcPts val="600"/>
              </a:spcAft>
              <a:buFont typeface="Arial" panose="020B0604020202020204" pitchFamily="34" charset="0"/>
              <a:buChar char="•"/>
            </a:pPr>
            <a:r>
              <a:rPr lang="en-US" dirty="0"/>
              <a:t>The Muslim ‘Hijri’ calendar starts from the migration of  Prophet Mohammed (</a:t>
            </a:r>
            <a:r>
              <a:rPr lang="en-US" dirty="0" err="1"/>
              <a:t>Pbuh</a:t>
            </a:r>
            <a:r>
              <a:rPr lang="en-US" dirty="0"/>
              <a:t>) to Medina</a:t>
            </a:r>
          </a:p>
          <a:p>
            <a:pPr marL="342900" indent="-228600" defTabSz="914400">
              <a:lnSpc>
                <a:spcPct val="90000"/>
              </a:lnSpc>
              <a:spcAft>
                <a:spcPts val="600"/>
              </a:spcAft>
              <a:buFont typeface="Arial" panose="020B0604020202020204" pitchFamily="34" charset="0"/>
              <a:buChar char="•"/>
            </a:pPr>
            <a:r>
              <a:rPr lang="en-US" dirty="0"/>
              <a:t>Islam has 5 main pillars, fasting in the month of Ramadan is the 4</a:t>
            </a:r>
            <a:r>
              <a:rPr lang="en-US" baseline="30000" dirty="0"/>
              <a:t>th</a:t>
            </a:r>
            <a:r>
              <a:rPr lang="en-US" dirty="0"/>
              <a:t> pillar. </a:t>
            </a:r>
          </a:p>
          <a:p>
            <a:pPr marL="342900" indent="-228600" defTabSz="914400">
              <a:lnSpc>
                <a:spcPct val="90000"/>
              </a:lnSpc>
              <a:spcAft>
                <a:spcPts val="600"/>
              </a:spcAft>
              <a:buFont typeface="Arial" panose="020B0604020202020204" pitchFamily="34" charset="0"/>
              <a:buChar char="•"/>
            </a:pPr>
            <a:r>
              <a:rPr lang="en-US" dirty="0"/>
              <a:t>Ramadan can be 29 or 30 days in length, depending on the new moon</a:t>
            </a:r>
          </a:p>
          <a:p>
            <a:pPr marL="342900" indent="-228600" defTabSz="914400">
              <a:lnSpc>
                <a:spcPct val="90000"/>
              </a:lnSpc>
              <a:spcAft>
                <a:spcPts val="600"/>
              </a:spcAft>
              <a:buFont typeface="Arial" panose="020B0604020202020204" pitchFamily="34" charset="0"/>
              <a:buChar char="•"/>
            </a:pPr>
            <a:r>
              <a:rPr lang="en-US" dirty="0"/>
              <a:t>Ramadan moves forward 11 days yearly, compared to the Gregorian calendar.</a:t>
            </a:r>
          </a:p>
          <a:p>
            <a:pPr marL="342900" indent="-228600" defTabSz="914400">
              <a:lnSpc>
                <a:spcPct val="90000"/>
              </a:lnSpc>
              <a:spcAft>
                <a:spcPts val="600"/>
              </a:spcAft>
              <a:buFont typeface="Arial" panose="020B0604020202020204" pitchFamily="34" charset="0"/>
              <a:buChar char="•"/>
            </a:pPr>
            <a:r>
              <a:rPr lang="en-US" dirty="0"/>
              <a:t>The Hijri calendar is at 1444</a:t>
            </a:r>
          </a:p>
        </p:txBody>
      </p:sp>
      <p:sp>
        <p:nvSpPr>
          <p:cNvPr id="7" name="TextBox 6">
            <a:extLst>
              <a:ext uri="{FF2B5EF4-FFF2-40B4-BE49-F238E27FC236}">
                <a16:creationId xmlns:a16="http://schemas.microsoft.com/office/drawing/2014/main" id="{3DF9E5F2-EDA0-BF8A-D198-A1432D50A077}"/>
              </a:ext>
            </a:extLst>
          </p:cNvPr>
          <p:cNvSpPr txBox="1"/>
          <p:nvPr/>
        </p:nvSpPr>
        <p:spPr>
          <a:xfrm>
            <a:off x="-10874" y="5992749"/>
            <a:ext cx="1138315" cy="215444"/>
          </a:xfrm>
          <a:prstGeom prst="rect">
            <a:avLst/>
          </a:prstGeom>
          <a:noFill/>
        </p:spPr>
        <p:txBody>
          <a:bodyPr wrap="square" rtlCol="0">
            <a:spAutoFit/>
          </a:bodyPr>
          <a:lstStyle/>
          <a:p>
            <a:pPr algn="ctr"/>
            <a:r>
              <a:rPr lang="en-US" sz="800" dirty="0">
                <a:solidFill>
                  <a:srgbClr val="002060"/>
                </a:solidFill>
                <a:latin typeface="Avenir Next LT Pro" panose="020B0504020202020204" pitchFamily="34" charset="77"/>
              </a:rPr>
              <a:t>Presentation for </a:t>
            </a:r>
          </a:p>
        </p:txBody>
      </p:sp>
      <p:grpSp>
        <p:nvGrpSpPr>
          <p:cNvPr id="8" name="Group 7">
            <a:extLst>
              <a:ext uri="{FF2B5EF4-FFF2-40B4-BE49-F238E27FC236}">
                <a16:creationId xmlns:a16="http://schemas.microsoft.com/office/drawing/2014/main" id="{145828B8-C05E-B48A-5878-1DB424C2D144}"/>
              </a:ext>
            </a:extLst>
          </p:cNvPr>
          <p:cNvGrpSpPr/>
          <p:nvPr/>
        </p:nvGrpSpPr>
        <p:grpSpPr>
          <a:xfrm>
            <a:off x="174831" y="124666"/>
            <a:ext cx="678245" cy="550581"/>
            <a:chOff x="2533722" y="393146"/>
            <a:chExt cx="1447800" cy="1175284"/>
          </a:xfrm>
        </p:grpSpPr>
        <p:pic>
          <p:nvPicPr>
            <p:cNvPr id="11" name="Picture 10" descr="A picture containing night sky&#10;&#10;Description automatically generated">
              <a:extLst>
                <a:ext uri="{FF2B5EF4-FFF2-40B4-BE49-F238E27FC236}">
                  <a16:creationId xmlns:a16="http://schemas.microsoft.com/office/drawing/2014/main" id="{6653088D-EE8B-A525-A91C-BC44C75E70E0}"/>
                </a:ext>
              </a:extLst>
            </p:cNvPr>
            <p:cNvPicPr>
              <a:picLocks noChangeAspect="1"/>
            </p:cNvPicPr>
            <p:nvPr/>
          </p:nvPicPr>
          <p:blipFill>
            <a:blip r:embed="rId3"/>
            <a:stretch>
              <a:fillRect/>
            </a:stretch>
          </p:blipFill>
          <p:spPr>
            <a:xfrm>
              <a:off x="2666668" y="1345646"/>
              <a:ext cx="1104232" cy="222784"/>
            </a:xfrm>
            <a:prstGeom prst="rect">
              <a:avLst/>
            </a:prstGeom>
          </p:spPr>
        </p:pic>
        <p:pic>
          <p:nvPicPr>
            <p:cNvPr id="12" name="Picture 11" descr="A picture containing dark, night sky&#10;&#10;Description automatically generated">
              <a:extLst>
                <a:ext uri="{FF2B5EF4-FFF2-40B4-BE49-F238E27FC236}">
                  <a16:creationId xmlns:a16="http://schemas.microsoft.com/office/drawing/2014/main" id="{EDE425B8-6839-CE3C-C392-98C56782382A}"/>
                </a:ext>
              </a:extLst>
            </p:cNvPr>
            <p:cNvPicPr>
              <a:picLocks noChangeAspect="1"/>
            </p:cNvPicPr>
            <p:nvPr/>
          </p:nvPicPr>
          <p:blipFill>
            <a:blip r:embed="rId4"/>
            <a:stretch>
              <a:fillRect/>
            </a:stretch>
          </p:blipFill>
          <p:spPr>
            <a:xfrm>
              <a:off x="2533722" y="393146"/>
              <a:ext cx="1447800" cy="952500"/>
            </a:xfrm>
            <a:prstGeom prst="rect">
              <a:avLst/>
            </a:prstGeom>
          </p:spPr>
        </p:pic>
      </p:grpSp>
    </p:spTree>
    <p:extLst>
      <p:ext uri="{BB962C8B-B14F-4D97-AF65-F5344CB8AC3E}">
        <p14:creationId xmlns:p14="http://schemas.microsoft.com/office/powerpoint/2010/main" val="2612675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8639D77-A9F5-E25B-0D63-525606035E08}"/>
              </a:ext>
            </a:extLst>
          </p:cNvPr>
          <p:cNvPicPr>
            <a:picLocks noChangeAspect="1"/>
          </p:cNvPicPr>
          <p:nvPr/>
        </p:nvPicPr>
        <p:blipFill rotWithShape="1">
          <a:blip r:embed="rId2"/>
          <a:srcRect r="45007" b="1"/>
          <a:stretch/>
        </p:blipFill>
        <p:spPr>
          <a:xfrm flipH="1">
            <a:off x="7414333" y="0"/>
            <a:ext cx="4650666"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Rectangle 2">
            <a:extLst>
              <a:ext uri="{FF2B5EF4-FFF2-40B4-BE49-F238E27FC236}">
                <a16:creationId xmlns:a16="http://schemas.microsoft.com/office/drawing/2014/main" id="{3CDF6BEE-9723-D9A3-4693-68352902CF90}"/>
              </a:ext>
            </a:extLst>
          </p:cNvPr>
          <p:cNvSpPr/>
          <p:nvPr/>
        </p:nvSpPr>
        <p:spPr>
          <a:xfrm>
            <a:off x="477980" y="625683"/>
            <a:ext cx="707137" cy="146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53ED1A-6D16-04D6-9CA1-1D8198BD33F8}"/>
              </a:ext>
            </a:extLst>
          </p:cNvPr>
          <p:cNvSpPr txBox="1"/>
          <p:nvPr/>
        </p:nvSpPr>
        <p:spPr>
          <a:xfrm>
            <a:off x="354028" y="1091948"/>
            <a:ext cx="6936352" cy="4030719"/>
          </a:xfrm>
          <a:prstGeom prst="rect">
            <a:avLst/>
          </a:prstGeom>
          <a:noFill/>
        </p:spPr>
        <p:txBody>
          <a:bodyPr wrap="square" rtlCol="0">
            <a:spAutoFit/>
          </a:bodyPr>
          <a:lstStyle/>
          <a:p>
            <a:pPr>
              <a:lnSpc>
                <a:spcPct val="200000"/>
              </a:lnSpc>
            </a:pPr>
            <a:br>
              <a:rPr lang="en-GB" dirty="0">
                <a:latin typeface="Avenir" panose="02000503020000020003" pitchFamily="2" charset="0"/>
              </a:rPr>
            </a:br>
            <a:endParaRPr lang="en-US" sz="1600" dirty="0">
              <a:solidFill>
                <a:schemeClr val="bg2">
                  <a:lumMod val="25000"/>
                </a:schemeClr>
              </a:solidFill>
              <a:latin typeface="Avenir" panose="02000503020000020003" pitchFamily="2" charset="0"/>
            </a:endParaRPr>
          </a:p>
          <a:p>
            <a:pPr marL="342900" indent="-342900">
              <a:lnSpc>
                <a:spcPct val="200000"/>
              </a:lnSpc>
              <a:buFont typeface="Arial" panose="020B0604020202020204" pitchFamily="34" charset="0"/>
              <a:buChar char="•"/>
            </a:pPr>
            <a:r>
              <a:rPr lang="en-US" sz="1600" dirty="0">
                <a:latin typeface="Avenir" panose="02000503020000020003" pitchFamily="2" charset="0"/>
              </a:rPr>
              <a:t>Ramadan 2023 will start on either the 21</a:t>
            </a:r>
            <a:r>
              <a:rPr lang="en-US" sz="1600" baseline="30000" dirty="0">
                <a:latin typeface="Avenir" panose="02000503020000020003" pitchFamily="2" charset="0"/>
              </a:rPr>
              <a:t>st</a:t>
            </a:r>
            <a:r>
              <a:rPr lang="en-US" sz="1600" dirty="0">
                <a:latin typeface="Avenir" panose="02000503020000020003" pitchFamily="2" charset="0"/>
              </a:rPr>
              <a:t> or 22</a:t>
            </a:r>
            <a:r>
              <a:rPr lang="en-US" sz="1600" baseline="30000" dirty="0">
                <a:latin typeface="Avenir" panose="02000503020000020003" pitchFamily="2" charset="0"/>
              </a:rPr>
              <a:t>nd</a:t>
            </a:r>
            <a:r>
              <a:rPr lang="en-US" sz="1600" dirty="0">
                <a:latin typeface="Avenir" panose="02000503020000020003" pitchFamily="2" charset="0"/>
              </a:rPr>
              <a:t> of March 2023</a:t>
            </a:r>
          </a:p>
          <a:p>
            <a:pPr marL="342900" indent="-342900">
              <a:lnSpc>
                <a:spcPct val="200000"/>
              </a:lnSpc>
              <a:buFont typeface="Arial" panose="020B0604020202020204" pitchFamily="34" charset="0"/>
              <a:buChar char="•"/>
            </a:pPr>
            <a:r>
              <a:rPr lang="en-US" sz="1600" dirty="0">
                <a:latin typeface="Avenir" panose="02000503020000020003" pitchFamily="2" charset="0"/>
              </a:rPr>
              <a:t>Ramadan will finish on the 20</a:t>
            </a:r>
            <a:r>
              <a:rPr lang="en-US" sz="1600" baseline="30000" dirty="0">
                <a:latin typeface="Avenir" panose="02000503020000020003" pitchFamily="2" charset="0"/>
              </a:rPr>
              <a:t>th</a:t>
            </a:r>
            <a:r>
              <a:rPr lang="en-US" sz="1600" dirty="0">
                <a:latin typeface="Avenir" panose="02000503020000020003" pitchFamily="2" charset="0"/>
              </a:rPr>
              <a:t> or 21</a:t>
            </a:r>
            <a:r>
              <a:rPr lang="en-US" sz="1600" baseline="30000" dirty="0">
                <a:latin typeface="Avenir" panose="02000503020000020003" pitchFamily="2" charset="0"/>
              </a:rPr>
              <a:t>st </a:t>
            </a:r>
            <a:r>
              <a:rPr lang="en-US" sz="1600" dirty="0">
                <a:latin typeface="Avenir" panose="02000503020000020003" pitchFamily="2" charset="0"/>
              </a:rPr>
              <a:t> of April 2023</a:t>
            </a:r>
          </a:p>
          <a:p>
            <a:pPr marL="342900" indent="-342900">
              <a:lnSpc>
                <a:spcPct val="200000"/>
              </a:lnSpc>
              <a:buFont typeface="Arial" panose="020B0604020202020204" pitchFamily="34" charset="0"/>
              <a:buChar char="•"/>
            </a:pPr>
            <a:r>
              <a:rPr lang="en-GB" sz="1600" dirty="0">
                <a:latin typeface="Avenir" panose="02000503020000020003" pitchFamily="2" charset="0"/>
              </a:rPr>
              <a:t>Hijri calendar is the official calendar in countries around the Gulf, especially Saudi Arabia. </a:t>
            </a:r>
          </a:p>
          <a:p>
            <a:pPr marL="342900" indent="-342900">
              <a:lnSpc>
                <a:spcPct val="200000"/>
              </a:lnSpc>
              <a:buFont typeface="Arial" panose="020B0604020202020204" pitchFamily="34" charset="0"/>
              <a:buChar char="•"/>
            </a:pPr>
            <a:r>
              <a:rPr lang="en-GB" sz="1600" dirty="0">
                <a:latin typeface="Avenir" panose="02000503020000020003" pitchFamily="2" charset="0"/>
              </a:rPr>
              <a:t>Other Muslim countries use the Gregorian calendar for civil purposes and only turn to the Hijri calendar for religious purposes.</a:t>
            </a:r>
          </a:p>
        </p:txBody>
      </p:sp>
      <p:sp>
        <p:nvSpPr>
          <p:cNvPr id="21" name="TextBox 20">
            <a:extLst>
              <a:ext uri="{FF2B5EF4-FFF2-40B4-BE49-F238E27FC236}">
                <a16:creationId xmlns:a16="http://schemas.microsoft.com/office/drawing/2014/main" id="{46AB5392-A2DA-83F4-1359-174D9119E21D}"/>
              </a:ext>
            </a:extLst>
          </p:cNvPr>
          <p:cNvSpPr txBox="1"/>
          <p:nvPr/>
        </p:nvSpPr>
        <p:spPr>
          <a:xfrm>
            <a:off x="477980" y="1034133"/>
            <a:ext cx="5251316" cy="72707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dirty="0">
                <a:ln w="0"/>
                <a:effectLst>
                  <a:outerShdw blurRad="38100" dist="19050" dir="2700000" algn="tl" rotWithShape="0">
                    <a:schemeClr val="dk1">
                      <a:alpha val="40000"/>
                    </a:schemeClr>
                  </a:outerShdw>
                </a:effectLst>
                <a:latin typeface="+mj-lt"/>
                <a:ea typeface="+mj-ea"/>
                <a:cs typeface="+mj-cs"/>
              </a:rPr>
              <a:t>Ramadan Basics</a:t>
            </a:r>
            <a:endParaRPr lang="en-US" sz="3600" dirty="0">
              <a:ln w="0"/>
              <a:effectLst>
                <a:outerShdw blurRad="38100" dist="19050" dir="2700000" algn="tl" rotWithShape="0">
                  <a:schemeClr val="dk1">
                    <a:alpha val="40000"/>
                  </a:schemeClr>
                </a:outerShdw>
              </a:effectLst>
              <a:latin typeface="+mj-lt"/>
              <a:ea typeface="+mj-ea"/>
              <a:cs typeface="+mj-cs"/>
            </a:endParaRPr>
          </a:p>
        </p:txBody>
      </p:sp>
      <p:sp>
        <p:nvSpPr>
          <p:cNvPr id="5" name="TextBox 4">
            <a:extLst>
              <a:ext uri="{FF2B5EF4-FFF2-40B4-BE49-F238E27FC236}">
                <a16:creationId xmlns:a16="http://schemas.microsoft.com/office/drawing/2014/main" id="{47A9BD22-0B4F-6EC9-20C6-032C6ECFCE34}"/>
              </a:ext>
            </a:extLst>
          </p:cNvPr>
          <p:cNvSpPr txBox="1"/>
          <p:nvPr/>
        </p:nvSpPr>
        <p:spPr>
          <a:xfrm>
            <a:off x="-10874" y="5992749"/>
            <a:ext cx="1138315" cy="215444"/>
          </a:xfrm>
          <a:prstGeom prst="rect">
            <a:avLst/>
          </a:prstGeom>
          <a:noFill/>
        </p:spPr>
        <p:txBody>
          <a:bodyPr wrap="square" rtlCol="0">
            <a:spAutoFit/>
          </a:bodyPr>
          <a:lstStyle/>
          <a:p>
            <a:pPr algn="ctr"/>
            <a:r>
              <a:rPr lang="en-US" sz="800" dirty="0">
                <a:solidFill>
                  <a:srgbClr val="002060"/>
                </a:solidFill>
                <a:latin typeface="Avenir Next LT Pro" panose="020B0504020202020204" pitchFamily="34" charset="77"/>
              </a:rPr>
              <a:t>Presentation for </a:t>
            </a:r>
          </a:p>
        </p:txBody>
      </p:sp>
      <p:grpSp>
        <p:nvGrpSpPr>
          <p:cNvPr id="6" name="Group 5">
            <a:extLst>
              <a:ext uri="{FF2B5EF4-FFF2-40B4-BE49-F238E27FC236}">
                <a16:creationId xmlns:a16="http://schemas.microsoft.com/office/drawing/2014/main" id="{A3E454CB-2B5F-0DC2-AC75-C45182187DBD}"/>
              </a:ext>
            </a:extLst>
          </p:cNvPr>
          <p:cNvGrpSpPr/>
          <p:nvPr/>
        </p:nvGrpSpPr>
        <p:grpSpPr>
          <a:xfrm>
            <a:off x="11532538" y="6205401"/>
            <a:ext cx="678245" cy="550581"/>
            <a:chOff x="2533722" y="393146"/>
            <a:chExt cx="1447800" cy="1175284"/>
          </a:xfrm>
        </p:grpSpPr>
        <p:pic>
          <p:nvPicPr>
            <p:cNvPr id="7" name="Picture 6" descr="A picture containing night sky&#10;&#10;Description automatically generated">
              <a:extLst>
                <a:ext uri="{FF2B5EF4-FFF2-40B4-BE49-F238E27FC236}">
                  <a16:creationId xmlns:a16="http://schemas.microsoft.com/office/drawing/2014/main" id="{D734A5A9-F1CE-406E-99F0-F134423E251C}"/>
                </a:ext>
              </a:extLst>
            </p:cNvPr>
            <p:cNvPicPr>
              <a:picLocks noChangeAspect="1"/>
            </p:cNvPicPr>
            <p:nvPr/>
          </p:nvPicPr>
          <p:blipFill>
            <a:blip r:embed="rId3"/>
            <a:stretch>
              <a:fillRect/>
            </a:stretch>
          </p:blipFill>
          <p:spPr>
            <a:xfrm>
              <a:off x="2666668" y="1345646"/>
              <a:ext cx="1104232" cy="222784"/>
            </a:xfrm>
            <a:prstGeom prst="rect">
              <a:avLst/>
            </a:prstGeom>
          </p:spPr>
        </p:pic>
        <p:pic>
          <p:nvPicPr>
            <p:cNvPr id="8" name="Picture 7" descr="A picture containing dark, night sky&#10;&#10;Description automatically generated">
              <a:extLst>
                <a:ext uri="{FF2B5EF4-FFF2-40B4-BE49-F238E27FC236}">
                  <a16:creationId xmlns:a16="http://schemas.microsoft.com/office/drawing/2014/main" id="{812DAAA4-6C48-99C2-2A02-CC91FEF4D8FC}"/>
                </a:ext>
              </a:extLst>
            </p:cNvPr>
            <p:cNvPicPr>
              <a:picLocks noChangeAspect="1"/>
            </p:cNvPicPr>
            <p:nvPr/>
          </p:nvPicPr>
          <p:blipFill>
            <a:blip r:embed="rId4"/>
            <a:stretch>
              <a:fillRect/>
            </a:stretch>
          </p:blipFill>
          <p:spPr>
            <a:xfrm>
              <a:off x="2533722" y="393146"/>
              <a:ext cx="1447800" cy="952500"/>
            </a:xfrm>
            <a:prstGeom prst="rect">
              <a:avLst/>
            </a:prstGeom>
          </p:spPr>
        </p:pic>
      </p:grpSp>
    </p:spTree>
    <p:extLst>
      <p:ext uri="{BB962C8B-B14F-4D97-AF65-F5344CB8AC3E}">
        <p14:creationId xmlns:p14="http://schemas.microsoft.com/office/powerpoint/2010/main" val="285408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8639D77-A9F5-E25B-0D63-525606035E08}"/>
              </a:ext>
            </a:extLst>
          </p:cNvPr>
          <p:cNvPicPr>
            <a:picLocks noChangeAspect="1"/>
          </p:cNvPicPr>
          <p:nvPr/>
        </p:nvPicPr>
        <p:blipFill rotWithShape="1">
          <a:blip r:embed="rId2"/>
          <a:srcRect r="45007" b="1"/>
          <a:stretch/>
        </p:blipFill>
        <p:spPr>
          <a:xfrm flipH="1">
            <a:off x="7414333" y="0"/>
            <a:ext cx="4650666"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Rectangle 2">
            <a:extLst>
              <a:ext uri="{FF2B5EF4-FFF2-40B4-BE49-F238E27FC236}">
                <a16:creationId xmlns:a16="http://schemas.microsoft.com/office/drawing/2014/main" id="{3CDF6BEE-9723-D9A3-4693-68352902CF90}"/>
              </a:ext>
            </a:extLst>
          </p:cNvPr>
          <p:cNvSpPr/>
          <p:nvPr/>
        </p:nvSpPr>
        <p:spPr>
          <a:xfrm>
            <a:off x="477980" y="625683"/>
            <a:ext cx="707137" cy="146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53ED1A-6D16-04D6-9CA1-1D8198BD33F8}"/>
              </a:ext>
            </a:extLst>
          </p:cNvPr>
          <p:cNvSpPr txBox="1"/>
          <p:nvPr/>
        </p:nvSpPr>
        <p:spPr>
          <a:xfrm>
            <a:off x="530281" y="1275529"/>
            <a:ext cx="6936352" cy="4461606"/>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1600" dirty="0">
                <a:latin typeface="Avenir" panose="02000503020000020003" pitchFamily="2" charset="0"/>
              </a:rPr>
              <a:t>It is ordained in the Qur’an, chapter 2 (Al-Baqarah) verse 183.</a:t>
            </a:r>
          </a:p>
          <a:p>
            <a:pPr marL="342900" indent="-342900">
              <a:lnSpc>
                <a:spcPct val="200000"/>
              </a:lnSpc>
              <a:buFont typeface="Arial" panose="020B0604020202020204" pitchFamily="34" charset="0"/>
              <a:buChar char="•"/>
            </a:pPr>
            <a:endParaRPr lang="en-US" sz="1600" dirty="0">
              <a:latin typeface="Avenir" panose="02000503020000020003" pitchFamily="2" charset="0"/>
            </a:endParaRPr>
          </a:p>
          <a:p>
            <a:pPr marL="342900" indent="-342900">
              <a:lnSpc>
                <a:spcPct val="200000"/>
              </a:lnSpc>
              <a:buFont typeface="Arial" panose="020B0604020202020204" pitchFamily="34" charset="0"/>
              <a:buChar char="•"/>
            </a:pPr>
            <a:r>
              <a:rPr lang="en-US" sz="1600" dirty="0">
                <a:latin typeface="Avenir" panose="02000503020000020003" pitchFamily="2" charset="0"/>
              </a:rPr>
              <a:t>The aim of fasting is to bring a person closer to God.</a:t>
            </a:r>
          </a:p>
          <a:p>
            <a:pPr marL="342900" indent="-342900">
              <a:lnSpc>
                <a:spcPct val="200000"/>
              </a:lnSpc>
              <a:buFont typeface="Arial" panose="020B0604020202020204" pitchFamily="34" charset="0"/>
              <a:buChar char="•"/>
            </a:pPr>
            <a:r>
              <a:rPr lang="en-US" sz="1600" dirty="0">
                <a:latin typeface="Avenir" panose="02000503020000020003" pitchFamily="2" charset="0"/>
              </a:rPr>
              <a:t>Like prayer, fasting is ‘compulsory’ upon all those who have reached puberty</a:t>
            </a:r>
          </a:p>
          <a:p>
            <a:pPr marL="342900" indent="-342900">
              <a:lnSpc>
                <a:spcPct val="200000"/>
              </a:lnSpc>
              <a:buFont typeface="Arial" panose="020B0604020202020204" pitchFamily="34" charset="0"/>
              <a:buChar char="•"/>
            </a:pPr>
            <a:r>
              <a:rPr lang="en-US" sz="1600" dirty="0">
                <a:latin typeface="Avenir" panose="02000503020000020003" pitchFamily="2" charset="0"/>
              </a:rPr>
              <a:t>The fast is from sunrise to sunset, no food or drink allowed.</a:t>
            </a:r>
          </a:p>
          <a:p>
            <a:pPr marL="342900" indent="-342900">
              <a:lnSpc>
                <a:spcPct val="200000"/>
              </a:lnSpc>
              <a:buFont typeface="Arial" panose="020B0604020202020204" pitchFamily="34" charset="0"/>
              <a:buChar char="•"/>
            </a:pPr>
            <a:r>
              <a:rPr lang="en-US" sz="1600" dirty="0">
                <a:latin typeface="Avenir" panose="02000503020000020003" pitchFamily="2" charset="0"/>
              </a:rPr>
              <a:t>Encouraged to reflect on yourself and your character. </a:t>
            </a:r>
          </a:p>
          <a:p>
            <a:pPr marL="342900" indent="-342900">
              <a:lnSpc>
                <a:spcPct val="200000"/>
              </a:lnSpc>
              <a:buFont typeface="Arial" panose="020B0604020202020204" pitchFamily="34" charset="0"/>
              <a:buChar char="•"/>
            </a:pPr>
            <a:r>
              <a:rPr lang="en-US" sz="1600" dirty="0">
                <a:latin typeface="Avenir" panose="02000503020000020003" pitchFamily="2" charset="0"/>
              </a:rPr>
              <a:t>To be more generous, patient and understanding of others</a:t>
            </a:r>
          </a:p>
          <a:p>
            <a:pPr marL="342900" indent="-342900">
              <a:lnSpc>
                <a:spcPct val="200000"/>
              </a:lnSpc>
              <a:buFont typeface="Arial" panose="020B0604020202020204" pitchFamily="34" charset="0"/>
              <a:buChar char="•"/>
            </a:pPr>
            <a:r>
              <a:rPr lang="en-US" sz="1600" dirty="0">
                <a:solidFill>
                  <a:schemeClr val="bg2">
                    <a:lumMod val="25000"/>
                  </a:schemeClr>
                </a:solidFill>
                <a:latin typeface="Avenir" panose="02000503020000020003" pitchFamily="2" charset="0"/>
              </a:rPr>
              <a:t>To carry out more acts of worship</a:t>
            </a:r>
          </a:p>
        </p:txBody>
      </p:sp>
      <p:sp>
        <p:nvSpPr>
          <p:cNvPr id="21" name="TextBox 20">
            <a:extLst>
              <a:ext uri="{FF2B5EF4-FFF2-40B4-BE49-F238E27FC236}">
                <a16:creationId xmlns:a16="http://schemas.microsoft.com/office/drawing/2014/main" id="{46AB5392-A2DA-83F4-1359-174D9119E21D}"/>
              </a:ext>
            </a:extLst>
          </p:cNvPr>
          <p:cNvSpPr txBox="1"/>
          <p:nvPr/>
        </p:nvSpPr>
        <p:spPr>
          <a:xfrm>
            <a:off x="477980" y="408450"/>
            <a:ext cx="5251316" cy="72707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dirty="0">
                <a:ln w="0"/>
                <a:effectLst>
                  <a:outerShdw blurRad="38100" dist="19050" dir="2700000" algn="tl" rotWithShape="0">
                    <a:schemeClr val="dk1">
                      <a:alpha val="40000"/>
                    </a:schemeClr>
                  </a:outerShdw>
                </a:effectLst>
                <a:latin typeface="+mj-lt"/>
                <a:ea typeface="+mj-ea"/>
                <a:cs typeface="+mj-cs"/>
              </a:rPr>
              <a:t>Ramadan Basics </a:t>
            </a:r>
            <a:endParaRPr lang="en-US" sz="3600" dirty="0">
              <a:ln w="0"/>
              <a:effectLst>
                <a:outerShdw blurRad="38100" dist="19050" dir="2700000" algn="tl" rotWithShape="0">
                  <a:schemeClr val="dk1">
                    <a:alpha val="40000"/>
                  </a:schemeClr>
                </a:outerShdw>
              </a:effectLst>
              <a:latin typeface="+mj-lt"/>
              <a:ea typeface="+mj-ea"/>
              <a:cs typeface="+mj-cs"/>
            </a:endParaRPr>
          </a:p>
        </p:txBody>
      </p:sp>
      <p:sp>
        <p:nvSpPr>
          <p:cNvPr id="5" name="TextBox 4">
            <a:extLst>
              <a:ext uri="{FF2B5EF4-FFF2-40B4-BE49-F238E27FC236}">
                <a16:creationId xmlns:a16="http://schemas.microsoft.com/office/drawing/2014/main" id="{5E741192-B5F7-5431-6E13-E4EAA57CAFFA}"/>
              </a:ext>
            </a:extLst>
          </p:cNvPr>
          <p:cNvSpPr txBox="1"/>
          <p:nvPr/>
        </p:nvSpPr>
        <p:spPr>
          <a:xfrm>
            <a:off x="-10874" y="5992749"/>
            <a:ext cx="1138315" cy="215444"/>
          </a:xfrm>
          <a:prstGeom prst="rect">
            <a:avLst/>
          </a:prstGeom>
          <a:noFill/>
        </p:spPr>
        <p:txBody>
          <a:bodyPr wrap="square" rtlCol="0">
            <a:spAutoFit/>
          </a:bodyPr>
          <a:lstStyle/>
          <a:p>
            <a:pPr algn="ctr"/>
            <a:r>
              <a:rPr lang="en-US" sz="800" dirty="0">
                <a:solidFill>
                  <a:srgbClr val="002060"/>
                </a:solidFill>
                <a:latin typeface="Avenir Next LT Pro" panose="020B0504020202020204" pitchFamily="34" charset="77"/>
              </a:rPr>
              <a:t>Presentation for </a:t>
            </a:r>
          </a:p>
        </p:txBody>
      </p:sp>
      <p:grpSp>
        <p:nvGrpSpPr>
          <p:cNvPr id="6" name="Group 5">
            <a:extLst>
              <a:ext uri="{FF2B5EF4-FFF2-40B4-BE49-F238E27FC236}">
                <a16:creationId xmlns:a16="http://schemas.microsoft.com/office/drawing/2014/main" id="{32B0D0A7-8B2B-326E-03A2-3A6B5411534A}"/>
              </a:ext>
            </a:extLst>
          </p:cNvPr>
          <p:cNvGrpSpPr/>
          <p:nvPr/>
        </p:nvGrpSpPr>
        <p:grpSpPr>
          <a:xfrm>
            <a:off x="11532538" y="6205401"/>
            <a:ext cx="678245" cy="550581"/>
            <a:chOff x="2533722" y="393146"/>
            <a:chExt cx="1447800" cy="1175284"/>
          </a:xfrm>
        </p:grpSpPr>
        <p:pic>
          <p:nvPicPr>
            <p:cNvPr id="7" name="Picture 6" descr="A picture containing night sky&#10;&#10;Description automatically generated">
              <a:extLst>
                <a:ext uri="{FF2B5EF4-FFF2-40B4-BE49-F238E27FC236}">
                  <a16:creationId xmlns:a16="http://schemas.microsoft.com/office/drawing/2014/main" id="{F53D8886-F633-417E-48CE-763D7BAB2BAB}"/>
                </a:ext>
              </a:extLst>
            </p:cNvPr>
            <p:cNvPicPr>
              <a:picLocks noChangeAspect="1"/>
            </p:cNvPicPr>
            <p:nvPr/>
          </p:nvPicPr>
          <p:blipFill>
            <a:blip r:embed="rId3"/>
            <a:stretch>
              <a:fillRect/>
            </a:stretch>
          </p:blipFill>
          <p:spPr>
            <a:xfrm>
              <a:off x="2666668" y="1345646"/>
              <a:ext cx="1104232" cy="222784"/>
            </a:xfrm>
            <a:prstGeom prst="rect">
              <a:avLst/>
            </a:prstGeom>
          </p:spPr>
        </p:pic>
        <p:pic>
          <p:nvPicPr>
            <p:cNvPr id="8" name="Picture 7" descr="A picture containing dark, night sky&#10;&#10;Description automatically generated">
              <a:extLst>
                <a:ext uri="{FF2B5EF4-FFF2-40B4-BE49-F238E27FC236}">
                  <a16:creationId xmlns:a16="http://schemas.microsoft.com/office/drawing/2014/main" id="{193BBD6E-1820-0A1B-9A3C-242220E3F48F}"/>
                </a:ext>
              </a:extLst>
            </p:cNvPr>
            <p:cNvPicPr>
              <a:picLocks noChangeAspect="1"/>
            </p:cNvPicPr>
            <p:nvPr/>
          </p:nvPicPr>
          <p:blipFill>
            <a:blip r:embed="rId4"/>
            <a:stretch>
              <a:fillRect/>
            </a:stretch>
          </p:blipFill>
          <p:spPr>
            <a:xfrm>
              <a:off x="2533722" y="393146"/>
              <a:ext cx="1447800" cy="952500"/>
            </a:xfrm>
            <a:prstGeom prst="rect">
              <a:avLst/>
            </a:prstGeom>
          </p:spPr>
        </p:pic>
      </p:grpSp>
      <p:pic>
        <p:nvPicPr>
          <p:cNvPr id="11" name="Picture 10" descr="Text&#10;&#10;Description automatically generated with medium confidence">
            <a:extLst>
              <a:ext uri="{FF2B5EF4-FFF2-40B4-BE49-F238E27FC236}">
                <a16:creationId xmlns:a16="http://schemas.microsoft.com/office/drawing/2014/main" id="{FCD435C3-14C8-2155-5485-63159C45DAE9}"/>
              </a:ext>
            </a:extLst>
          </p:cNvPr>
          <p:cNvPicPr>
            <a:picLocks noChangeAspect="1"/>
          </p:cNvPicPr>
          <p:nvPr/>
        </p:nvPicPr>
        <p:blipFill>
          <a:blip r:embed="rId5"/>
          <a:stretch>
            <a:fillRect/>
          </a:stretch>
        </p:blipFill>
        <p:spPr>
          <a:xfrm>
            <a:off x="2635135" y="1739009"/>
            <a:ext cx="3936680" cy="763168"/>
          </a:xfrm>
          <a:prstGeom prst="rect">
            <a:avLst/>
          </a:prstGeom>
        </p:spPr>
      </p:pic>
    </p:spTree>
    <p:extLst>
      <p:ext uri="{BB962C8B-B14F-4D97-AF65-F5344CB8AC3E}">
        <p14:creationId xmlns:p14="http://schemas.microsoft.com/office/powerpoint/2010/main" val="2966291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8639D77-A9F5-E25B-0D63-525606035E08}"/>
              </a:ext>
            </a:extLst>
          </p:cNvPr>
          <p:cNvPicPr>
            <a:picLocks noChangeAspect="1"/>
          </p:cNvPicPr>
          <p:nvPr/>
        </p:nvPicPr>
        <p:blipFill rotWithShape="1">
          <a:blip r:embed="rId2"/>
          <a:srcRect r="45007" b="1"/>
          <a:stretch/>
        </p:blipFill>
        <p:spPr>
          <a:xfrm flipH="1">
            <a:off x="8928313" y="0"/>
            <a:ext cx="4650666"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Rectangle 2">
            <a:extLst>
              <a:ext uri="{FF2B5EF4-FFF2-40B4-BE49-F238E27FC236}">
                <a16:creationId xmlns:a16="http://schemas.microsoft.com/office/drawing/2014/main" id="{3CDF6BEE-9723-D9A3-4693-68352902CF90}"/>
              </a:ext>
            </a:extLst>
          </p:cNvPr>
          <p:cNvSpPr/>
          <p:nvPr/>
        </p:nvSpPr>
        <p:spPr>
          <a:xfrm>
            <a:off x="477980" y="625683"/>
            <a:ext cx="707137" cy="146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6AB5392-A2DA-83F4-1359-174D9119E21D}"/>
              </a:ext>
            </a:extLst>
          </p:cNvPr>
          <p:cNvSpPr txBox="1"/>
          <p:nvPr/>
        </p:nvSpPr>
        <p:spPr>
          <a:xfrm>
            <a:off x="1127441" y="649807"/>
            <a:ext cx="5251316" cy="72707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dirty="0">
                <a:ln w="0"/>
                <a:effectLst>
                  <a:outerShdw blurRad="38100" dist="19050" dir="2700000" algn="tl" rotWithShape="0">
                    <a:schemeClr val="dk1">
                      <a:alpha val="40000"/>
                    </a:schemeClr>
                  </a:outerShdw>
                </a:effectLst>
                <a:latin typeface="+mj-lt"/>
                <a:ea typeface="+mj-ea"/>
                <a:cs typeface="+mj-cs"/>
              </a:rPr>
              <a:t>Ramadan Basics</a:t>
            </a:r>
            <a:endParaRPr lang="en-US" sz="3600" dirty="0">
              <a:ln w="0"/>
              <a:effectLst>
                <a:outerShdw blurRad="38100" dist="19050" dir="2700000" algn="tl" rotWithShape="0">
                  <a:schemeClr val="dk1">
                    <a:alpha val="40000"/>
                  </a:schemeClr>
                </a:outerShdw>
              </a:effectLst>
              <a:latin typeface="+mj-lt"/>
              <a:ea typeface="+mj-ea"/>
              <a:cs typeface="+mj-cs"/>
            </a:endParaRPr>
          </a:p>
        </p:txBody>
      </p:sp>
      <p:sp>
        <p:nvSpPr>
          <p:cNvPr id="5" name="TextBox 4">
            <a:extLst>
              <a:ext uri="{FF2B5EF4-FFF2-40B4-BE49-F238E27FC236}">
                <a16:creationId xmlns:a16="http://schemas.microsoft.com/office/drawing/2014/main" id="{5E741192-B5F7-5431-6E13-E4EAA57CAFFA}"/>
              </a:ext>
            </a:extLst>
          </p:cNvPr>
          <p:cNvSpPr txBox="1"/>
          <p:nvPr/>
        </p:nvSpPr>
        <p:spPr>
          <a:xfrm>
            <a:off x="-10874" y="5992749"/>
            <a:ext cx="1138315" cy="215444"/>
          </a:xfrm>
          <a:prstGeom prst="rect">
            <a:avLst/>
          </a:prstGeom>
          <a:noFill/>
        </p:spPr>
        <p:txBody>
          <a:bodyPr wrap="square" rtlCol="0">
            <a:spAutoFit/>
          </a:bodyPr>
          <a:lstStyle/>
          <a:p>
            <a:pPr algn="ctr"/>
            <a:r>
              <a:rPr lang="en-US" sz="800" dirty="0">
                <a:solidFill>
                  <a:srgbClr val="002060"/>
                </a:solidFill>
                <a:latin typeface="Avenir Next LT Pro" panose="020B0504020202020204" pitchFamily="34" charset="77"/>
              </a:rPr>
              <a:t>Presentation for </a:t>
            </a:r>
          </a:p>
        </p:txBody>
      </p:sp>
      <p:grpSp>
        <p:nvGrpSpPr>
          <p:cNvPr id="6" name="Group 5">
            <a:extLst>
              <a:ext uri="{FF2B5EF4-FFF2-40B4-BE49-F238E27FC236}">
                <a16:creationId xmlns:a16="http://schemas.microsoft.com/office/drawing/2014/main" id="{32B0D0A7-8B2B-326E-03A2-3A6B5411534A}"/>
              </a:ext>
            </a:extLst>
          </p:cNvPr>
          <p:cNvGrpSpPr/>
          <p:nvPr/>
        </p:nvGrpSpPr>
        <p:grpSpPr>
          <a:xfrm>
            <a:off x="11532538" y="6205401"/>
            <a:ext cx="678245" cy="550581"/>
            <a:chOff x="2533722" y="393146"/>
            <a:chExt cx="1447800" cy="1175284"/>
          </a:xfrm>
        </p:grpSpPr>
        <p:pic>
          <p:nvPicPr>
            <p:cNvPr id="7" name="Picture 6" descr="A picture containing night sky&#10;&#10;Description automatically generated">
              <a:extLst>
                <a:ext uri="{FF2B5EF4-FFF2-40B4-BE49-F238E27FC236}">
                  <a16:creationId xmlns:a16="http://schemas.microsoft.com/office/drawing/2014/main" id="{F53D8886-F633-417E-48CE-763D7BAB2BAB}"/>
                </a:ext>
              </a:extLst>
            </p:cNvPr>
            <p:cNvPicPr>
              <a:picLocks noChangeAspect="1"/>
            </p:cNvPicPr>
            <p:nvPr/>
          </p:nvPicPr>
          <p:blipFill>
            <a:blip r:embed="rId3"/>
            <a:stretch>
              <a:fillRect/>
            </a:stretch>
          </p:blipFill>
          <p:spPr>
            <a:xfrm>
              <a:off x="2666668" y="1345646"/>
              <a:ext cx="1104232" cy="222784"/>
            </a:xfrm>
            <a:prstGeom prst="rect">
              <a:avLst/>
            </a:prstGeom>
          </p:spPr>
        </p:pic>
        <p:pic>
          <p:nvPicPr>
            <p:cNvPr id="8" name="Picture 7" descr="A picture containing dark, night sky&#10;&#10;Description automatically generated">
              <a:extLst>
                <a:ext uri="{FF2B5EF4-FFF2-40B4-BE49-F238E27FC236}">
                  <a16:creationId xmlns:a16="http://schemas.microsoft.com/office/drawing/2014/main" id="{193BBD6E-1820-0A1B-9A3C-242220E3F48F}"/>
                </a:ext>
              </a:extLst>
            </p:cNvPr>
            <p:cNvPicPr>
              <a:picLocks noChangeAspect="1"/>
            </p:cNvPicPr>
            <p:nvPr/>
          </p:nvPicPr>
          <p:blipFill>
            <a:blip r:embed="rId4"/>
            <a:stretch>
              <a:fillRect/>
            </a:stretch>
          </p:blipFill>
          <p:spPr>
            <a:xfrm>
              <a:off x="2533722" y="393146"/>
              <a:ext cx="1447800" cy="952500"/>
            </a:xfrm>
            <a:prstGeom prst="rect">
              <a:avLst/>
            </a:prstGeom>
          </p:spPr>
        </p:pic>
      </p:grpSp>
      <p:sp>
        <p:nvSpPr>
          <p:cNvPr id="9" name="TextBox 8">
            <a:extLst>
              <a:ext uri="{FF2B5EF4-FFF2-40B4-BE49-F238E27FC236}">
                <a16:creationId xmlns:a16="http://schemas.microsoft.com/office/drawing/2014/main" id="{4C6627C8-BA12-1ADC-B781-85928F686826}"/>
              </a:ext>
            </a:extLst>
          </p:cNvPr>
          <p:cNvSpPr txBox="1"/>
          <p:nvPr/>
        </p:nvSpPr>
        <p:spPr>
          <a:xfrm>
            <a:off x="1185117" y="951040"/>
            <a:ext cx="6403362" cy="5384936"/>
          </a:xfrm>
          <a:prstGeom prst="rect">
            <a:avLst/>
          </a:prstGeom>
          <a:noFill/>
        </p:spPr>
        <p:txBody>
          <a:bodyPr wrap="square" rtlCol="0">
            <a:spAutoFit/>
          </a:bodyPr>
          <a:lstStyle/>
          <a:p>
            <a:br>
              <a:rPr lang="en-GB" dirty="0">
                <a:latin typeface="Avenir" panose="02000503020000020003" pitchFamily="2" charset="0"/>
              </a:rPr>
            </a:br>
            <a:endParaRPr lang="en-US" sz="1600" dirty="0">
              <a:solidFill>
                <a:schemeClr val="bg2">
                  <a:lumMod val="25000"/>
                </a:schemeClr>
              </a:solidFill>
              <a:latin typeface="Avenir" panose="02000503020000020003" pitchFamily="2" charset="0"/>
            </a:endParaRPr>
          </a:p>
          <a:p>
            <a:pPr marL="342900" indent="-342900">
              <a:lnSpc>
                <a:spcPct val="150000"/>
              </a:lnSpc>
              <a:buFont typeface="Arial" panose="020B0604020202020204" pitchFamily="34" charset="0"/>
              <a:buChar char="•"/>
            </a:pPr>
            <a:r>
              <a:rPr lang="en-US" sz="1600" dirty="0">
                <a:latin typeface="Avenir" panose="02000503020000020003" pitchFamily="2" charset="0"/>
              </a:rPr>
              <a:t>Those who haven’t reached puberty, those travelling, the ill, those breast-feeding or pregnant.</a:t>
            </a:r>
          </a:p>
          <a:p>
            <a:pPr marL="342900" indent="-342900">
              <a:lnSpc>
                <a:spcPct val="150000"/>
              </a:lnSpc>
              <a:buFont typeface="Arial" panose="020B0604020202020204" pitchFamily="34" charset="0"/>
              <a:buChar char="•"/>
            </a:pPr>
            <a:r>
              <a:rPr lang="en-US" sz="1600" dirty="0">
                <a:latin typeface="Avenir" panose="02000503020000020003" pitchFamily="2" charset="0"/>
              </a:rPr>
              <a:t>Those who are ill, travelling, pregnant or breast feeding must make up the missed fasts before the following Ramadan.</a:t>
            </a:r>
          </a:p>
          <a:p>
            <a:pPr marL="342900" indent="-342900">
              <a:lnSpc>
                <a:spcPct val="150000"/>
              </a:lnSpc>
              <a:buFont typeface="Arial" panose="020B0604020202020204" pitchFamily="34" charset="0"/>
              <a:buChar char="•"/>
            </a:pPr>
            <a:r>
              <a:rPr lang="en-US" sz="1600" dirty="0">
                <a:latin typeface="Avenir" panose="02000503020000020003" pitchFamily="2" charset="0"/>
              </a:rPr>
              <a:t>If a person is terminally ill, they can feed a poor person for each fast they miss.</a:t>
            </a:r>
          </a:p>
          <a:p>
            <a:pPr marL="342900" indent="-342900">
              <a:lnSpc>
                <a:spcPct val="150000"/>
              </a:lnSpc>
              <a:buFont typeface="Arial" panose="020B0604020202020204" pitchFamily="34" charset="0"/>
              <a:buChar char="•"/>
            </a:pPr>
            <a:r>
              <a:rPr lang="en-US" sz="1600" dirty="0">
                <a:latin typeface="Avenir" panose="02000503020000020003" pitchFamily="2" charset="0"/>
              </a:rPr>
              <a:t>Travelling;</a:t>
            </a:r>
          </a:p>
          <a:p>
            <a:pPr marL="800100" lvl="1" indent="-342900">
              <a:lnSpc>
                <a:spcPct val="150000"/>
              </a:lnSpc>
              <a:buFont typeface="Arial" panose="020B0604020202020204" pitchFamily="34" charset="0"/>
              <a:buChar char="•"/>
            </a:pPr>
            <a:r>
              <a:rPr lang="en-US" sz="1600" dirty="0">
                <a:latin typeface="Avenir" panose="02000503020000020003" pitchFamily="2" charset="0"/>
              </a:rPr>
              <a:t>There is a difference of opinion amongst Muslim scholars:</a:t>
            </a:r>
          </a:p>
          <a:p>
            <a:pPr lvl="2">
              <a:lnSpc>
                <a:spcPct val="150000"/>
              </a:lnSpc>
            </a:pPr>
            <a:r>
              <a:rPr lang="en-US" sz="1600" dirty="0">
                <a:latin typeface="Avenir" panose="02000503020000020003" pitchFamily="2" charset="0"/>
              </a:rPr>
              <a:t>a) 80 </a:t>
            </a:r>
            <a:r>
              <a:rPr lang="en-US" sz="1600" dirty="0" err="1">
                <a:latin typeface="Avenir" panose="02000503020000020003" pitchFamily="2" charset="0"/>
              </a:rPr>
              <a:t>Kilometres</a:t>
            </a:r>
            <a:r>
              <a:rPr lang="en-US" sz="1600" dirty="0">
                <a:latin typeface="Avenir" panose="02000503020000020003" pitchFamily="2" charset="0"/>
              </a:rPr>
              <a:t> or more</a:t>
            </a:r>
          </a:p>
          <a:p>
            <a:pPr lvl="2">
              <a:lnSpc>
                <a:spcPct val="150000"/>
              </a:lnSpc>
            </a:pPr>
            <a:r>
              <a:rPr lang="en-GB" sz="1600" dirty="0">
                <a:latin typeface="Avenir" panose="02000503020000020003" pitchFamily="2" charset="0"/>
              </a:rPr>
              <a:t>b) What is customarily regarded as traveling, even if the distance is not 80 km. If in the custom 100 Kilometres is not regarded as travelling, then it shouldn’t be regarded as such.</a:t>
            </a:r>
            <a:endParaRPr lang="en-US" sz="1600" dirty="0">
              <a:latin typeface="Avenir" panose="02000503020000020003" pitchFamily="2" charset="0"/>
            </a:endParaRPr>
          </a:p>
        </p:txBody>
      </p:sp>
    </p:spTree>
    <p:extLst>
      <p:ext uri="{BB962C8B-B14F-4D97-AF65-F5344CB8AC3E}">
        <p14:creationId xmlns:p14="http://schemas.microsoft.com/office/powerpoint/2010/main" val="250859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8639D77-A9F5-E25B-0D63-525606035E08}"/>
              </a:ext>
            </a:extLst>
          </p:cNvPr>
          <p:cNvPicPr>
            <a:picLocks noChangeAspect="1"/>
          </p:cNvPicPr>
          <p:nvPr/>
        </p:nvPicPr>
        <p:blipFill rotWithShape="1">
          <a:blip r:embed="rId2"/>
          <a:srcRect r="45007" b="1"/>
          <a:stretch/>
        </p:blipFill>
        <p:spPr>
          <a:xfrm flipH="1">
            <a:off x="7414333" y="0"/>
            <a:ext cx="4650666"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Rectangle 2">
            <a:extLst>
              <a:ext uri="{FF2B5EF4-FFF2-40B4-BE49-F238E27FC236}">
                <a16:creationId xmlns:a16="http://schemas.microsoft.com/office/drawing/2014/main" id="{3CDF6BEE-9723-D9A3-4693-68352902CF90}"/>
              </a:ext>
            </a:extLst>
          </p:cNvPr>
          <p:cNvSpPr/>
          <p:nvPr/>
        </p:nvSpPr>
        <p:spPr>
          <a:xfrm>
            <a:off x="477980" y="625683"/>
            <a:ext cx="707137" cy="146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6AB5392-A2DA-83F4-1359-174D9119E21D}"/>
              </a:ext>
            </a:extLst>
          </p:cNvPr>
          <p:cNvSpPr txBox="1"/>
          <p:nvPr/>
        </p:nvSpPr>
        <p:spPr>
          <a:xfrm>
            <a:off x="477980" y="554231"/>
            <a:ext cx="5251316" cy="72707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dirty="0">
                <a:ln w="0"/>
                <a:solidFill>
                  <a:srgbClr val="002060"/>
                </a:solidFill>
                <a:effectLst>
                  <a:outerShdw blurRad="38100" dist="19050" dir="2700000" algn="tl" rotWithShape="0">
                    <a:schemeClr val="dk1">
                      <a:alpha val="40000"/>
                    </a:schemeClr>
                  </a:outerShdw>
                </a:effectLst>
                <a:latin typeface="+mj-lt"/>
                <a:ea typeface="+mj-ea"/>
                <a:cs typeface="+mj-cs"/>
              </a:rPr>
              <a:t>Activities in Ramadan</a:t>
            </a:r>
            <a:endParaRPr lang="en-US" sz="3600" dirty="0">
              <a:ln w="0"/>
              <a:solidFill>
                <a:srgbClr val="002060"/>
              </a:solidFill>
              <a:effectLst>
                <a:outerShdw blurRad="38100" dist="19050" dir="2700000" algn="tl" rotWithShape="0">
                  <a:schemeClr val="dk1">
                    <a:alpha val="40000"/>
                  </a:schemeClr>
                </a:outerShdw>
              </a:effectLst>
              <a:latin typeface="+mj-lt"/>
              <a:ea typeface="+mj-ea"/>
              <a:cs typeface="+mj-cs"/>
            </a:endParaRPr>
          </a:p>
        </p:txBody>
      </p:sp>
      <p:sp>
        <p:nvSpPr>
          <p:cNvPr id="5" name="TextBox 4">
            <a:extLst>
              <a:ext uri="{FF2B5EF4-FFF2-40B4-BE49-F238E27FC236}">
                <a16:creationId xmlns:a16="http://schemas.microsoft.com/office/drawing/2014/main" id="{5E741192-B5F7-5431-6E13-E4EAA57CAFFA}"/>
              </a:ext>
            </a:extLst>
          </p:cNvPr>
          <p:cNvSpPr txBox="1"/>
          <p:nvPr/>
        </p:nvSpPr>
        <p:spPr>
          <a:xfrm>
            <a:off x="-10874" y="5992749"/>
            <a:ext cx="1138315" cy="215444"/>
          </a:xfrm>
          <a:prstGeom prst="rect">
            <a:avLst/>
          </a:prstGeom>
          <a:noFill/>
        </p:spPr>
        <p:txBody>
          <a:bodyPr wrap="square" rtlCol="0">
            <a:spAutoFit/>
          </a:bodyPr>
          <a:lstStyle/>
          <a:p>
            <a:pPr algn="ctr"/>
            <a:r>
              <a:rPr lang="en-US" sz="800" dirty="0">
                <a:solidFill>
                  <a:srgbClr val="002060"/>
                </a:solidFill>
                <a:latin typeface="Avenir Next LT Pro" panose="020B0504020202020204" pitchFamily="34" charset="77"/>
              </a:rPr>
              <a:t>Presentation for </a:t>
            </a:r>
          </a:p>
        </p:txBody>
      </p:sp>
      <p:grpSp>
        <p:nvGrpSpPr>
          <p:cNvPr id="6" name="Group 5">
            <a:extLst>
              <a:ext uri="{FF2B5EF4-FFF2-40B4-BE49-F238E27FC236}">
                <a16:creationId xmlns:a16="http://schemas.microsoft.com/office/drawing/2014/main" id="{32B0D0A7-8B2B-326E-03A2-3A6B5411534A}"/>
              </a:ext>
            </a:extLst>
          </p:cNvPr>
          <p:cNvGrpSpPr/>
          <p:nvPr/>
        </p:nvGrpSpPr>
        <p:grpSpPr>
          <a:xfrm>
            <a:off x="11532538" y="6205401"/>
            <a:ext cx="678245" cy="550581"/>
            <a:chOff x="2533722" y="393146"/>
            <a:chExt cx="1447800" cy="1175284"/>
          </a:xfrm>
        </p:grpSpPr>
        <p:pic>
          <p:nvPicPr>
            <p:cNvPr id="7" name="Picture 6" descr="A picture containing night sky&#10;&#10;Description automatically generated">
              <a:extLst>
                <a:ext uri="{FF2B5EF4-FFF2-40B4-BE49-F238E27FC236}">
                  <a16:creationId xmlns:a16="http://schemas.microsoft.com/office/drawing/2014/main" id="{F53D8886-F633-417E-48CE-763D7BAB2BAB}"/>
                </a:ext>
              </a:extLst>
            </p:cNvPr>
            <p:cNvPicPr>
              <a:picLocks noChangeAspect="1"/>
            </p:cNvPicPr>
            <p:nvPr/>
          </p:nvPicPr>
          <p:blipFill>
            <a:blip r:embed="rId3"/>
            <a:stretch>
              <a:fillRect/>
            </a:stretch>
          </p:blipFill>
          <p:spPr>
            <a:xfrm>
              <a:off x="2666668" y="1345646"/>
              <a:ext cx="1104232" cy="222784"/>
            </a:xfrm>
            <a:prstGeom prst="rect">
              <a:avLst/>
            </a:prstGeom>
          </p:spPr>
        </p:pic>
        <p:pic>
          <p:nvPicPr>
            <p:cNvPr id="8" name="Picture 7" descr="A picture containing dark, night sky&#10;&#10;Description automatically generated">
              <a:extLst>
                <a:ext uri="{FF2B5EF4-FFF2-40B4-BE49-F238E27FC236}">
                  <a16:creationId xmlns:a16="http://schemas.microsoft.com/office/drawing/2014/main" id="{193BBD6E-1820-0A1B-9A3C-242220E3F48F}"/>
                </a:ext>
              </a:extLst>
            </p:cNvPr>
            <p:cNvPicPr>
              <a:picLocks noChangeAspect="1"/>
            </p:cNvPicPr>
            <p:nvPr/>
          </p:nvPicPr>
          <p:blipFill>
            <a:blip r:embed="rId4"/>
            <a:stretch>
              <a:fillRect/>
            </a:stretch>
          </p:blipFill>
          <p:spPr>
            <a:xfrm>
              <a:off x="2533722" y="393146"/>
              <a:ext cx="1447800" cy="952500"/>
            </a:xfrm>
            <a:prstGeom prst="rect">
              <a:avLst/>
            </a:prstGeom>
          </p:spPr>
        </p:pic>
      </p:grpSp>
      <p:sp>
        <p:nvSpPr>
          <p:cNvPr id="9" name="TextBox 8">
            <a:extLst>
              <a:ext uri="{FF2B5EF4-FFF2-40B4-BE49-F238E27FC236}">
                <a16:creationId xmlns:a16="http://schemas.microsoft.com/office/drawing/2014/main" id="{4DEF6298-5B76-F68E-17B1-0E86D0CC5FCA}"/>
              </a:ext>
            </a:extLst>
          </p:cNvPr>
          <p:cNvSpPr txBox="1"/>
          <p:nvPr/>
        </p:nvSpPr>
        <p:spPr>
          <a:xfrm>
            <a:off x="477980" y="1552140"/>
            <a:ext cx="6655710" cy="375372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600" dirty="0">
                <a:latin typeface="Avenir" panose="02000503020000020003" pitchFamily="2" charset="0"/>
              </a:rPr>
              <a:t>Fast for the whole month.</a:t>
            </a:r>
          </a:p>
          <a:p>
            <a:pPr marL="342900" indent="-342900">
              <a:lnSpc>
                <a:spcPct val="150000"/>
              </a:lnSpc>
              <a:buFont typeface="Arial" panose="020B0604020202020204" pitchFamily="34" charset="0"/>
              <a:buChar char="•"/>
            </a:pPr>
            <a:r>
              <a:rPr lang="en-US" sz="1600" dirty="0">
                <a:latin typeface="Avenir" panose="02000503020000020003" pitchFamily="2" charset="0"/>
              </a:rPr>
              <a:t>Praying the night prayer in congregation daily.</a:t>
            </a:r>
          </a:p>
          <a:p>
            <a:pPr marL="342900" indent="-342900">
              <a:lnSpc>
                <a:spcPct val="150000"/>
              </a:lnSpc>
              <a:buFont typeface="Arial" panose="020B0604020202020204" pitchFamily="34" charset="0"/>
              <a:buChar char="•"/>
            </a:pPr>
            <a:r>
              <a:rPr lang="en-US" sz="1600" dirty="0">
                <a:latin typeface="Avenir" panose="02000503020000020003" pitchFamily="2" charset="0"/>
              </a:rPr>
              <a:t>Striving in the last 10 nights – ‘</a:t>
            </a:r>
            <a:r>
              <a:rPr lang="en-US" sz="1600" dirty="0" err="1">
                <a:latin typeface="Avenir" panose="02000503020000020003" pitchFamily="2" charset="0"/>
              </a:rPr>
              <a:t>Laylatul</a:t>
            </a:r>
            <a:r>
              <a:rPr lang="en-US" sz="1600" dirty="0">
                <a:latin typeface="Avenir" panose="02000503020000020003" pitchFamily="2" charset="0"/>
              </a:rPr>
              <a:t> </a:t>
            </a:r>
            <a:r>
              <a:rPr lang="en-US" sz="1600" dirty="0" err="1">
                <a:latin typeface="Avenir" panose="02000503020000020003" pitchFamily="2" charset="0"/>
              </a:rPr>
              <a:t>Qadr</a:t>
            </a:r>
            <a:r>
              <a:rPr lang="en-US" sz="1600" dirty="0">
                <a:latin typeface="Avenir" panose="02000503020000020003" pitchFamily="2" charset="0"/>
              </a:rPr>
              <a:t>’ Night of power (27</a:t>
            </a:r>
            <a:r>
              <a:rPr lang="en-US" sz="1600" baseline="30000" dirty="0">
                <a:latin typeface="Avenir" panose="02000503020000020003" pitchFamily="2" charset="0"/>
              </a:rPr>
              <a:t>th</a:t>
            </a:r>
            <a:r>
              <a:rPr lang="en-US" sz="1600" dirty="0">
                <a:latin typeface="Avenir" panose="02000503020000020003" pitchFamily="2" charset="0"/>
              </a:rPr>
              <a:t>) (when the Qur’an was revealed).</a:t>
            </a:r>
          </a:p>
          <a:p>
            <a:pPr marL="342900" indent="-342900">
              <a:lnSpc>
                <a:spcPct val="150000"/>
              </a:lnSpc>
              <a:buFont typeface="Arial" panose="020B0604020202020204" pitchFamily="34" charset="0"/>
              <a:buChar char="•"/>
            </a:pPr>
            <a:r>
              <a:rPr lang="en-US" sz="1600" dirty="0">
                <a:latin typeface="Avenir" panose="02000503020000020003" pitchFamily="2" charset="0"/>
              </a:rPr>
              <a:t>Starting the fast with the ‘</a:t>
            </a:r>
            <a:r>
              <a:rPr lang="en-US" sz="1600" dirty="0" err="1">
                <a:latin typeface="Avenir" panose="02000503020000020003" pitchFamily="2" charset="0"/>
              </a:rPr>
              <a:t>Sahoor</a:t>
            </a:r>
            <a:r>
              <a:rPr lang="en-US" sz="1600" dirty="0">
                <a:latin typeface="Avenir" panose="02000503020000020003" pitchFamily="2" charset="0"/>
              </a:rPr>
              <a:t>’ meal before sunrise</a:t>
            </a:r>
          </a:p>
          <a:p>
            <a:pPr marL="342900" indent="-342900">
              <a:lnSpc>
                <a:spcPct val="150000"/>
              </a:lnSpc>
              <a:buFont typeface="Arial" panose="020B0604020202020204" pitchFamily="34" charset="0"/>
              <a:buChar char="•"/>
            </a:pPr>
            <a:r>
              <a:rPr lang="en-US" sz="1600" dirty="0">
                <a:latin typeface="Avenir" panose="02000503020000020003" pitchFamily="2" charset="0"/>
              </a:rPr>
              <a:t>Breaking fast with the ‘Iftar’ meal after sunset. </a:t>
            </a:r>
          </a:p>
          <a:p>
            <a:pPr marL="342900" indent="-342900">
              <a:lnSpc>
                <a:spcPct val="150000"/>
              </a:lnSpc>
              <a:buFont typeface="Arial" panose="020B0604020202020204" pitchFamily="34" charset="0"/>
              <a:buChar char="•"/>
            </a:pPr>
            <a:r>
              <a:rPr lang="en-US" sz="1600" dirty="0">
                <a:latin typeface="Avenir" panose="02000503020000020003" pitchFamily="2" charset="0"/>
              </a:rPr>
              <a:t>It’s a well-known custom to open your fast with a date.</a:t>
            </a:r>
          </a:p>
          <a:p>
            <a:pPr marL="342900" indent="-342900">
              <a:lnSpc>
                <a:spcPct val="150000"/>
              </a:lnSpc>
              <a:buFont typeface="Arial" panose="020B0604020202020204" pitchFamily="34" charset="0"/>
              <a:buChar char="•"/>
            </a:pPr>
            <a:r>
              <a:rPr lang="en-US" sz="1600" dirty="0">
                <a:latin typeface="Avenir" panose="02000503020000020003" pitchFamily="2" charset="0"/>
              </a:rPr>
              <a:t>Breaking the fast together with other Muslims &amp; family.</a:t>
            </a:r>
          </a:p>
          <a:p>
            <a:pPr marL="342900" indent="-342900">
              <a:lnSpc>
                <a:spcPct val="150000"/>
              </a:lnSpc>
              <a:buFont typeface="Arial" panose="020B0604020202020204" pitchFamily="34" charset="0"/>
              <a:buChar char="•"/>
            </a:pPr>
            <a:r>
              <a:rPr lang="en-US" sz="1600" dirty="0">
                <a:latin typeface="Avenir" panose="02000503020000020003" pitchFamily="2" charset="0"/>
              </a:rPr>
              <a:t>The general increase in worship, such as reading the Quran, </a:t>
            </a:r>
            <a:br>
              <a:rPr lang="en-US" sz="1600" dirty="0">
                <a:latin typeface="Avenir" panose="02000503020000020003" pitchFamily="2" charset="0"/>
              </a:rPr>
            </a:br>
            <a:r>
              <a:rPr lang="en-US" sz="1600" dirty="0">
                <a:latin typeface="Avenir" panose="02000503020000020003" pitchFamily="2" charset="0"/>
              </a:rPr>
              <a:t>giving charity and voluntary prayers.</a:t>
            </a:r>
          </a:p>
        </p:txBody>
      </p:sp>
    </p:spTree>
    <p:extLst>
      <p:ext uri="{BB962C8B-B14F-4D97-AF65-F5344CB8AC3E}">
        <p14:creationId xmlns:p14="http://schemas.microsoft.com/office/powerpoint/2010/main" val="375226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8639D77-A9F5-E25B-0D63-525606035E08}"/>
              </a:ext>
            </a:extLst>
          </p:cNvPr>
          <p:cNvPicPr>
            <a:picLocks noChangeAspect="1"/>
          </p:cNvPicPr>
          <p:nvPr/>
        </p:nvPicPr>
        <p:blipFill rotWithShape="1">
          <a:blip r:embed="rId2"/>
          <a:srcRect r="45007" b="1"/>
          <a:stretch/>
        </p:blipFill>
        <p:spPr>
          <a:xfrm flipH="1">
            <a:off x="7414333" y="0"/>
            <a:ext cx="4650666"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Rectangle 2">
            <a:extLst>
              <a:ext uri="{FF2B5EF4-FFF2-40B4-BE49-F238E27FC236}">
                <a16:creationId xmlns:a16="http://schemas.microsoft.com/office/drawing/2014/main" id="{3CDF6BEE-9723-D9A3-4693-68352902CF90}"/>
              </a:ext>
            </a:extLst>
          </p:cNvPr>
          <p:cNvSpPr/>
          <p:nvPr/>
        </p:nvSpPr>
        <p:spPr>
          <a:xfrm>
            <a:off x="477980" y="625683"/>
            <a:ext cx="707137" cy="146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6AB5392-A2DA-83F4-1359-174D9119E21D}"/>
              </a:ext>
            </a:extLst>
          </p:cNvPr>
          <p:cNvSpPr txBox="1"/>
          <p:nvPr/>
        </p:nvSpPr>
        <p:spPr>
          <a:xfrm>
            <a:off x="558283" y="683945"/>
            <a:ext cx="5251316" cy="72707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dirty="0">
                <a:ln w="0"/>
                <a:solidFill>
                  <a:srgbClr val="002060"/>
                </a:solidFill>
                <a:effectLst>
                  <a:outerShdw blurRad="38100" dist="19050" dir="2700000" algn="tl" rotWithShape="0">
                    <a:schemeClr val="dk1">
                      <a:alpha val="40000"/>
                    </a:schemeClr>
                  </a:outerShdw>
                </a:effectLst>
                <a:latin typeface="+mj-lt"/>
                <a:ea typeface="+mj-ea"/>
                <a:cs typeface="+mj-cs"/>
              </a:rPr>
              <a:t>The ending of Ramadan</a:t>
            </a:r>
            <a:endParaRPr lang="en-US" sz="3600" dirty="0">
              <a:ln w="0"/>
              <a:solidFill>
                <a:srgbClr val="002060"/>
              </a:solidFill>
              <a:effectLst>
                <a:outerShdw blurRad="38100" dist="19050" dir="2700000" algn="tl" rotWithShape="0">
                  <a:schemeClr val="dk1">
                    <a:alpha val="40000"/>
                  </a:schemeClr>
                </a:outerShdw>
              </a:effectLst>
              <a:latin typeface="+mj-lt"/>
              <a:ea typeface="+mj-ea"/>
              <a:cs typeface="+mj-cs"/>
            </a:endParaRPr>
          </a:p>
        </p:txBody>
      </p:sp>
      <p:sp>
        <p:nvSpPr>
          <p:cNvPr id="5" name="TextBox 4">
            <a:extLst>
              <a:ext uri="{FF2B5EF4-FFF2-40B4-BE49-F238E27FC236}">
                <a16:creationId xmlns:a16="http://schemas.microsoft.com/office/drawing/2014/main" id="{5E741192-B5F7-5431-6E13-E4EAA57CAFFA}"/>
              </a:ext>
            </a:extLst>
          </p:cNvPr>
          <p:cNvSpPr txBox="1"/>
          <p:nvPr/>
        </p:nvSpPr>
        <p:spPr>
          <a:xfrm>
            <a:off x="-10874" y="5992749"/>
            <a:ext cx="1138315" cy="215444"/>
          </a:xfrm>
          <a:prstGeom prst="rect">
            <a:avLst/>
          </a:prstGeom>
          <a:noFill/>
        </p:spPr>
        <p:txBody>
          <a:bodyPr wrap="square" rtlCol="0">
            <a:spAutoFit/>
          </a:bodyPr>
          <a:lstStyle/>
          <a:p>
            <a:pPr algn="ctr"/>
            <a:r>
              <a:rPr lang="en-US" sz="800" dirty="0">
                <a:solidFill>
                  <a:srgbClr val="002060"/>
                </a:solidFill>
                <a:latin typeface="Avenir Next LT Pro" panose="020B0504020202020204" pitchFamily="34" charset="77"/>
              </a:rPr>
              <a:t>Presentation for </a:t>
            </a:r>
          </a:p>
        </p:txBody>
      </p:sp>
      <p:grpSp>
        <p:nvGrpSpPr>
          <p:cNvPr id="6" name="Group 5">
            <a:extLst>
              <a:ext uri="{FF2B5EF4-FFF2-40B4-BE49-F238E27FC236}">
                <a16:creationId xmlns:a16="http://schemas.microsoft.com/office/drawing/2014/main" id="{32B0D0A7-8B2B-326E-03A2-3A6B5411534A}"/>
              </a:ext>
            </a:extLst>
          </p:cNvPr>
          <p:cNvGrpSpPr/>
          <p:nvPr/>
        </p:nvGrpSpPr>
        <p:grpSpPr>
          <a:xfrm>
            <a:off x="11532538" y="6205401"/>
            <a:ext cx="678245" cy="550581"/>
            <a:chOff x="2533722" y="393146"/>
            <a:chExt cx="1447800" cy="1175284"/>
          </a:xfrm>
        </p:grpSpPr>
        <p:pic>
          <p:nvPicPr>
            <p:cNvPr id="7" name="Picture 6" descr="A picture containing night sky&#10;&#10;Description automatically generated">
              <a:extLst>
                <a:ext uri="{FF2B5EF4-FFF2-40B4-BE49-F238E27FC236}">
                  <a16:creationId xmlns:a16="http://schemas.microsoft.com/office/drawing/2014/main" id="{F53D8886-F633-417E-48CE-763D7BAB2BAB}"/>
                </a:ext>
              </a:extLst>
            </p:cNvPr>
            <p:cNvPicPr>
              <a:picLocks noChangeAspect="1"/>
            </p:cNvPicPr>
            <p:nvPr/>
          </p:nvPicPr>
          <p:blipFill>
            <a:blip r:embed="rId3"/>
            <a:stretch>
              <a:fillRect/>
            </a:stretch>
          </p:blipFill>
          <p:spPr>
            <a:xfrm>
              <a:off x="2666668" y="1345646"/>
              <a:ext cx="1104232" cy="222784"/>
            </a:xfrm>
            <a:prstGeom prst="rect">
              <a:avLst/>
            </a:prstGeom>
          </p:spPr>
        </p:pic>
        <p:pic>
          <p:nvPicPr>
            <p:cNvPr id="8" name="Picture 7" descr="A picture containing dark, night sky&#10;&#10;Description automatically generated">
              <a:extLst>
                <a:ext uri="{FF2B5EF4-FFF2-40B4-BE49-F238E27FC236}">
                  <a16:creationId xmlns:a16="http://schemas.microsoft.com/office/drawing/2014/main" id="{193BBD6E-1820-0A1B-9A3C-242220E3F48F}"/>
                </a:ext>
              </a:extLst>
            </p:cNvPr>
            <p:cNvPicPr>
              <a:picLocks noChangeAspect="1"/>
            </p:cNvPicPr>
            <p:nvPr/>
          </p:nvPicPr>
          <p:blipFill>
            <a:blip r:embed="rId4"/>
            <a:stretch>
              <a:fillRect/>
            </a:stretch>
          </p:blipFill>
          <p:spPr>
            <a:xfrm>
              <a:off x="2533722" y="393146"/>
              <a:ext cx="1447800" cy="952500"/>
            </a:xfrm>
            <a:prstGeom prst="rect">
              <a:avLst/>
            </a:prstGeom>
          </p:spPr>
        </p:pic>
      </p:grpSp>
      <p:sp>
        <p:nvSpPr>
          <p:cNvPr id="4" name="TextBox 3">
            <a:extLst>
              <a:ext uri="{FF2B5EF4-FFF2-40B4-BE49-F238E27FC236}">
                <a16:creationId xmlns:a16="http://schemas.microsoft.com/office/drawing/2014/main" id="{00CE7ACD-FC16-32AA-D608-FB37358CEC54}"/>
              </a:ext>
            </a:extLst>
          </p:cNvPr>
          <p:cNvSpPr txBox="1"/>
          <p:nvPr/>
        </p:nvSpPr>
        <p:spPr>
          <a:xfrm>
            <a:off x="477980" y="1644008"/>
            <a:ext cx="6790569" cy="3969163"/>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1600" dirty="0">
                <a:latin typeface="Avenir" panose="02000503020000020003" pitchFamily="2" charset="0"/>
              </a:rPr>
              <a:t>Determined by the new moon.</a:t>
            </a:r>
          </a:p>
          <a:p>
            <a:pPr marL="342900" indent="-342900">
              <a:lnSpc>
                <a:spcPct val="200000"/>
              </a:lnSpc>
              <a:buFont typeface="Arial" panose="020B0604020202020204" pitchFamily="34" charset="0"/>
              <a:buChar char="•"/>
            </a:pPr>
            <a:r>
              <a:rPr lang="en-US" sz="1600" dirty="0">
                <a:latin typeface="Avenir" panose="02000503020000020003" pitchFamily="2" charset="0"/>
              </a:rPr>
              <a:t>The Eid celebration, the day after the last fast, starts with congregational prayers in the morning.</a:t>
            </a:r>
          </a:p>
          <a:p>
            <a:pPr marL="342900" indent="-342900">
              <a:lnSpc>
                <a:spcPct val="200000"/>
              </a:lnSpc>
              <a:buFont typeface="Arial" panose="020B0604020202020204" pitchFamily="34" charset="0"/>
              <a:buChar char="•"/>
            </a:pPr>
            <a:r>
              <a:rPr lang="en-US" sz="1600" dirty="0">
                <a:latin typeface="Avenir" panose="02000503020000020003" pitchFamily="2" charset="0"/>
              </a:rPr>
              <a:t>The Eid day celebrations include visiting family and giving gifts.</a:t>
            </a:r>
          </a:p>
          <a:p>
            <a:pPr marL="342900" indent="-342900">
              <a:lnSpc>
                <a:spcPct val="200000"/>
              </a:lnSpc>
              <a:buFont typeface="Arial" panose="020B0604020202020204" pitchFamily="34" charset="0"/>
              <a:buChar char="•"/>
            </a:pPr>
            <a:r>
              <a:rPr lang="en-US" sz="1600" dirty="0">
                <a:latin typeface="Avenir" panose="02000503020000020003" pitchFamily="2" charset="0"/>
              </a:rPr>
              <a:t>The giving of food to the poor on the morning before the Eid prayer is compulsory for all.</a:t>
            </a:r>
          </a:p>
          <a:p>
            <a:pPr marL="342900" indent="-342900">
              <a:lnSpc>
                <a:spcPct val="200000"/>
              </a:lnSpc>
              <a:buFont typeface="Arial" panose="020B0604020202020204" pitchFamily="34" charset="0"/>
              <a:buChar char="•"/>
            </a:pPr>
            <a:r>
              <a:rPr lang="en-US" sz="1600" dirty="0">
                <a:latin typeface="Avenir" panose="02000503020000020003" pitchFamily="2" charset="0"/>
              </a:rPr>
              <a:t>Good idea for clubs to give Eid gifts to Muslim players and their families.</a:t>
            </a:r>
          </a:p>
        </p:txBody>
      </p:sp>
    </p:spTree>
    <p:extLst>
      <p:ext uri="{BB962C8B-B14F-4D97-AF65-F5344CB8AC3E}">
        <p14:creationId xmlns:p14="http://schemas.microsoft.com/office/powerpoint/2010/main" val="2492637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8639D77-A9F5-E25B-0D63-525606035E08}"/>
              </a:ext>
            </a:extLst>
          </p:cNvPr>
          <p:cNvPicPr>
            <a:picLocks noChangeAspect="1"/>
          </p:cNvPicPr>
          <p:nvPr/>
        </p:nvPicPr>
        <p:blipFill rotWithShape="1">
          <a:blip r:embed="rId2"/>
          <a:srcRect r="45007" b="1"/>
          <a:stretch/>
        </p:blipFill>
        <p:spPr>
          <a:xfrm flipH="1">
            <a:off x="8883369" y="0"/>
            <a:ext cx="4650666"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Rectangle 2">
            <a:extLst>
              <a:ext uri="{FF2B5EF4-FFF2-40B4-BE49-F238E27FC236}">
                <a16:creationId xmlns:a16="http://schemas.microsoft.com/office/drawing/2014/main" id="{3CDF6BEE-9723-D9A3-4693-68352902CF90}"/>
              </a:ext>
            </a:extLst>
          </p:cNvPr>
          <p:cNvSpPr/>
          <p:nvPr/>
        </p:nvSpPr>
        <p:spPr>
          <a:xfrm>
            <a:off x="477980" y="625683"/>
            <a:ext cx="707137" cy="146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6AB5392-A2DA-83F4-1359-174D9119E21D}"/>
              </a:ext>
            </a:extLst>
          </p:cNvPr>
          <p:cNvSpPr txBox="1"/>
          <p:nvPr/>
        </p:nvSpPr>
        <p:spPr>
          <a:xfrm>
            <a:off x="558283" y="1007543"/>
            <a:ext cx="5251316" cy="727075"/>
          </a:xfrm>
          <a:prstGeom prst="rect">
            <a:avLst/>
          </a:prstGeom>
        </p:spPr>
        <p:txBody>
          <a:bodyPr vert="horz" lIns="91440" tIns="45720" rIns="91440" bIns="45720" rtlCol="0" anchor="ctr">
            <a:normAutofit fontScale="92500"/>
          </a:bodyPr>
          <a:lstStyle/>
          <a:p>
            <a:pPr defTabSz="914400">
              <a:lnSpc>
                <a:spcPct val="90000"/>
              </a:lnSpc>
              <a:spcBef>
                <a:spcPct val="0"/>
              </a:spcBef>
              <a:spcAft>
                <a:spcPts val="600"/>
              </a:spcAft>
            </a:pPr>
            <a:r>
              <a:rPr lang="en-US" sz="3600" b="1" dirty="0">
                <a:ln w="0"/>
                <a:solidFill>
                  <a:srgbClr val="002060"/>
                </a:solidFill>
                <a:effectLst>
                  <a:outerShdw blurRad="38100" dist="19050" dir="2700000" algn="tl" rotWithShape="0">
                    <a:schemeClr val="dk1">
                      <a:alpha val="40000"/>
                    </a:schemeClr>
                  </a:outerShdw>
                </a:effectLst>
                <a:latin typeface="+mj-lt"/>
                <a:ea typeface="+mj-ea"/>
                <a:cs typeface="+mj-cs"/>
              </a:rPr>
              <a:t>Eid day &amp; Ramadan Greetings</a:t>
            </a:r>
            <a:endParaRPr lang="en-US" sz="3600" dirty="0">
              <a:ln w="0"/>
              <a:solidFill>
                <a:srgbClr val="002060"/>
              </a:solidFill>
              <a:effectLst>
                <a:outerShdw blurRad="38100" dist="19050" dir="2700000" algn="tl" rotWithShape="0">
                  <a:schemeClr val="dk1">
                    <a:alpha val="40000"/>
                  </a:schemeClr>
                </a:outerShdw>
              </a:effectLst>
              <a:latin typeface="+mj-lt"/>
              <a:ea typeface="+mj-ea"/>
              <a:cs typeface="+mj-cs"/>
            </a:endParaRPr>
          </a:p>
        </p:txBody>
      </p:sp>
      <p:sp>
        <p:nvSpPr>
          <p:cNvPr id="5" name="TextBox 4">
            <a:extLst>
              <a:ext uri="{FF2B5EF4-FFF2-40B4-BE49-F238E27FC236}">
                <a16:creationId xmlns:a16="http://schemas.microsoft.com/office/drawing/2014/main" id="{5E741192-B5F7-5431-6E13-E4EAA57CAFFA}"/>
              </a:ext>
            </a:extLst>
          </p:cNvPr>
          <p:cNvSpPr txBox="1"/>
          <p:nvPr/>
        </p:nvSpPr>
        <p:spPr>
          <a:xfrm>
            <a:off x="-10874" y="5992749"/>
            <a:ext cx="1138315" cy="215444"/>
          </a:xfrm>
          <a:prstGeom prst="rect">
            <a:avLst/>
          </a:prstGeom>
          <a:noFill/>
        </p:spPr>
        <p:txBody>
          <a:bodyPr wrap="square" rtlCol="0">
            <a:spAutoFit/>
          </a:bodyPr>
          <a:lstStyle/>
          <a:p>
            <a:pPr algn="ctr"/>
            <a:r>
              <a:rPr lang="en-US" sz="800" dirty="0">
                <a:solidFill>
                  <a:srgbClr val="002060"/>
                </a:solidFill>
                <a:latin typeface="Avenir Next LT Pro" panose="020B0504020202020204" pitchFamily="34" charset="77"/>
              </a:rPr>
              <a:t>Presentation for </a:t>
            </a:r>
          </a:p>
        </p:txBody>
      </p:sp>
      <p:grpSp>
        <p:nvGrpSpPr>
          <p:cNvPr id="6" name="Group 5">
            <a:extLst>
              <a:ext uri="{FF2B5EF4-FFF2-40B4-BE49-F238E27FC236}">
                <a16:creationId xmlns:a16="http://schemas.microsoft.com/office/drawing/2014/main" id="{32B0D0A7-8B2B-326E-03A2-3A6B5411534A}"/>
              </a:ext>
            </a:extLst>
          </p:cNvPr>
          <p:cNvGrpSpPr/>
          <p:nvPr/>
        </p:nvGrpSpPr>
        <p:grpSpPr>
          <a:xfrm>
            <a:off x="11532538" y="6205401"/>
            <a:ext cx="678245" cy="550581"/>
            <a:chOff x="2533722" y="393146"/>
            <a:chExt cx="1447800" cy="1175284"/>
          </a:xfrm>
        </p:grpSpPr>
        <p:pic>
          <p:nvPicPr>
            <p:cNvPr id="7" name="Picture 6" descr="A picture containing night sky&#10;&#10;Description automatically generated">
              <a:extLst>
                <a:ext uri="{FF2B5EF4-FFF2-40B4-BE49-F238E27FC236}">
                  <a16:creationId xmlns:a16="http://schemas.microsoft.com/office/drawing/2014/main" id="{F53D8886-F633-417E-48CE-763D7BAB2BAB}"/>
                </a:ext>
              </a:extLst>
            </p:cNvPr>
            <p:cNvPicPr>
              <a:picLocks noChangeAspect="1"/>
            </p:cNvPicPr>
            <p:nvPr/>
          </p:nvPicPr>
          <p:blipFill>
            <a:blip r:embed="rId3"/>
            <a:stretch>
              <a:fillRect/>
            </a:stretch>
          </p:blipFill>
          <p:spPr>
            <a:xfrm>
              <a:off x="2666668" y="1345646"/>
              <a:ext cx="1104232" cy="222784"/>
            </a:xfrm>
            <a:prstGeom prst="rect">
              <a:avLst/>
            </a:prstGeom>
          </p:spPr>
        </p:pic>
        <p:pic>
          <p:nvPicPr>
            <p:cNvPr id="8" name="Picture 7" descr="A picture containing dark, night sky&#10;&#10;Description automatically generated">
              <a:extLst>
                <a:ext uri="{FF2B5EF4-FFF2-40B4-BE49-F238E27FC236}">
                  <a16:creationId xmlns:a16="http://schemas.microsoft.com/office/drawing/2014/main" id="{193BBD6E-1820-0A1B-9A3C-242220E3F48F}"/>
                </a:ext>
              </a:extLst>
            </p:cNvPr>
            <p:cNvPicPr>
              <a:picLocks noChangeAspect="1"/>
            </p:cNvPicPr>
            <p:nvPr/>
          </p:nvPicPr>
          <p:blipFill>
            <a:blip r:embed="rId4"/>
            <a:stretch>
              <a:fillRect/>
            </a:stretch>
          </p:blipFill>
          <p:spPr>
            <a:xfrm>
              <a:off x="2533722" y="393146"/>
              <a:ext cx="1447800" cy="952500"/>
            </a:xfrm>
            <a:prstGeom prst="rect">
              <a:avLst/>
            </a:prstGeom>
          </p:spPr>
        </p:pic>
      </p:grpSp>
      <p:sp>
        <p:nvSpPr>
          <p:cNvPr id="9" name="TextBox 8">
            <a:extLst>
              <a:ext uri="{FF2B5EF4-FFF2-40B4-BE49-F238E27FC236}">
                <a16:creationId xmlns:a16="http://schemas.microsoft.com/office/drawing/2014/main" id="{D5367867-3201-1CAF-26E0-3B7F2F8558F1}"/>
              </a:ext>
            </a:extLst>
          </p:cNvPr>
          <p:cNvSpPr txBox="1"/>
          <p:nvPr/>
        </p:nvSpPr>
        <p:spPr>
          <a:xfrm>
            <a:off x="477980" y="1810286"/>
            <a:ext cx="7908631" cy="2984278"/>
          </a:xfrm>
          <a:prstGeom prst="rect">
            <a:avLst/>
          </a:prstGeom>
          <a:noFill/>
        </p:spPr>
        <p:txBody>
          <a:bodyPr wrap="square" rtlCol="0">
            <a:spAutoFit/>
          </a:bodyPr>
          <a:lstStyle/>
          <a:p>
            <a:pPr>
              <a:lnSpc>
                <a:spcPct val="200000"/>
              </a:lnSpc>
            </a:pPr>
            <a:endParaRPr lang="en-US" sz="1600" dirty="0">
              <a:solidFill>
                <a:srgbClr val="00B0F0"/>
              </a:solidFill>
              <a:latin typeface="Avenir" panose="02000503020000020003" pitchFamily="2" charset="0"/>
            </a:endParaRPr>
          </a:p>
          <a:p>
            <a:pPr marL="342900" indent="-342900">
              <a:lnSpc>
                <a:spcPct val="200000"/>
              </a:lnSpc>
              <a:buFont typeface="Arial" panose="020B0604020202020204" pitchFamily="34" charset="0"/>
              <a:buChar char="•"/>
            </a:pPr>
            <a:r>
              <a:rPr lang="en-US" sz="1600" i="1" dirty="0">
                <a:solidFill>
                  <a:srgbClr val="002060"/>
                </a:solidFill>
                <a:latin typeface="Avenir" panose="02000503020000020003" pitchFamily="2" charset="0"/>
              </a:rPr>
              <a:t>‘Ramadan </a:t>
            </a:r>
            <a:r>
              <a:rPr lang="en-US" sz="1600" i="1" dirty="0" err="1">
                <a:solidFill>
                  <a:srgbClr val="002060"/>
                </a:solidFill>
                <a:latin typeface="Avenir" panose="02000503020000020003" pitchFamily="2" charset="0"/>
              </a:rPr>
              <a:t>Mubaarak</a:t>
            </a:r>
            <a:r>
              <a:rPr lang="en-US" sz="1600" i="1" dirty="0">
                <a:solidFill>
                  <a:srgbClr val="002060"/>
                </a:solidFill>
                <a:latin typeface="Avenir" panose="02000503020000020003" pitchFamily="2" charset="0"/>
              </a:rPr>
              <a:t>’ </a:t>
            </a:r>
            <a:r>
              <a:rPr lang="en-US" sz="1600" dirty="0">
                <a:latin typeface="Avenir" panose="02000503020000020003" pitchFamily="2" charset="0"/>
              </a:rPr>
              <a:t>–  usually said at the beginning of Ramadan, means ‘have a  Happy/Blessed Ramadan’</a:t>
            </a:r>
          </a:p>
          <a:p>
            <a:pPr marL="342900" indent="-342900">
              <a:lnSpc>
                <a:spcPct val="200000"/>
              </a:lnSpc>
              <a:buFont typeface="Arial" panose="020B0604020202020204" pitchFamily="34" charset="0"/>
              <a:buChar char="•"/>
            </a:pPr>
            <a:r>
              <a:rPr lang="en-US" sz="1600" i="1" dirty="0">
                <a:solidFill>
                  <a:srgbClr val="002060"/>
                </a:solidFill>
                <a:latin typeface="Avenir" panose="02000503020000020003" pitchFamily="2" charset="0"/>
              </a:rPr>
              <a:t>‘Ramadan Kareem’ </a:t>
            </a:r>
            <a:r>
              <a:rPr lang="en-US" sz="1600" dirty="0">
                <a:latin typeface="Avenir" panose="02000503020000020003" pitchFamily="2" charset="0"/>
              </a:rPr>
              <a:t>–  also said at the beginning of Ramadan, means ‘have a  Generous Ramadan’</a:t>
            </a:r>
          </a:p>
          <a:p>
            <a:pPr marL="342900" indent="-342900">
              <a:lnSpc>
                <a:spcPct val="200000"/>
              </a:lnSpc>
              <a:buFont typeface="Arial" panose="020B0604020202020204" pitchFamily="34" charset="0"/>
              <a:buChar char="•"/>
            </a:pPr>
            <a:r>
              <a:rPr lang="en-US" sz="1600" i="1" dirty="0">
                <a:solidFill>
                  <a:srgbClr val="002060"/>
                </a:solidFill>
                <a:latin typeface="Avenir" panose="02000503020000020003" pitchFamily="2" charset="0"/>
              </a:rPr>
              <a:t>‘Eid Mubarak’ </a:t>
            </a:r>
            <a:r>
              <a:rPr lang="en-US" sz="1600" dirty="0">
                <a:latin typeface="Avenir" panose="02000503020000020003" pitchFamily="2" charset="0"/>
              </a:rPr>
              <a:t>– usually said on the day of Eid, means ‘have a Happy/Blessed Eid’ </a:t>
            </a:r>
          </a:p>
        </p:txBody>
      </p:sp>
    </p:spTree>
    <p:extLst>
      <p:ext uri="{BB962C8B-B14F-4D97-AF65-F5344CB8AC3E}">
        <p14:creationId xmlns:p14="http://schemas.microsoft.com/office/powerpoint/2010/main" val="1969626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8639D77-A9F5-E25B-0D63-525606035E08}"/>
              </a:ext>
            </a:extLst>
          </p:cNvPr>
          <p:cNvPicPr>
            <a:picLocks noChangeAspect="1"/>
          </p:cNvPicPr>
          <p:nvPr/>
        </p:nvPicPr>
        <p:blipFill rotWithShape="1">
          <a:blip r:embed="rId2"/>
          <a:srcRect r="45007" b="1"/>
          <a:stretch/>
        </p:blipFill>
        <p:spPr>
          <a:xfrm flipH="1">
            <a:off x="8883369" y="0"/>
            <a:ext cx="4650666"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Rectangle 2">
            <a:extLst>
              <a:ext uri="{FF2B5EF4-FFF2-40B4-BE49-F238E27FC236}">
                <a16:creationId xmlns:a16="http://schemas.microsoft.com/office/drawing/2014/main" id="{3CDF6BEE-9723-D9A3-4693-68352902CF90}"/>
              </a:ext>
            </a:extLst>
          </p:cNvPr>
          <p:cNvSpPr/>
          <p:nvPr/>
        </p:nvSpPr>
        <p:spPr>
          <a:xfrm>
            <a:off x="477980" y="625683"/>
            <a:ext cx="707137" cy="146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6AB5392-A2DA-83F4-1359-174D9119E21D}"/>
              </a:ext>
            </a:extLst>
          </p:cNvPr>
          <p:cNvSpPr txBox="1"/>
          <p:nvPr/>
        </p:nvSpPr>
        <p:spPr>
          <a:xfrm>
            <a:off x="761557" y="990887"/>
            <a:ext cx="5251316" cy="727075"/>
          </a:xfrm>
          <a:prstGeom prst="rect">
            <a:avLst/>
          </a:prstGeom>
        </p:spPr>
        <p:txBody>
          <a:bodyPr vert="horz" lIns="91440" tIns="45720" rIns="91440" bIns="45720" rtlCol="0" anchor="ctr">
            <a:normAutofit fontScale="85000" lnSpcReduction="10000"/>
          </a:bodyPr>
          <a:lstStyle/>
          <a:p>
            <a:pPr defTabSz="914400">
              <a:lnSpc>
                <a:spcPct val="90000"/>
              </a:lnSpc>
              <a:spcBef>
                <a:spcPct val="0"/>
              </a:spcBef>
              <a:spcAft>
                <a:spcPts val="600"/>
              </a:spcAft>
            </a:pPr>
            <a:r>
              <a:rPr lang="en-US" sz="3600" b="1" dirty="0">
                <a:ln w="0"/>
                <a:solidFill>
                  <a:srgbClr val="002060"/>
                </a:solidFill>
                <a:effectLst>
                  <a:outerShdw blurRad="38100" dist="19050" dir="2700000" algn="tl" rotWithShape="0">
                    <a:schemeClr val="dk1">
                      <a:alpha val="40000"/>
                    </a:schemeClr>
                  </a:outerShdw>
                </a:effectLst>
                <a:latin typeface="+mj-lt"/>
                <a:ea typeface="+mj-ea"/>
                <a:cs typeface="+mj-cs"/>
              </a:rPr>
              <a:t>Nutritional aspects in Ramadan</a:t>
            </a:r>
            <a:endParaRPr lang="en-US" sz="3600" dirty="0">
              <a:ln w="0"/>
              <a:solidFill>
                <a:srgbClr val="002060"/>
              </a:solidFill>
              <a:effectLst>
                <a:outerShdw blurRad="38100" dist="19050" dir="2700000" algn="tl" rotWithShape="0">
                  <a:schemeClr val="dk1">
                    <a:alpha val="40000"/>
                  </a:schemeClr>
                </a:outerShdw>
              </a:effectLst>
              <a:latin typeface="+mj-lt"/>
              <a:ea typeface="+mj-ea"/>
              <a:cs typeface="+mj-cs"/>
            </a:endParaRPr>
          </a:p>
        </p:txBody>
      </p:sp>
      <p:sp>
        <p:nvSpPr>
          <p:cNvPr id="5" name="TextBox 4">
            <a:extLst>
              <a:ext uri="{FF2B5EF4-FFF2-40B4-BE49-F238E27FC236}">
                <a16:creationId xmlns:a16="http://schemas.microsoft.com/office/drawing/2014/main" id="{5E741192-B5F7-5431-6E13-E4EAA57CAFFA}"/>
              </a:ext>
            </a:extLst>
          </p:cNvPr>
          <p:cNvSpPr txBox="1"/>
          <p:nvPr/>
        </p:nvSpPr>
        <p:spPr>
          <a:xfrm>
            <a:off x="-10874" y="5992749"/>
            <a:ext cx="1138315" cy="215444"/>
          </a:xfrm>
          <a:prstGeom prst="rect">
            <a:avLst/>
          </a:prstGeom>
          <a:noFill/>
        </p:spPr>
        <p:txBody>
          <a:bodyPr wrap="square" rtlCol="0">
            <a:spAutoFit/>
          </a:bodyPr>
          <a:lstStyle/>
          <a:p>
            <a:pPr algn="ctr"/>
            <a:r>
              <a:rPr lang="en-US" sz="800" dirty="0">
                <a:solidFill>
                  <a:srgbClr val="002060"/>
                </a:solidFill>
                <a:latin typeface="Avenir Next LT Pro" panose="020B0504020202020204" pitchFamily="34" charset="77"/>
              </a:rPr>
              <a:t>Presentation for </a:t>
            </a:r>
          </a:p>
        </p:txBody>
      </p:sp>
      <p:grpSp>
        <p:nvGrpSpPr>
          <p:cNvPr id="6" name="Group 5">
            <a:extLst>
              <a:ext uri="{FF2B5EF4-FFF2-40B4-BE49-F238E27FC236}">
                <a16:creationId xmlns:a16="http://schemas.microsoft.com/office/drawing/2014/main" id="{32B0D0A7-8B2B-326E-03A2-3A6B5411534A}"/>
              </a:ext>
            </a:extLst>
          </p:cNvPr>
          <p:cNvGrpSpPr/>
          <p:nvPr/>
        </p:nvGrpSpPr>
        <p:grpSpPr>
          <a:xfrm>
            <a:off x="11532538" y="6205401"/>
            <a:ext cx="678245" cy="550581"/>
            <a:chOff x="2533722" y="393146"/>
            <a:chExt cx="1447800" cy="1175284"/>
          </a:xfrm>
        </p:grpSpPr>
        <p:pic>
          <p:nvPicPr>
            <p:cNvPr id="7" name="Picture 6" descr="A picture containing night sky&#10;&#10;Description automatically generated">
              <a:extLst>
                <a:ext uri="{FF2B5EF4-FFF2-40B4-BE49-F238E27FC236}">
                  <a16:creationId xmlns:a16="http://schemas.microsoft.com/office/drawing/2014/main" id="{F53D8886-F633-417E-48CE-763D7BAB2BAB}"/>
                </a:ext>
              </a:extLst>
            </p:cNvPr>
            <p:cNvPicPr>
              <a:picLocks noChangeAspect="1"/>
            </p:cNvPicPr>
            <p:nvPr/>
          </p:nvPicPr>
          <p:blipFill>
            <a:blip r:embed="rId3"/>
            <a:stretch>
              <a:fillRect/>
            </a:stretch>
          </p:blipFill>
          <p:spPr>
            <a:xfrm>
              <a:off x="2666668" y="1345646"/>
              <a:ext cx="1104232" cy="222784"/>
            </a:xfrm>
            <a:prstGeom prst="rect">
              <a:avLst/>
            </a:prstGeom>
          </p:spPr>
        </p:pic>
        <p:pic>
          <p:nvPicPr>
            <p:cNvPr id="8" name="Picture 7" descr="A picture containing dark, night sky&#10;&#10;Description automatically generated">
              <a:extLst>
                <a:ext uri="{FF2B5EF4-FFF2-40B4-BE49-F238E27FC236}">
                  <a16:creationId xmlns:a16="http://schemas.microsoft.com/office/drawing/2014/main" id="{193BBD6E-1820-0A1B-9A3C-242220E3F48F}"/>
                </a:ext>
              </a:extLst>
            </p:cNvPr>
            <p:cNvPicPr>
              <a:picLocks noChangeAspect="1"/>
            </p:cNvPicPr>
            <p:nvPr/>
          </p:nvPicPr>
          <p:blipFill>
            <a:blip r:embed="rId4"/>
            <a:stretch>
              <a:fillRect/>
            </a:stretch>
          </p:blipFill>
          <p:spPr>
            <a:xfrm>
              <a:off x="2533722" y="393146"/>
              <a:ext cx="1447800" cy="952500"/>
            </a:xfrm>
            <a:prstGeom prst="rect">
              <a:avLst/>
            </a:prstGeom>
          </p:spPr>
        </p:pic>
      </p:grpSp>
      <p:sp>
        <p:nvSpPr>
          <p:cNvPr id="4" name="TextBox 3">
            <a:extLst>
              <a:ext uri="{FF2B5EF4-FFF2-40B4-BE49-F238E27FC236}">
                <a16:creationId xmlns:a16="http://schemas.microsoft.com/office/drawing/2014/main" id="{E1758C65-F7D2-15F4-1CFA-6775324A4426}"/>
              </a:ext>
            </a:extLst>
          </p:cNvPr>
          <p:cNvSpPr txBox="1"/>
          <p:nvPr/>
        </p:nvSpPr>
        <p:spPr>
          <a:xfrm>
            <a:off x="686742" y="1890229"/>
            <a:ext cx="7817179" cy="2984278"/>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1600" dirty="0">
                <a:latin typeface="Avenir" panose="02000503020000020003" pitchFamily="2" charset="0"/>
              </a:rPr>
              <a:t>No food or drink throughout the day.</a:t>
            </a:r>
          </a:p>
          <a:p>
            <a:pPr marL="342900" indent="-342900">
              <a:lnSpc>
                <a:spcPct val="200000"/>
              </a:lnSpc>
              <a:buFont typeface="Arial" panose="020B0604020202020204" pitchFamily="34" charset="0"/>
              <a:buChar char="•"/>
            </a:pPr>
            <a:r>
              <a:rPr lang="en-US" sz="1600" dirty="0">
                <a:latin typeface="Avenir" panose="02000503020000020003" pitchFamily="2" charset="0"/>
              </a:rPr>
              <a:t>Only 7-8 hours from sunset to sunrise.</a:t>
            </a:r>
          </a:p>
          <a:p>
            <a:pPr marL="342900" indent="-342900">
              <a:lnSpc>
                <a:spcPct val="200000"/>
              </a:lnSpc>
              <a:buFont typeface="Arial" panose="020B0604020202020204" pitchFamily="34" charset="0"/>
              <a:buChar char="•"/>
            </a:pPr>
            <a:r>
              <a:rPr lang="en-US" sz="1600" dirty="0">
                <a:latin typeface="Avenir" panose="02000503020000020003" pitchFamily="2" charset="0"/>
              </a:rPr>
              <a:t>Dates &amp; milk are usually the first food items eaten when ending the fast. </a:t>
            </a:r>
          </a:p>
          <a:p>
            <a:pPr marL="342900" indent="-342900">
              <a:lnSpc>
                <a:spcPct val="200000"/>
              </a:lnSpc>
              <a:buFont typeface="Arial" panose="020B0604020202020204" pitchFamily="34" charset="0"/>
              <a:buChar char="•"/>
            </a:pPr>
            <a:r>
              <a:rPr lang="en-US" sz="1600" dirty="0">
                <a:latin typeface="Avenir" panose="02000503020000020003" pitchFamily="2" charset="0"/>
              </a:rPr>
              <a:t>Several smaller meals are preferred to a large meal when breaking the fast.</a:t>
            </a:r>
          </a:p>
          <a:p>
            <a:pPr marL="342900" indent="-342900">
              <a:lnSpc>
                <a:spcPct val="200000"/>
              </a:lnSpc>
              <a:buFont typeface="Arial" panose="020B0604020202020204" pitchFamily="34" charset="0"/>
              <a:buChar char="•"/>
            </a:pPr>
            <a:r>
              <a:rPr lang="en-US" sz="1600" dirty="0">
                <a:latin typeface="Avenir" panose="02000503020000020003" pitchFamily="2" charset="0"/>
              </a:rPr>
              <a:t>People are known to put on weight during Ramadan.</a:t>
            </a:r>
          </a:p>
          <a:p>
            <a:pPr marL="342900" indent="-342900">
              <a:lnSpc>
                <a:spcPct val="200000"/>
              </a:lnSpc>
              <a:buFont typeface="Arial" panose="020B0604020202020204" pitchFamily="34" charset="0"/>
              <a:buChar char="•"/>
            </a:pPr>
            <a:r>
              <a:rPr lang="en-US" sz="1600" dirty="0" err="1">
                <a:latin typeface="Avenir" panose="02000503020000020003" pitchFamily="2" charset="0"/>
              </a:rPr>
              <a:t>Nujum</a:t>
            </a:r>
            <a:r>
              <a:rPr lang="en-US" sz="1600" dirty="0">
                <a:latin typeface="Avenir" panose="02000503020000020003" pitchFamily="2" charset="0"/>
              </a:rPr>
              <a:t> Sports nutritional guide for athletes, a good starting point for more info.</a:t>
            </a:r>
          </a:p>
        </p:txBody>
      </p:sp>
      <p:sp>
        <p:nvSpPr>
          <p:cNvPr id="10" name="TextBox 9">
            <a:extLst>
              <a:ext uri="{FF2B5EF4-FFF2-40B4-BE49-F238E27FC236}">
                <a16:creationId xmlns:a16="http://schemas.microsoft.com/office/drawing/2014/main" id="{43CE1C39-2FFB-C63B-835E-79DE2B9D7A07}"/>
              </a:ext>
            </a:extLst>
          </p:cNvPr>
          <p:cNvSpPr txBox="1"/>
          <p:nvPr/>
        </p:nvSpPr>
        <p:spPr>
          <a:xfrm>
            <a:off x="844683" y="5220704"/>
            <a:ext cx="6170713" cy="72707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000" b="1" i="1" dirty="0">
                <a:solidFill>
                  <a:schemeClr val="accent4"/>
                </a:solidFill>
                <a:latin typeface="+mj-lt"/>
                <a:ea typeface="+mj-ea"/>
                <a:cs typeface="+mj-cs"/>
              </a:rPr>
              <a:t>*</a:t>
            </a:r>
            <a:r>
              <a:rPr lang="en-US" sz="2000" b="1" i="1" dirty="0" err="1">
                <a:solidFill>
                  <a:schemeClr val="accent4"/>
                </a:solidFill>
                <a:latin typeface="+mj-lt"/>
                <a:ea typeface="+mj-ea"/>
                <a:cs typeface="+mj-cs"/>
              </a:rPr>
              <a:t>Nujum</a:t>
            </a:r>
            <a:r>
              <a:rPr lang="en-US" sz="2000" b="1" i="1" dirty="0">
                <a:solidFill>
                  <a:schemeClr val="accent4"/>
                </a:solidFill>
                <a:latin typeface="+mj-lt"/>
                <a:ea typeface="+mj-ea"/>
                <a:cs typeface="+mj-cs"/>
              </a:rPr>
              <a:t> Sports ‘Nutrition in Ramadan’ factsheet available </a:t>
            </a:r>
          </a:p>
        </p:txBody>
      </p:sp>
    </p:spTree>
    <p:extLst>
      <p:ext uri="{BB962C8B-B14F-4D97-AF65-F5344CB8AC3E}">
        <p14:creationId xmlns:p14="http://schemas.microsoft.com/office/powerpoint/2010/main" val="3373681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340700-7496-4590-FBC2-CE94A235FCAC}"/>
              </a:ext>
            </a:extLst>
          </p:cNvPr>
          <p:cNvPicPr>
            <a:picLocks noChangeAspect="1"/>
          </p:cNvPicPr>
          <p:nvPr/>
        </p:nvPicPr>
        <p:blipFill rotWithShape="1">
          <a:blip r:embed="rId2"/>
          <a:srcRect t="18998" b="21889"/>
          <a:stretch/>
        </p:blipFill>
        <p:spPr>
          <a:xfrm flipH="1">
            <a:off x="-17674" y="-1607"/>
            <a:ext cx="12209674" cy="4453686"/>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grpSp>
        <p:nvGrpSpPr>
          <p:cNvPr id="4" name="Group 3">
            <a:extLst>
              <a:ext uri="{FF2B5EF4-FFF2-40B4-BE49-F238E27FC236}">
                <a16:creationId xmlns:a16="http://schemas.microsoft.com/office/drawing/2014/main" id="{5EBA8B32-FA38-F74E-451B-53A51B177615}"/>
              </a:ext>
            </a:extLst>
          </p:cNvPr>
          <p:cNvGrpSpPr/>
          <p:nvPr/>
        </p:nvGrpSpPr>
        <p:grpSpPr>
          <a:xfrm>
            <a:off x="121627" y="223142"/>
            <a:ext cx="997794" cy="809982"/>
            <a:chOff x="2533722" y="393146"/>
            <a:chExt cx="1447800" cy="1175284"/>
          </a:xfrm>
        </p:grpSpPr>
        <p:pic>
          <p:nvPicPr>
            <p:cNvPr id="6" name="Picture 5" descr="A picture containing night sky&#10;&#10;Description automatically generated">
              <a:extLst>
                <a:ext uri="{FF2B5EF4-FFF2-40B4-BE49-F238E27FC236}">
                  <a16:creationId xmlns:a16="http://schemas.microsoft.com/office/drawing/2014/main" id="{6F10E3F1-54A9-8C6F-965B-DA70DC7495B0}"/>
                </a:ext>
              </a:extLst>
            </p:cNvPr>
            <p:cNvPicPr>
              <a:picLocks noChangeAspect="1"/>
            </p:cNvPicPr>
            <p:nvPr/>
          </p:nvPicPr>
          <p:blipFill>
            <a:blip r:embed="rId3"/>
            <a:stretch>
              <a:fillRect/>
            </a:stretch>
          </p:blipFill>
          <p:spPr>
            <a:xfrm>
              <a:off x="2666668" y="1345646"/>
              <a:ext cx="1104232" cy="222784"/>
            </a:xfrm>
            <a:prstGeom prst="rect">
              <a:avLst/>
            </a:prstGeom>
          </p:spPr>
        </p:pic>
        <p:pic>
          <p:nvPicPr>
            <p:cNvPr id="7" name="Picture 6" descr="A picture containing dark, night sky&#10;&#10;Description automatically generated">
              <a:extLst>
                <a:ext uri="{FF2B5EF4-FFF2-40B4-BE49-F238E27FC236}">
                  <a16:creationId xmlns:a16="http://schemas.microsoft.com/office/drawing/2014/main" id="{BC22CD38-B742-CF1E-35D6-EF64D1336F3C}"/>
                </a:ext>
              </a:extLst>
            </p:cNvPr>
            <p:cNvPicPr>
              <a:picLocks noChangeAspect="1"/>
            </p:cNvPicPr>
            <p:nvPr/>
          </p:nvPicPr>
          <p:blipFill>
            <a:blip r:embed="rId4"/>
            <a:stretch>
              <a:fillRect/>
            </a:stretch>
          </p:blipFill>
          <p:spPr>
            <a:xfrm>
              <a:off x="2533722" y="393146"/>
              <a:ext cx="1447800" cy="952500"/>
            </a:xfrm>
            <a:prstGeom prst="rect">
              <a:avLst/>
            </a:prstGeom>
          </p:spPr>
        </p:pic>
      </p:grpSp>
      <p:sp>
        <p:nvSpPr>
          <p:cNvPr id="3" name="TextBox 2">
            <a:extLst>
              <a:ext uri="{FF2B5EF4-FFF2-40B4-BE49-F238E27FC236}">
                <a16:creationId xmlns:a16="http://schemas.microsoft.com/office/drawing/2014/main" id="{63FD5893-AF1A-8B8B-B978-2735A7E5BDC3}"/>
              </a:ext>
            </a:extLst>
          </p:cNvPr>
          <p:cNvSpPr txBox="1"/>
          <p:nvPr/>
        </p:nvSpPr>
        <p:spPr>
          <a:xfrm>
            <a:off x="-10874" y="5844258"/>
            <a:ext cx="1138315" cy="230832"/>
          </a:xfrm>
          <a:prstGeom prst="rect">
            <a:avLst/>
          </a:prstGeom>
          <a:noFill/>
        </p:spPr>
        <p:txBody>
          <a:bodyPr wrap="square" rtlCol="0">
            <a:spAutoFit/>
          </a:bodyPr>
          <a:lstStyle/>
          <a:p>
            <a:pPr algn="ctr"/>
            <a:r>
              <a:rPr lang="en-US" sz="900" dirty="0">
                <a:solidFill>
                  <a:srgbClr val="002060"/>
                </a:solidFill>
                <a:latin typeface="Avenir Next LT Pro" panose="020B0504020202020204" pitchFamily="34" charset="77"/>
              </a:rPr>
              <a:t>Presentation for </a:t>
            </a:r>
          </a:p>
        </p:txBody>
      </p:sp>
      <p:sp>
        <p:nvSpPr>
          <p:cNvPr id="2" name="TextBox 1">
            <a:extLst>
              <a:ext uri="{FF2B5EF4-FFF2-40B4-BE49-F238E27FC236}">
                <a16:creationId xmlns:a16="http://schemas.microsoft.com/office/drawing/2014/main" id="{699F6DB5-2CAD-00BE-C6B2-22D7E917AE27}"/>
              </a:ext>
            </a:extLst>
          </p:cNvPr>
          <p:cNvSpPr txBox="1"/>
          <p:nvPr/>
        </p:nvSpPr>
        <p:spPr>
          <a:xfrm>
            <a:off x="2048813" y="1640656"/>
            <a:ext cx="5350833" cy="141211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b="1" dirty="0">
                <a:ln w="0"/>
                <a:solidFill>
                  <a:srgbClr val="002060"/>
                </a:solidFill>
                <a:effectLst>
                  <a:outerShdw blurRad="38100" dist="19050" dir="2700000" algn="tl" rotWithShape="0">
                    <a:schemeClr val="dk1">
                      <a:alpha val="40000"/>
                    </a:schemeClr>
                  </a:outerShdw>
                </a:effectLst>
                <a:latin typeface="+mj-lt"/>
                <a:ea typeface="+mj-ea"/>
                <a:cs typeface="+mj-cs"/>
              </a:rPr>
              <a:t>Quiz time?</a:t>
            </a:r>
          </a:p>
        </p:txBody>
      </p:sp>
      <p:sp>
        <p:nvSpPr>
          <p:cNvPr id="8" name="Rectangle 7">
            <a:extLst>
              <a:ext uri="{FF2B5EF4-FFF2-40B4-BE49-F238E27FC236}">
                <a16:creationId xmlns:a16="http://schemas.microsoft.com/office/drawing/2014/main" id="{C4751BA2-D27B-E18F-6199-BAB6D44EC7CD}"/>
              </a:ext>
            </a:extLst>
          </p:cNvPr>
          <p:cNvSpPr/>
          <p:nvPr/>
        </p:nvSpPr>
        <p:spPr>
          <a:xfrm>
            <a:off x="4278001" y="4712566"/>
            <a:ext cx="204059" cy="1893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5606D14-5664-53FE-7FF6-8CE5B57BA4AF}"/>
              </a:ext>
            </a:extLst>
          </p:cNvPr>
          <p:cNvSpPr txBox="1"/>
          <p:nvPr/>
        </p:nvSpPr>
        <p:spPr>
          <a:xfrm>
            <a:off x="1599095" y="4840148"/>
            <a:ext cx="9813858" cy="1399223"/>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200" dirty="0">
                <a:solidFill>
                  <a:srgbClr val="002060"/>
                </a:solidFill>
              </a:rPr>
              <a:t>A quick quiz on what we’ve learned today</a:t>
            </a:r>
          </a:p>
        </p:txBody>
      </p:sp>
    </p:spTree>
    <p:extLst>
      <p:ext uri="{BB962C8B-B14F-4D97-AF65-F5344CB8AC3E}">
        <p14:creationId xmlns:p14="http://schemas.microsoft.com/office/powerpoint/2010/main" val="1973661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1">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99F6DB5-2CAD-00BE-C6B2-22D7E917AE27}"/>
              </a:ext>
            </a:extLst>
          </p:cNvPr>
          <p:cNvSpPr txBox="1"/>
          <p:nvPr/>
        </p:nvSpPr>
        <p:spPr>
          <a:xfrm>
            <a:off x="620524" y="2603375"/>
            <a:ext cx="3785513" cy="1463209"/>
          </a:xfrm>
          <a:prstGeom prst="rect">
            <a:avLst/>
          </a:prstGeom>
          <a:noFill/>
        </p:spPr>
        <p:txBody>
          <a:bodyPr vert="horz" lIns="91440" tIns="45720" rIns="91440" bIns="45720" rtlCol="0" anchor="b">
            <a:normAutofit/>
          </a:bodyPr>
          <a:lstStyle/>
          <a:p>
            <a:pPr algn="ctr" defTabSz="914400">
              <a:lnSpc>
                <a:spcPct val="90000"/>
              </a:lnSpc>
              <a:spcBef>
                <a:spcPct val="0"/>
              </a:spcBef>
              <a:spcAft>
                <a:spcPts val="600"/>
              </a:spcAft>
            </a:pPr>
            <a:r>
              <a:rPr lang="en-US" sz="4400" dirty="0">
                <a:latin typeface="+mj-lt"/>
                <a:ea typeface="+mj-ea"/>
                <a:cs typeface="+mj-cs"/>
              </a:rPr>
              <a:t>Introduction to</a:t>
            </a:r>
          </a:p>
          <a:p>
            <a:pPr algn="ctr" defTabSz="914400">
              <a:lnSpc>
                <a:spcPct val="90000"/>
              </a:lnSpc>
              <a:spcBef>
                <a:spcPct val="0"/>
              </a:spcBef>
              <a:spcAft>
                <a:spcPts val="600"/>
              </a:spcAft>
            </a:pPr>
            <a:r>
              <a:rPr lang="en-US" sz="4400" b="1" dirty="0" err="1">
                <a:solidFill>
                  <a:srgbClr val="002060"/>
                </a:solidFill>
                <a:latin typeface="+mj-lt"/>
                <a:ea typeface="+mj-ea"/>
                <a:cs typeface="+mj-cs"/>
              </a:rPr>
              <a:t>Nujum</a:t>
            </a:r>
            <a:r>
              <a:rPr lang="en-US" sz="4400" b="1" dirty="0">
                <a:solidFill>
                  <a:srgbClr val="002060"/>
                </a:solidFill>
                <a:latin typeface="+mj-lt"/>
                <a:ea typeface="+mj-ea"/>
                <a:cs typeface="+mj-cs"/>
              </a:rPr>
              <a:t> Sports</a:t>
            </a:r>
          </a:p>
        </p:txBody>
      </p:sp>
      <p:grpSp>
        <p:nvGrpSpPr>
          <p:cNvPr id="4" name="Group 3">
            <a:extLst>
              <a:ext uri="{FF2B5EF4-FFF2-40B4-BE49-F238E27FC236}">
                <a16:creationId xmlns:a16="http://schemas.microsoft.com/office/drawing/2014/main" id="{5EBA8B32-FA38-F74E-451B-53A51B177615}"/>
              </a:ext>
            </a:extLst>
          </p:cNvPr>
          <p:cNvGrpSpPr/>
          <p:nvPr/>
        </p:nvGrpSpPr>
        <p:grpSpPr>
          <a:xfrm>
            <a:off x="121627" y="223142"/>
            <a:ext cx="997794" cy="809982"/>
            <a:chOff x="2533722" y="393146"/>
            <a:chExt cx="1447800" cy="1175284"/>
          </a:xfrm>
        </p:grpSpPr>
        <p:pic>
          <p:nvPicPr>
            <p:cNvPr id="6" name="Picture 5" descr="A picture containing night sky&#10;&#10;Description automatically generated">
              <a:extLst>
                <a:ext uri="{FF2B5EF4-FFF2-40B4-BE49-F238E27FC236}">
                  <a16:creationId xmlns:a16="http://schemas.microsoft.com/office/drawing/2014/main" id="{6F10E3F1-54A9-8C6F-965B-DA70DC7495B0}"/>
                </a:ext>
              </a:extLst>
            </p:cNvPr>
            <p:cNvPicPr>
              <a:picLocks noChangeAspect="1"/>
            </p:cNvPicPr>
            <p:nvPr/>
          </p:nvPicPr>
          <p:blipFill>
            <a:blip r:embed="rId2"/>
            <a:stretch>
              <a:fillRect/>
            </a:stretch>
          </p:blipFill>
          <p:spPr>
            <a:xfrm>
              <a:off x="2666668" y="1345646"/>
              <a:ext cx="1104232" cy="222784"/>
            </a:xfrm>
            <a:prstGeom prst="rect">
              <a:avLst/>
            </a:prstGeom>
          </p:spPr>
        </p:pic>
        <p:pic>
          <p:nvPicPr>
            <p:cNvPr id="7" name="Picture 6" descr="A picture containing dark, night sky&#10;&#10;Description automatically generated">
              <a:extLst>
                <a:ext uri="{FF2B5EF4-FFF2-40B4-BE49-F238E27FC236}">
                  <a16:creationId xmlns:a16="http://schemas.microsoft.com/office/drawing/2014/main" id="{BC22CD38-B742-CF1E-35D6-EF64D1336F3C}"/>
                </a:ext>
              </a:extLst>
            </p:cNvPr>
            <p:cNvPicPr>
              <a:picLocks noChangeAspect="1"/>
            </p:cNvPicPr>
            <p:nvPr/>
          </p:nvPicPr>
          <p:blipFill>
            <a:blip r:embed="rId3"/>
            <a:stretch>
              <a:fillRect/>
            </a:stretch>
          </p:blipFill>
          <p:spPr>
            <a:xfrm>
              <a:off x="2533722" y="393146"/>
              <a:ext cx="1447800" cy="952500"/>
            </a:xfrm>
            <a:prstGeom prst="rect">
              <a:avLst/>
            </a:prstGeom>
          </p:spPr>
        </p:pic>
      </p:grpSp>
      <p:sp>
        <p:nvSpPr>
          <p:cNvPr id="11" name="TextBox 10">
            <a:extLst>
              <a:ext uri="{FF2B5EF4-FFF2-40B4-BE49-F238E27FC236}">
                <a16:creationId xmlns:a16="http://schemas.microsoft.com/office/drawing/2014/main" id="{15606D14-5664-53FE-7FF6-8CE5B57BA4AF}"/>
              </a:ext>
            </a:extLst>
          </p:cNvPr>
          <p:cNvSpPr txBox="1"/>
          <p:nvPr/>
        </p:nvSpPr>
        <p:spPr>
          <a:xfrm>
            <a:off x="3049" y="5818207"/>
            <a:ext cx="1138315" cy="230832"/>
          </a:xfrm>
          <a:prstGeom prst="rect">
            <a:avLst/>
          </a:prstGeom>
          <a:noFill/>
        </p:spPr>
        <p:txBody>
          <a:bodyPr wrap="square" rtlCol="0">
            <a:spAutoFit/>
          </a:bodyPr>
          <a:lstStyle/>
          <a:p>
            <a:pPr algn="ctr"/>
            <a:r>
              <a:rPr lang="en-US" sz="900" dirty="0">
                <a:solidFill>
                  <a:srgbClr val="002060"/>
                </a:solidFill>
                <a:latin typeface="Avenir Next LT Pro" panose="020B0504020202020204" pitchFamily="34" charset="77"/>
              </a:rPr>
              <a:t>Presentation for </a:t>
            </a:r>
          </a:p>
        </p:txBody>
      </p:sp>
      <p:sp>
        <p:nvSpPr>
          <p:cNvPr id="12" name="Rectangle 11">
            <a:extLst>
              <a:ext uri="{FF2B5EF4-FFF2-40B4-BE49-F238E27FC236}">
                <a16:creationId xmlns:a16="http://schemas.microsoft.com/office/drawing/2014/main" id="{9D001895-3221-FE66-0CE9-52ADD904D7B1}"/>
              </a:ext>
            </a:extLst>
          </p:cNvPr>
          <p:cNvSpPr/>
          <p:nvPr/>
        </p:nvSpPr>
        <p:spPr>
          <a:xfrm>
            <a:off x="4998632" y="0"/>
            <a:ext cx="7190319" cy="6858000"/>
          </a:xfrm>
          <a:prstGeom prst="rect">
            <a:avLst/>
          </a:prstGeom>
          <a:solidFill>
            <a:schemeClr val="accent4">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group of men holding awards&#10;&#10;Description automatically generated with medium confidence">
            <a:extLst>
              <a:ext uri="{FF2B5EF4-FFF2-40B4-BE49-F238E27FC236}">
                <a16:creationId xmlns:a16="http://schemas.microsoft.com/office/drawing/2014/main" id="{23519863-4FD4-E6EC-01C5-75935F1255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2873" y="0"/>
            <a:ext cx="5397826" cy="3036277"/>
          </a:xfrm>
          <a:prstGeom prst="rect">
            <a:avLst/>
          </a:prstGeom>
        </p:spPr>
      </p:pic>
      <p:pic>
        <p:nvPicPr>
          <p:cNvPr id="13" name="Picture 12" descr="A couple of men holding a computer&#10;&#10;Description automatically generated with medium confidence">
            <a:extLst>
              <a:ext uri="{FF2B5EF4-FFF2-40B4-BE49-F238E27FC236}">
                <a16:creationId xmlns:a16="http://schemas.microsoft.com/office/drawing/2014/main" id="{EF81C2F7-0F58-7C87-BA77-DD2679D3F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0612" y="0"/>
            <a:ext cx="3323492" cy="4431323"/>
          </a:xfrm>
          <a:prstGeom prst="rect">
            <a:avLst/>
          </a:prstGeom>
        </p:spPr>
      </p:pic>
      <p:pic>
        <p:nvPicPr>
          <p:cNvPr id="16" name="Picture 15" descr="A group of people posing for a photo&#10;&#10;Description automatically generated">
            <a:extLst>
              <a:ext uri="{FF2B5EF4-FFF2-40B4-BE49-F238E27FC236}">
                <a16:creationId xmlns:a16="http://schemas.microsoft.com/office/drawing/2014/main" id="{2C3B4B26-3C8D-C4B2-2314-A2430D94A6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6886" y="2359414"/>
            <a:ext cx="7208410" cy="4514266"/>
          </a:xfrm>
          <a:prstGeom prst="rect">
            <a:avLst/>
          </a:prstGeom>
        </p:spPr>
      </p:pic>
    </p:spTree>
    <p:extLst>
      <p:ext uri="{BB962C8B-B14F-4D97-AF65-F5344CB8AC3E}">
        <p14:creationId xmlns:p14="http://schemas.microsoft.com/office/powerpoint/2010/main" val="589028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8639D77-A9F5-E25B-0D63-525606035E08}"/>
              </a:ext>
            </a:extLst>
          </p:cNvPr>
          <p:cNvPicPr>
            <a:picLocks noChangeAspect="1"/>
          </p:cNvPicPr>
          <p:nvPr/>
        </p:nvPicPr>
        <p:blipFill rotWithShape="1">
          <a:blip r:embed="rId2"/>
          <a:srcRect r="45007" b="1"/>
          <a:stretch/>
        </p:blipFill>
        <p:spPr>
          <a:xfrm flipH="1">
            <a:off x="8883369" y="0"/>
            <a:ext cx="4650666"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Rectangle 2">
            <a:extLst>
              <a:ext uri="{FF2B5EF4-FFF2-40B4-BE49-F238E27FC236}">
                <a16:creationId xmlns:a16="http://schemas.microsoft.com/office/drawing/2014/main" id="{3CDF6BEE-9723-D9A3-4693-68352902CF90}"/>
              </a:ext>
            </a:extLst>
          </p:cNvPr>
          <p:cNvSpPr/>
          <p:nvPr/>
        </p:nvSpPr>
        <p:spPr>
          <a:xfrm>
            <a:off x="477980" y="625683"/>
            <a:ext cx="707137" cy="146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6AB5392-A2DA-83F4-1359-174D9119E21D}"/>
              </a:ext>
            </a:extLst>
          </p:cNvPr>
          <p:cNvSpPr txBox="1"/>
          <p:nvPr/>
        </p:nvSpPr>
        <p:spPr>
          <a:xfrm>
            <a:off x="844683" y="633917"/>
            <a:ext cx="4281952" cy="112901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dirty="0">
                <a:ln w="0"/>
                <a:solidFill>
                  <a:srgbClr val="0070C0"/>
                </a:solidFill>
                <a:effectLst>
                  <a:outerShdw blurRad="38100" dist="19050" dir="2700000" algn="tl" rotWithShape="0">
                    <a:schemeClr val="dk1">
                      <a:alpha val="40000"/>
                    </a:schemeClr>
                  </a:outerShdw>
                </a:effectLst>
                <a:latin typeface="+mj-lt"/>
                <a:ea typeface="+mj-ea"/>
                <a:cs typeface="+mj-cs"/>
              </a:rPr>
              <a:t>Question 1.</a:t>
            </a:r>
            <a:endParaRPr lang="en-US" sz="3600" dirty="0">
              <a:ln w="0"/>
              <a:solidFill>
                <a:srgbClr val="0070C0"/>
              </a:solidFill>
              <a:effectLst>
                <a:outerShdw blurRad="38100" dist="19050" dir="2700000" algn="tl" rotWithShape="0">
                  <a:schemeClr val="dk1">
                    <a:alpha val="40000"/>
                  </a:schemeClr>
                </a:outerShdw>
              </a:effectLst>
              <a:latin typeface="+mj-lt"/>
              <a:ea typeface="+mj-ea"/>
              <a:cs typeface="+mj-cs"/>
            </a:endParaRPr>
          </a:p>
        </p:txBody>
      </p:sp>
      <p:sp>
        <p:nvSpPr>
          <p:cNvPr id="5" name="TextBox 4">
            <a:extLst>
              <a:ext uri="{FF2B5EF4-FFF2-40B4-BE49-F238E27FC236}">
                <a16:creationId xmlns:a16="http://schemas.microsoft.com/office/drawing/2014/main" id="{5E741192-B5F7-5431-6E13-E4EAA57CAFFA}"/>
              </a:ext>
            </a:extLst>
          </p:cNvPr>
          <p:cNvSpPr txBox="1"/>
          <p:nvPr/>
        </p:nvSpPr>
        <p:spPr>
          <a:xfrm>
            <a:off x="-10874" y="5992749"/>
            <a:ext cx="1138315" cy="215444"/>
          </a:xfrm>
          <a:prstGeom prst="rect">
            <a:avLst/>
          </a:prstGeom>
          <a:noFill/>
        </p:spPr>
        <p:txBody>
          <a:bodyPr wrap="square" rtlCol="0">
            <a:spAutoFit/>
          </a:bodyPr>
          <a:lstStyle/>
          <a:p>
            <a:pPr algn="ctr"/>
            <a:r>
              <a:rPr lang="en-US" sz="800" dirty="0">
                <a:solidFill>
                  <a:srgbClr val="002060"/>
                </a:solidFill>
                <a:latin typeface="Avenir Next LT Pro" panose="020B0504020202020204" pitchFamily="34" charset="77"/>
              </a:rPr>
              <a:t>Presentation for </a:t>
            </a:r>
          </a:p>
        </p:txBody>
      </p:sp>
      <p:grpSp>
        <p:nvGrpSpPr>
          <p:cNvPr id="6" name="Group 5">
            <a:extLst>
              <a:ext uri="{FF2B5EF4-FFF2-40B4-BE49-F238E27FC236}">
                <a16:creationId xmlns:a16="http://schemas.microsoft.com/office/drawing/2014/main" id="{32B0D0A7-8B2B-326E-03A2-3A6B5411534A}"/>
              </a:ext>
            </a:extLst>
          </p:cNvPr>
          <p:cNvGrpSpPr/>
          <p:nvPr/>
        </p:nvGrpSpPr>
        <p:grpSpPr>
          <a:xfrm>
            <a:off x="11532538" y="6205401"/>
            <a:ext cx="678245" cy="550581"/>
            <a:chOff x="2533722" y="393146"/>
            <a:chExt cx="1447800" cy="1175284"/>
          </a:xfrm>
        </p:grpSpPr>
        <p:pic>
          <p:nvPicPr>
            <p:cNvPr id="7" name="Picture 6" descr="A picture containing night sky&#10;&#10;Description automatically generated">
              <a:extLst>
                <a:ext uri="{FF2B5EF4-FFF2-40B4-BE49-F238E27FC236}">
                  <a16:creationId xmlns:a16="http://schemas.microsoft.com/office/drawing/2014/main" id="{F53D8886-F633-417E-48CE-763D7BAB2BAB}"/>
                </a:ext>
              </a:extLst>
            </p:cNvPr>
            <p:cNvPicPr>
              <a:picLocks noChangeAspect="1"/>
            </p:cNvPicPr>
            <p:nvPr/>
          </p:nvPicPr>
          <p:blipFill>
            <a:blip r:embed="rId3"/>
            <a:stretch>
              <a:fillRect/>
            </a:stretch>
          </p:blipFill>
          <p:spPr>
            <a:xfrm>
              <a:off x="2666668" y="1345646"/>
              <a:ext cx="1104232" cy="222784"/>
            </a:xfrm>
            <a:prstGeom prst="rect">
              <a:avLst/>
            </a:prstGeom>
          </p:spPr>
        </p:pic>
        <p:pic>
          <p:nvPicPr>
            <p:cNvPr id="8" name="Picture 7" descr="A picture containing dark, night sky&#10;&#10;Description automatically generated">
              <a:extLst>
                <a:ext uri="{FF2B5EF4-FFF2-40B4-BE49-F238E27FC236}">
                  <a16:creationId xmlns:a16="http://schemas.microsoft.com/office/drawing/2014/main" id="{193BBD6E-1820-0A1B-9A3C-242220E3F48F}"/>
                </a:ext>
              </a:extLst>
            </p:cNvPr>
            <p:cNvPicPr>
              <a:picLocks noChangeAspect="1"/>
            </p:cNvPicPr>
            <p:nvPr/>
          </p:nvPicPr>
          <p:blipFill>
            <a:blip r:embed="rId4"/>
            <a:stretch>
              <a:fillRect/>
            </a:stretch>
          </p:blipFill>
          <p:spPr>
            <a:xfrm>
              <a:off x="2533722" y="393146"/>
              <a:ext cx="1447800" cy="952500"/>
            </a:xfrm>
            <a:prstGeom prst="rect">
              <a:avLst/>
            </a:prstGeom>
          </p:spPr>
        </p:pic>
      </p:grpSp>
      <p:sp>
        <p:nvSpPr>
          <p:cNvPr id="4" name="TextBox 3">
            <a:extLst>
              <a:ext uri="{FF2B5EF4-FFF2-40B4-BE49-F238E27FC236}">
                <a16:creationId xmlns:a16="http://schemas.microsoft.com/office/drawing/2014/main" id="{E1758C65-F7D2-15F4-1CFA-6775324A4426}"/>
              </a:ext>
            </a:extLst>
          </p:cNvPr>
          <p:cNvSpPr txBox="1"/>
          <p:nvPr/>
        </p:nvSpPr>
        <p:spPr>
          <a:xfrm>
            <a:off x="844683" y="1657675"/>
            <a:ext cx="7349831" cy="954107"/>
          </a:xfrm>
          <a:prstGeom prst="rect">
            <a:avLst/>
          </a:prstGeom>
          <a:noFill/>
        </p:spPr>
        <p:txBody>
          <a:bodyPr wrap="square" rtlCol="0">
            <a:spAutoFit/>
          </a:bodyPr>
          <a:lstStyle/>
          <a:p>
            <a:r>
              <a:rPr lang="en-GB" sz="2800" dirty="0">
                <a:effectLst/>
                <a:latin typeface="Helvetica Neue" panose="02000503000000020004" pitchFamily="2" charset="0"/>
              </a:rPr>
              <a:t>Which month of the Islamic calendar is Ramadan?</a:t>
            </a:r>
          </a:p>
        </p:txBody>
      </p:sp>
      <p:sp>
        <p:nvSpPr>
          <p:cNvPr id="10" name="TextBox 9">
            <a:extLst>
              <a:ext uri="{FF2B5EF4-FFF2-40B4-BE49-F238E27FC236}">
                <a16:creationId xmlns:a16="http://schemas.microsoft.com/office/drawing/2014/main" id="{43CE1C39-2FFB-C63B-835E-79DE2B9D7A07}"/>
              </a:ext>
            </a:extLst>
          </p:cNvPr>
          <p:cNvSpPr txBox="1"/>
          <p:nvPr/>
        </p:nvSpPr>
        <p:spPr>
          <a:xfrm>
            <a:off x="831548" y="2611782"/>
            <a:ext cx="2258281" cy="2234625"/>
          </a:xfrm>
          <a:prstGeom prst="rect">
            <a:avLst/>
          </a:prstGeom>
        </p:spPr>
        <p:txBody>
          <a:bodyPr vert="horz" lIns="91440" tIns="45720" rIns="91440" bIns="45720" rtlCol="0" anchor="ctr">
            <a:normAutofit/>
          </a:bodyPr>
          <a:lstStyle/>
          <a:p>
            <a:pPr defTabSz="914400">
              <a:spcBef>
                <a:spcPct val="0"/>
              </a:spcBef>
              <a:spcAft>
                <a:spcPts val="600"/>
              </a:spcAft>
            </a:pPr>
            <a:r>
              <a:rPr lang="en-US" sz="2800" b="1" i="1" dirty="0">
                <a:solidFill>
                  <a:srgbClr val="0070C0"/>
                </a:solidFill>
                <a:latin typeface="+mj-lt"/>
                <a:ea typeface="+mj-ea"/>
                <a:cs typeface="+mj-cs"/>
              </a:rPr>
              <a:t>a) 5th</a:t>
            </a:r>
          </a:p>
          <a:p>
            <a:pPr defTabSz="914400">
              <a:spcBef>
                <a:spcPct val="0"/>
              </a:spcBef>
              <a:spcAft>
                <a:spcPts val="600"/>
              </a:spcAft>
            </a:pPr>
            <a:r>
              <a:rPr lang="en-US" sz="2800" b="1" i="1" dirty="0">
                <a:solidFill>
                  <a:srgbClr val="0070C0"/>
                </a:solidFill>
                <a:latin typeface="+mj-lt"/>
                <a:ea typeface="+mj-ea"/>
                <a:cs typeface="+mj-cs"/>
              </a:rPr>
              <a:t>b) 9th</a:t>
            </a:r>
          </a:p>
          <a:p>
            <a:pPr defTabSz="914400">
              <a:spcBef>
                <a:spcPct val="0"/>
              </a:spcBef>
              <a:spcAft>
                <a:spcPts val="600"/>
              </a:spcAft>
            </a:pPr>
            <a:r>
              <a:rPr lang="en-US" sz="2800" b="1" i="1" dirty="0">
                <a:solidFill>
                  <a:srgbClr val="0070C0"/>
                </a:solidFill>
                <a:latin typeface="+mj-lt"/>
                <a:ea typeface="+mj-ea"/>
                <a:cs typeface="+mj-cs"/>
              </a:rPr>
              <a:t>c) 11th</a:t>
            </a:r>
          </a:p>
        </p:txBody>
      </p:sp>
    </p:spTree>
    <p:extLst>
      <p:ext uri="{BB962C8B-B14F-4D97-AF65-F5344CB8AC3E}">
        <p14:creationId xmlns:p14="http://schemas.microsoft.com/office/powerpoint/2010/main" val="4117077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8639D77-A9F5-E25B-0D63-525606035E08}"/>
              </a:ext>
            </a:extLst>
          </p:cNvPr>
          <p:cNvPicPr>
            <a:picLocks noChangeAspect="1"/>
          </p:cNvPicPr>
          <p:nvPr/>
        </p:nvPicPr>
        <p:blipFill rotWithShape="1">
          <a:blip r:embed="rId2"/>
          <a:srcRect r="45007" b="1"/>
          <a:stretch/>
        </p:blipFill>
        <p:spPr>
          <a:xfrm flipH="1">
            <a:off x="8883369" y="0"/>
            <a:ext cx="4650666"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Rectangle 2">
            <a:extLst>
              <a:ext uri="{FF2B5EF4-FFF2-40B4-BE49-F238E27FC236}">
                <a16:creationId xmlns:a16="http://schemas.microsoft.com/office/drawing/2014/main" id="{3CDF6BEE-9723-D9A3-4693-68352902CF90}"/>
              </a:ext>
            </a:extLst>
          </p:cNvPr>
          <p:cNvSpPr/>
          <p:nvPr/>
        </p:nvSpPr>
        <p:spPr>
          <a:xfrm>
            <a:off x="477980" y="625683"/>
            <a:ext cx="707137" cy="146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6AB5392-A2DA-83F4-1359-174D9119E21D}"/>
              </a:ext>
            </a:extLst>
          </p:cNvPr>
          <p:cNvSpPr txBox="1"/>
          <p:nvPr/>
        </p:nvSpPr>
        <p:spPr>
          <a:xfrm>
            <a:off x="844683" y="633917"/>
            <a:ext cx="4281952" cy="112901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dirty="0">
                <a:ln w="0"/>
                <a:solidFill>
                  <a:srgbClr val="0070C0"/>
                </a:solidFill>
                <a:effectLst>
                  <a:outerShdw blurRad="38100" dist="19050" dir="2700000" algn="tl" rotWithShape="0">
                    <a:schemeClr val="dk1">
                      <a:alpha val="40000"/>
                    </a:schemeClr>
                  </a:outerShdw>
                </a:effectLst>
                <a:latin typeface="+mj-lt"/>
                <a:ea typeface="+mj-ea"/>
                <a:cs typeface="+mj-cs"/>
              </a:rPr>
              <a:t>Question 2.</a:t>
            </a:r>
            <a:endParaRPr lang="en-US" sz="3600" dirty="0">
              <a:ln w="0"/>
              <a:solidFill>
                <a:srgbClr val="0070C0"/>
              </a:solidFill>
              <a:effectLst>
                <a:outerShdw blurRad="38100" dist="19050" dir="2700000" algn="tl" rotWithShape="0">
                  <a:schemeClr val="dk1">
                    <a:alpha val="40000"/>
                  </a:schemeClr>
                </a:outerShdw>
              </a:effectLst>
              <a:latin typeface="+mj-lt"/>
              <a:ea typeface="+mj-ea"/>
              <a:cs typeface="+mj-cs"/>
            </a:endParaRPr>
          </a:p>
        </p:txBody>
      </p:sp>
      <p:sp>
        <p:nvSpPr>
          <p:cNvPr id="5" name="TextBox 4">
            <a:extLst>
              <a:ext uri="{FF2B5EF4-FFF2-40B4-BE49-F238E27FC236}">
                <a16:creationId xmlns:a16="http://schemas.microsoft.com/office/drawing/2014/main" id="{5E741192-B5F7-5431-6E13-E4EAA57CAFFA}"/>
              </a:ext>
            </a:extLst>
          </p:cNvPr>
          <p:cNvSpPr txBox="1"/>
          <p:nvPr/>
        </p:nvSpPr>
        <p:spPr>
          <a:xfrm>
            <a:off x="-10874" y="5992749"/>
            <a:ext cx="1138315" cy="215444"/>
          </a:xfrm>
          <a:prstGeom prst="rect">
            <a:avLst/>
          </a:prstGeom>
          <a:noFill/>
        </p:spPr>
        <p:txBody>
          <a:bodyPr wrap="square" rtlCol="0">
            <a:spAutoFit/>
          </a:bodyPr>
          <a:lstStyle/>
          <a:p>
            <a:pPr algn="ctr"/>
            <a:r>
              <a:rPr lang="en-US" sz="800" dirty="0">
                <a:solidFill>
                  <a:srgbClr val="002060"/>
                </a:solidFill>
                <a:latin typeface="Avenir Next LT Pro" panose="020B0504020202020204" pitchFamily="34" charset="77"/>
              </a:rPr>
              <a:t>Presentation for </a:t>
            </a:r>
          </a:p>
        </p:txBody>
      </p:sp>
      <p:grpSp>
        <p:nvGrpSpPr>
          <p:cNvPr id="6" name="Group 5">
            <a:extLst>
              <a:ext uri="{FF2B5EF4-FFF2-40B4-BE49-F238E27FC236}">
                <a16:creationId xmlns:a16="http://schemas.microsoft.com/office/drawing/2014/main" id="{32B0D0A7-8B2B-326E-03A2-3A6B5411534A}"/>
              </a:ext>
            </a:extLst>
          </p:cNvPr>
          <p:cNvGrpSpPr/>
          <p:nvPr/>
        </p:nvGrpSpPr>
        <p:grpSpPr>
          <a:xfrm>
            <a:off x="11532538" y="6205401"/>
            <a:ext cx="678245" cy="550581"/>
            <a:chOff x="2533722" y="393146"/>
            <a:chExt cx="1447800" cy="1175284"/>
          </a:xfrm>
        </p:grpSpPr>
        <p:pic>
          <p:nvPicPr>
            <p:cNvPr id="7" name="Picture 6" descr="A picture containing night sky&#10;&#10;Description automatically generated">
              <a:extLst>
                <a:ext uri="{FF2B5EF4-FFF2-40B4-BE49-F238E27FC236}">
                  <a16:creationId xmlns:a16="http://schemas.microsoft.com/office/drawing/2014/main" id="{F53D8886-F633-417E-48CE-763D7BAB2BAB}"/>
                </a:ext>
              </a:extLst>
            </p:cNvPr>
            <p:cNvPicPr>
              <a:picLocks noChangeAspect="1"/>
            </p:cNvPicPr>
            <p:nvPr/>
          </p:nvPicPr>
          <p:blipFill>
            <a:blip r:embed="rId3"/>
            <a:stretch>
              <a:fillRect/>
            </a:stretch>
          </p:blipFill>
          <p:spPr>
            <a:xfrm>
              <a:off x="2666668" y="1345646"/>
              <a:ext cx="1104232" cy="222784"/>
            </a:xfrm>
            <a:prstGeom prst="rect">
              <a:avLst/>
            </a:prstGeom>
          </p:spPr>
        </p:pic>
        <p:pic>
          <p:nvPicPr>
            <p:cNvPr id="8" name="Picture 7" descr="A picture containing dark, night sky&#10;&#10;Description automatically generated">
              <a:extLst>
                <a:ext uri="{FF2B5EF4-FFF2-40B4-BE49-F238E27FC236}">
                  <a16:creationId xmlns:a16="http://schemas.microsoft.com/office/drawing/2014/main" id="{193BBD6E-1820-0A1B-9A3C-242220E3F48F}"/>
                </a:ext>
              </a:extLst>
            </p:cNvPr>
            <p:cNvPicPr>
              <a:picLocks noChangeAspect="1"/>
            </p:cNvPicPr>
            <p:nvPr/>
          </p:nvPicPr>
          <p:blipFill>
            <a:blip r:embed="rId4"/>
            <a:stretch>
              <a:fillRect/>
            </a:stretch>
          </p:blipFill>
          <p:spPr>
            <a:xfrm>
              <a:off x="2533722" y="393146"/>
              <a:ext cx="1447800" cy="952500"/>
            </a:xfrm>
            <a:prstGeom prst="rect">
              <a:avLst/>
            </a:prstGeom>
          </p:spPr>
        </p:pic>
      </p:grpSp>
      <p:sp>
        <p:nvSpPr>
          <p:cNvPr id="4" name="TextBox 3">
            <a:extLst>
              <a:ext uri="{FF2B5EF4-FFF2-40B4-BE49-F238E27FC236}">
                <a16:creationId xmlns:a16="http://schemas.microsoft.com/office/drawing/2014/main" id="{E1758C65-F7D2-15F4-1CFA-6775324A4426}"/>
              </a:ext>
            </a:extLst>
          </p:cNvPr>
          <p:cNvSpPr txBox="1"/>
          <p:nvPr/>
        </p:nvSpPr>
        <p:spPr>
          <a:xfrm>
            <a:off x="844683" y="1657675"/>
            <a:ext cx="7349831" cy="954107"/>
          </a:xfrm>
          <a:prstGeom prst="rect">
            <a:avLst/>
          </a:prstGeom>
          <a:noFill/>
        </p:spPr>
        <p:txBody>
          <a:bodyPr wrap="square" rtlCol="0">
            <a:spAutoFit/>
          </a:bodyPr>
          <a:lstStyle/>
          <a:p>
            <a:r>
              <a:rPr lang="en-GB" sz="2800" dirty="0">
                <a:effectLst/>
                <a:latin typeface="Helvetica Neue" panose="02000503000000020004" pitchFamily="2" charset="0"/>
              </a:rPr>
              <a:t>Roughly, how many people across the world take part in Ramadan?</a:t>
            </a:r>
          </a:p>
        </p:txBody>
      </p:sp>
      <p:sp>
        <p:nvSpPr>
          <p:cNvPr id="10" name="TextBox 9">
            <a:extLst>
              <a:ext uri="{FF2B5EF4-FFF2-40B4-BE49-F238E27FC236}">
                <a16:creationId xmlns:a16="http://schemas.microsoft.com/office/drawing/2014/main" id="{43CE1C39-2FFB-C63B-835E-79DE2B9D7A07}"/>
              </a:ext>
            </a:extLst>
          </p:cNvPr>
          <p:cNvSpPr txBox="1"/>
          <p:nvPr/>
        </p:nvSpPr>
        <p:spPr>
          <a:xfrm>
            <a:off x="844683" y="2786690"/>
            <a:ext cx="4995406" cy="2234625"/>
          </a:xfrm>
          <a:prstGeom prst="rect">
            <a:avLst/>
          </a:prstGeom>
        </p:spPr>
        <p:txBody>
          <a:bodyPr vert="horz" lIns="91440" tIns="45720" rIns="91440" bIns="45720" rtlCol="0" anchor="ctr">
            <a:normAutofit/>
          </a:bodyPr>
          <a:lstStyle/>
          <a:p>
            <a:pPr defTabSz="914400">
              <a:spcBef>
                <a:spcPct val="0"/>
              </a:spcBef>
              <a:spcAft>
                <a:spcPts val="600"/>
              </a:spcAft>
            </a:pPr>
            <a:r>
              <a:rPr lang="en-US" sz="2800" b="1" i="1" dirty="0">
                <a:solidFill>
                  <a:srgbClr val="0070C0"/>
                </a:solidFill>
                <a:latin typeface="+mj-lt"/>
                <a:ea typeface="+mj-ea"/>
                <a:cs typeface="+mj-cs"/>
              </a:rPr>
              <a:t>a) 2 million</a:t>
            </a:r>
          </a:p>
          <a:p>
            <a:pPr defTabSz="914400">
              <a:spcBef>
                <a:spcPct val="0"/>
              </a:spcBef>
              <a:spcAft>
                <a:spcPts val="600"/>
              </a:spcAft>
            </a:pPr>
            <a:r>
              <a:rPr lang="en-US" sz="2800" b="1" i="1" dirty="0">
                <a:solidFill>
                  <a:srgbClr val="0070C0"/>
                </a:solidFill>
                <a:latin typeface="+mj-lt"/>
                <a:ea typeface="+mj-ea"/>
                <a:cs typeface="+mj-cs"/>
              </a:rPr>
              <a:t>b) 10 million</a:t>
            </a:r>
          </a:p>
          <a:p>
            <a:pPr defTabSz="914400">
              <a:spcBef>
                <a:spcPct val="0"/>
              </a:spcBef>
              <a:spcAft>
                <a:spcPts val="600"/>
              </a:spcAft>
            </a:pPr>
            <a:r>
              <a:rPr lang="en-US" sz="2800" b="1" i="1" dirty="0">
                <a:solidFill>
                  <a:srgbClr val="0070C0"/>
                </a:solidFill>
                <a:latin typeface="+mj-lt"/>
                <a:ea typeface="+mj-ea"/>
                <a:cs typeface="+mj-cs"/>
              </a:rPr>
              <a:t>c) 1.9 billion</a:t>
            </a:r>
          </a:p>
        </p:txBody>
      </p:sp>
    </p:spTree>
    <p:extLst>
      <p:ext uri="{BB962C8B-B14F-4D97-AF65-F5344CB8AC3E}">
        <p14:creationId xmlns:p14="http://schemas.microsoft.com/office/powerpoint/2010/main" val="2585621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8639D77-A9F5-E25B-0D63-525606035E08}"/>
              </a:ext>
            </a:extLst>
          </p:cNvPr>
          <p:cNvPicPr>
            <a:picLocks noChangeAspect="1"/>
          </p:cNvPicPr>
          <p:nvPr/>
        </p:nvPicPr>
        <p:blipFill rotWithShape="1">
          <a:blip r:embed="rId2"/>
          <a:srcRect r="45007" b="1"/>
          <a:stretch/>
        </p:blipFill>
        <p:spPr>
          <a:xfrm flipH="1">
            <a:off x="8883369" y="0"/>
            <a:ext cx="4650666"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Rectangle 2">
            <a:extLst>
              <a:ext uri="{FF2B5EF4-FFF2-40B4-BE49-F238E27FC236}">
                <a16:creationId xmlns:a16="http://schemas.microsoft.com/office/drawing/2014/main" id="{3CDF6BEE-9723-D9A3-4693-68352902CF90}"/>
              </a:ext>
            </a:extLst>
          </p:cNvPr>
          <p:cNvSpPr/>
          <p:nvPr/>
        </p:nvSpPr>
        <p:spPr>
          <a:xfrm>
            <a:off x="477980" y="625683"/>
            <a:ext cx="707137" cy="146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6AB5392-A2DA-83F4-1359-174D9119E21D}"/>
              </a:ext>
            </a:extLst>
          </p:cNvPr>
          <p:cNvSpPr txBox="1"/>
          <p:nvPr/>
        </p:nvSpPr>
        <p:spPr>
          <a:xfrm>
            <a:off x="844683" y="633917"/>
            <a:ext cx="4281952" cy="112901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dirty="0">
                <a:ln w="0"/>
                <a:solidFill>
                  <a:srgbClr val="0070C0"/>
                </a:solidFill>
                <a:effectLst>
                  <a:outerShdw blurRad="38100" dist="19050" dir="2700000" algn="tl" rotWithShape="0">
                    <a:schemeClr val="dk1">
                      <a:alpha val="40000"/>
                    </a:schemeClr>
                  </a:outerShdw>
                </a:effectLst>
                <a:latin typeface="+mj-lt"/>
                <a:ea typeface="+mj-ea"/>
                <a:cs typeface="+mj-cs"/>
              </a:rPr>
              <a:t>Question 3.</a:t>
            </a:r>
            <a:endParaRPr lang="en-US" sz="3600" dirty="0">
              <a:ln w="0"/>
              <a:solidFill>
                <a:srgbClr val="0070C0"/>
              </a:solidFill>
              <a:effectLst>
                <a:outerShdw blurRad="38100" dist="19050" dir="2700000" algn="tl" rotWithShape="0">
                  <a:schemeClr val="dk1">
                    <a:alpha val="40000"/>
                  </a:schemeClr>
                </a:outerShdw>
              </a:effectLst>
              <a:latin typeface="+mj-lt"/>
              <a:ea typeface="+mj-ea"/>
              <a:cs typeface="+mj-cs"/>
            </a:endParaRPr>
          </a:p>
        </p:txBody>
      </p:sp>
      <p:sp>
        <p:nvSpPr>
          <p:cNvPr id="5" name="TextBox 4">
            <a:extLst>
              <a:ext uri="{FF2B5EF4-FFF2-40B4-BE49-F238E27FC236}">
                <a16:creationId xmlns:a16="http://schemas.microsoft.com/office/drawing/2014/main" id="{5E741192-B5F7-5431-6E13-E4EAA57CAFFA}"/>
              </a:ext>
            </a:extLst>
          </p:cNvPr>
          <p:cNvSpPr txBox="1"/>
          <p:nvPr/>
        </p:nvSpPr>
        <p:spPr>
          <a:xfrm>
            <a:off x="-10874" y="5992749"/>
            <a:ext cx="1138315" cy="215444"/>
          </a:xfrm>
          <a:prstGeom prst="rect">
            <a:avLst/>
          </a:prstGeom>
          <a:noFill/>
        </p:spPr>
        <p:txBody>
          <a:bodyPr wrap="square" rtlCol="0">
            <a:spAutoFit/>
          </a:bodyPr>
          <a:lstStyle/>
          <a:p>
            <a:pPr algn="ctr"/>
            <a:r>
              <a:rPr lang="en-US" sz="800" dirty="0">
                <a:solidFill>
                  <a:srgbClr val="002060"/>
                </a:solidFill>
                <a:latin typeface="Avenir Next LT Pro" panose="020B0504020202020204" pitchFamily="34" charset="77"/>
              </a:rPr>
              <a:t>Presentation for </a:t>
            </a:r>
          </a:p>
        </p:txBody>
      </p:sp>
      <p:grpSp>
        <p:nvGrpSpPr>
          <p:cNvPr id="6" name="Group 5">
            <a:extLst>
              <a:ext uri="{FF2B5EF4-FFF2-40B4-BE49-F238E27FC236}">
                <a16:creationId xmlns:a16="http://schemas.microsoft.com/office/drawing/2014/main" id="{32B0D0A7-8B2B-326E-03A2-3A6B5411534A}"/>
              </a:ext>
            </a:extLst>
          </p:cNvPr>
          <p:cNvGrpSpPr/>
          <p:nvPr/>
        </p:nvGrpSpPr>
        <p:grpSpPr>
          <a:xfrm>
            <a:off x="11532538" y="6205401"/>
            <a:ext cx="678245" cy="550581"/>
            <a:chOff x="2533722" y="393146"/>
            <a:chExt cx="1447800" cy="1175284"/>
          </a:xfrm>
        </p:grpSpPr>
        <p:pic>
          <p:nvPicPr>
            <p:cNvPr id="7" name="Picture 6" descr="A picture containing night sky&#10;&#10;Description automatically generated">
              <a:extLst>
                <a:ext uri="{FF2B5EF4-FFF2-40B4-BE49-F238E27FC236}">
                  <a16:creationId xmlns:a16="http://schemas.microsoft.com/office/drawing/2014/main" id="{F53D8886-F633-417E-48CE-763D7BAB2BAB}"/>
                </a:ext>
              </a:extLst>
            </p:cNvPr>
            <p:cNvPicPr>
              <a:picLocks noChangeAspect="1"/>
            </p:cNvPicPr>
            <p:nvPr/>
          </p:nvPicPr>
          <p:blipFill>
            <a:blip r:embed="rId3"/>
            <a:stretch>
              <a:fillRect/>
            </a:stretch>
          </p:blipFill>
          <p:spPr>
            <a:xfrm>
              <a:off x="2666668" y="1345646"/>
              <a:ext cx="1104232" cy="222784"/>
            </a:xfrm>
            <a:prstGeom prst="rect">
              <a:avLst/>
            </a:prstGeom>
          </p:spPr>
        </p:pic>
        <p:pic>
          <p:nvPicPr>
            <p:cNvPr id="8" name="Picture 7" descr="A picture containing dark, night sky&#10;&#10;Description automatically generated">
              <a:extLst>
                <a:ext uri="{FF2B5EF4-FFF2-40B4-BE49-F238E27FC236}">
                  <a16:creationId xmlns:a16="http://schemas.microsoft.com/office/drawing/2014/main" id="{193BBD6E-1820-0A1B-9A3C-242220E3F48F}"/>
                </a:ext>
              </a:extLst>
            </p:cNvPr>
            <p:cNvPicPr>
              <a:picLocks noChangeAspect="1"/>
            </p:cNvPicPr>
            <p:nvPr/>
          </p:nvPicPr>
          <p:blipFill>
            <a:blip r:embed="rId4"/>
            <a:stretch>
              <a:fillRect/>
            </a:stretch>
          </p:blipFill>
          <p:spPr>
            <a:xfrm>
              <a:off x="2533722" y="393146"/>
              <a:ext cx="1447800" cy="952500"/>
            </a:xfrm>
            <a:prstGeom prst="rect">
              <a:avLst/>
            </a:prstGeom>
          </p:spPr>
        </p:pic>
      </p:grpSp>
      <p:sp>
        <p:nvSpPr>
          <p:cNvPr id="4" name="TextBox 3">
            <a:extLst>
              <a:ext uri="{FF2B5EF4-FFF2-40B4-BE49-F238E27FC236}">
                <a16:creationId xmlns:a16="http://schemas.microsoft.com/office/drawing/2014/main" id="{E1758C65-F7D2-15F4-1CFA-6775324A4426}"/>
              </a:ext>
            </a:extLst>
          </p:cNvPr>
          <p:cNvSpPr txBox="1"/>
          <p:nvPr/>
        </p:nvSpPr>
        <p:spPr>
          <a:xfrm>
            <a:off x="844683" y="1657675"/>
            <a:ext cx="7349831" cy="1384995"/>
          </a:xfrm>
          <a:prstGeom prst="rect">
            <a:avLst/>
          </a:prstGeom>
          <a:noFill/>
        </p:spPr>
        <p:txBody>
          <a:bodyPr wrap="square" rtlCol="0">
            <a:spAutoFit/>
          </a:bodyPr>
          <a:lstStyle/>
          <a:p>
            <a:r>
              <a:rPr lang="en-GB" sz="2800" dirty="0">
                <a:effectLst/>
                <a:latin typeface="Helvetica Neue" panose="02000503000000020004" pitchFamily="2" charset="0"/>
              </a:rPr>
              <a:t>What is the name of the meal before the start of the fast?</a:t>
            </a:r>
          </a:p>
          <a:p>
            <a:endParaRPr lang="en-GB" sz="2800" dirty="0">
              <a:effectLst/>
              <a:latin typeface="Helvetica Neue" panose="02000503000000020004" pitchFamily="2" charset="0"/>
            </a:endParaRPr>
          </a:p>
        </p:txBody>
      </p:sp>
      <p:sp>
        <p:nvSpPr>
          <p:cNvPr id="10" name="TextBox 9">
            <a:extLst>
              <a:ext uri="{FF2B5EF4-FFF2-40B4-BE49-F238E27FC236}">
                <a16:creationId xmlns:a16="http://schemas.microsoft.com/office/drawing/2014/main" id="{43CE1C39-2FFB-C63B-835E-79DE2B9D7A07}"/>
              </a:ext>
            </a:extLst>
          </p:cNvPr>
          <p:cNvSpPr txBox="1"/>
          <p:nvPr/>
        </p:nvSpPr>
        <p:spPr>
          <a:xfrm>
            <a:off x="844683" y="2786690"/>
            <a:ext cx="4995406" cy="2234625"/>
          </a:xfrm>
          <a:prstGeom prst="rect">
            <a:avLst/>
          </a:prstGeom>
        </p:spPr>
        <p:txBody>
          <a:bodyPr vert="horz" lIns="91440" tIns="45720" rIns="91440" bIns="45720" rtlCol="0" anchor="ctr">
            <a:normAutofit/>
          </a:bodyPr>
          <a:lstStyle/>
          <a:p>
            <a:pPr defTabSz="914400">
              <a:spcBef>
                <a:spcPct val="0"/>
              </a:spcBef>
              <a:spcAft>
                <a:spcPts val="600"/>
              </a:spcAft>
            </a:pPr>
            <a:r>
              <a:rPr lang="en-US" sz="2800" b="1" i="1" dirty="0">
                <a:solidFill>
                  <a:srgbClr val="0070C0"/>
                </a:solidFill>
                <a:latin typeface="+mj-lt"/>
                <a:ea typeface="+mj-ea"/>
                <a:cs typeface="+mj-cs"/>
              </a:rPr>
              <a:t>a) </a:t>
            </a:r>
            <a:r>
              <a:rPr lang="en-US" sz="2800" b="1" i="1" dirty="0" err="1">
                <a:solidFill>
                  <a:srgbClr val="0070C0"/>
                </a:solidFill>
                <a:latin typeface="+mj-lt"/>
                <a:ea typeface="+mj-ea"/>
                <a:cs typeface="+mj-cs"/>
              </a:rPr>
              <a:t>Fajr</a:t>
            </a:r>
            <a:endParaRPr lang="en-US" sz="2800" b="1" i="1" dirty="0">
              <a:solidFill>
                <a:srgbClr val="0070C0"/>
              </a:solidFill>
              <a:latin typeface="+mj-lt"/>
              <a:ea typeface="+mj-ea"/>
              <a:cs typeface="+mj-cs"/>
            </a:endParaRPr>
          </a:p>
          <a:p>
            <a:pPr defTabSz="914400">
              <a:spcBef>
                <a:spcPct val="0"/>
              </a:spcBef>
              <a:spcAft>
                <a:spcPts val="600"/>
              </a:spcAft>
            </a:pPr>
            <a:r>
              <a:rPr lang="en-US" sz="2800" b="1" i="1" dirty="0">
                <a:solidFill>
                  <a:srgbClr val="0070C0"/>
                </a:solidFill>
                <a:latin typeface="+mj-lt"/>
                <a:ea typeface="+mj-ea"/>
                <a:cs typeface="+mj-cs"/>
              </a:rPr>
              <a:t>b) </a:t>
            </a:r>
            <a:r>
              <a:rPr lang="en-US" sz="2800" b="1" i="1" dirty="0" err="1">
                <a:solidFill>
                  <a:srgbClr val="0070C0"/>
                </a:solidFill>
                <a:latin typeface="+mj-lt"/>
                <a:ea typeface="+mj-ea"/>
                <a:cs typeface="+mj-cs"/>
              </a:rPr>
              <a:t>Sahoor</a:t>
            </a:r>
            <a:endParaRPr lang="en-US" sz="2800" b="1" i="1" dirty="0">
              <a:solidFill>
                <a:srgbClr val="0070C0"/>
              </a:solidFill>
              <a:latin typeface="+mj-lt"/>
              <a:ea typeface="+mj-ea"/>
              <a:cs typeface="+mj-cs"/>
            </a:endParaRPr>
          </a:p>
          <a:p>
            <a:pPr defTabSz="914400">
              <a:spcBef>
                <a:spcPct val="0"/>
              </a:spcBef>
              <a:spcAft>
                <a:spcPts val="600"/>
              </a:spcAft>
            </a:pPr>
            <a:r>
              <a:rPr lang="en-US" sz="2800" b="1" i="1" dirty="0">
                <a:solidFill>
                  <a:srgbClr val="0070C0"/>
                </a:solidFill>
                <a:latin typeface="+mj-lt"/>
                <a:ea typeface="+mj-ea"/>
                <a:cs typeface="+mj-cs"/>
              </a:rPr>
              <a:t>c) Iftar</a:t>
            </a:r>
          </a:p>
        </p:txBody>
      </p:sp>
    </p:spTree>
    <p:extLst>
      <p:ext uri="{BB962C8B-B14F-4D97-AF65-F5344CB8AC3E}">
        <p14:creationId xmlns:p14="http://schemas.microsoft.com/office/powerpoint/2010/main" val="4024662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8639D77-A9F5-E25B-0D63-525606035E08}"/>
              </a:ext>
            </a:extLst>
          </p:cNvPr>
          <p:cNvPicPr>
            <a:picLocks noChangeAspect="1"/>
          </p:cNvPicPr>
          <p:nvPr/>
        </p:nvPicPr>
        <p:blipFill rotWithShape="1">
          <a:blip r:embed="rId2"/>
          <a:srcRect r="45007" b="1"/>
          <a:stretch/>
        </p:blipFill>
        <p:spPr>
          <a:xfrm flipH="1">
            <a:off x="8883369" y="0"/>
            <a:ext cx="4650666"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Rectangle 2">
            <a:extLst>
              <a:ext uri="{FF2B5EF4-FFF2-40B4-BE49-F238E27FC236}">
                <a16:creationId xmlns:a16="http://schemas.microsoft.com/office/drawing/2014/main" id="{3CDF6BEE-9723-D9A3-4693-68352902CF90}"/>
              </a:ext>
            </a:extLst>
          </p:cNvPr>
          <p:cNvSpPr/>
          <p:nvPr/>
        </p:nvSpPr>
        <p:spPr>
          <a:xfrm>
            <a:off x="477980" y="625683"/>
            <a:ext cx="707137" cy="146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6AB5392-A2DA-83F4-1359-174D9119E21D}"/>
              </a:ext>
            </a:extLst>
          </p:cNvPr>
          <p:cNvSpPr txBox="1"/>
          <p:nvPr/>
        </p:nvSpPr>
        <p:spPr>
          <a:xfrm>
            <a:off x="844683" y="633917"/>
            <a:ext cx="4281952" cy="112901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dirty="0">
                <a:ln w="0"/>
                <a:solidFill>
                  <a:srgbClr val="0070C0"/>
                </a:solidFill>
                <a:effectLst>
                  <a:outerShdw blurRad="38100" dist="19050" dir="2700000" algn="tl" rotWithShape="0">
                    <a:schemeClr val="dk1">
                      <a:alpha val="40000"/>
                    </a:schemeClr>
                  </a:outerShdw>
                </a:effectLst>
                <a:latin typeface="+mj-lt"/>
                <a:ea typeface="+mj-ea"/>
                <a:cs typeface="+mj-cs"/>
              </a:rPr>
              <a:t>Question 4.</a:t>
            </a:r>
            <a:endParaRPr lang="en-US" sz="3600" dirty="0">
              <a:ln w="0"/>
              <a:solidFill>
                <a:srgbClr val="0070C0"/>
              </a:solidFill>
              <a:effectLst>
                <a:outerShdw blurRad="38100" dist="19050" dir="2700000" algn="tl" rotWithShape="0">
                  <a:schemeClr val="dk1">
                    <a:alpha val="40000"/>
                  </a:schemeClr>
                </a:outerShdw>
              </a:effectLst>
              <a:latin typeface="+mj-lt"/>
              <a:ea typeface="+mj-ea"/>
              <a:cs typeface="+mj-cs"/>
            </a:endParaRPr>
          </a:p>
        </p:txBody>
      </p:sp>
      <p:sp>
        <p:nvSpPr>
          <p:cNvPr id="5" name="TextBox 4">
            <a:extLst>
              <a:ext uri="{FF2B5EF4-FFF2-40B4-BE49-F238E27FC236}">
                <a16:creationId xmlns:a16="http://schemas.microsoft.com/office/drawing/2014/main" id="{5E741192-B5F7-5431-6E13-E4EAA57CAFFA}"/>
              </a:ext>
            </a:extLst>
          </p:cNvPr>
          <p:cNvSpPr txBox="1"/>
          <p:nvPr/>
        </p:nvSpPr>
        <p:spPr>
          <a:xfrm>
            <a:off x="-10874" y="5992749"/>
            <a:ext cx="1138315" cy="215444"/>
          </a:xfrm>
          <a:prstGeom prst="rect">
            <a:avLst/>
          </a:prstGeom>
          <a:noFill/>
        </p:spPr>
        <p:txBody>
          <a:bodyPr wrap="square" rtlCol="0">
            <a:spAutoFit/>
          </a:bodyPr>
          <a:lstStyle/>
          <a:p>
            <a:pPr algn="ctr"/>
            <a:r>
              <a:rPr lang="en-US" sz="800" dirty="0">
                <a:solidFill>
                  <a:srgbClr val="002060"/>
                </a:solidFill>
                <a:latin typeface="Avenir Next LT Pro" panose="020B0504020202020204" pitchFamily="34" charset="77"/>
              </a:rPr>
              <a:t>Presentation for </a:t>
            </a:r>
          </a:p>
        </p:txBody>
      </p:sp>
      <p:grpSp>
        <p:nvGrpSpPr>
          <p:cNvPr id="6" name="Group 5">
            <a:extLst>
              <a:ext uri="{FF2B5EF4-FFF2-40B4-BE49-F238E27FC236}">
                <a16:creationId xmlns:a16="http://schemas.microsoft.com/office/drawing/2014/main" id="{32B0D0A7-8B2B-326E-03A2-3A6B5411534A}"/>
              </a:ext>
            </a:extLst>
          </p:cNvPr>
          <p:cNvGrpSpPr/>
          <p:nvPr/>
        </p:nvGrpSpPr>
        <p:grpSpPr>
          <a:xfrm>
            <a:off x="11532538" y="6205401"/>
            <a:ext cx="678245" cy="550581"/>
            <a:chOff x="2533722" y="393146"/>
            <a:chExt cx="1447800" cy="1175284"/>
          </a:xfrm>
        </p:grpSpPr>
        <p:pic>
          <p:nvPicPr>
            <p:cNvPr id="7" name="Picture 6" descr="A picture containing night sky&#10;&#10;Description automatically generated">
              <a:extLst>
                <a:ext uri="{FF2B5EF4-FFF2-40B4-BE49-F238E27FC236}">
                  <a16:creationId xmlns:a16="http://schemas.microsoft.com/office/drawing/2014/main" id="{F53D8886-F633-417E-48CE-763D7BAB2BAB}"/>
                </a:ext>
              </a:extLst>
            </p:cNvPr>
            <p:cNvPicPr>
              <a:picLocks noChangeAspect="1"/>
            </p:cNvPicPr>
            <p:nvPr/>
          </p:nvPicPr>
          <p:blipFill>
            <a:blip r:embed="rId3"/>
            <a:stretch>
              <a:fillRect/>
            </a:stretch>
          </p:blipFill>
          <p:spPr>
            <a:xfrm>
              <a:off x="2666668" y="1345646"/>
              <a:ext cx="1104232" cy="222784"/>
            </a:xfrm>
            <a:prstGeom prst="rect">
              <a:avLst/>
            </a:prstGeom>
          </p:spPr>
        </p:pic>
        <p:pic>
          <p:nvPicPr>
            <p:cNvPr id="8" name="Picture 7" descr="A picture containing dark, night sky&#10;&#10;Description automatically generated">
              <a:extLst>
                <a:ext uri="{FF2B5EF4-FFF2-40B4-BE49-F238E27FC236}">
                  <a16:creationId xmlns:a16="http://schemas.microsoft.com/office/drawing/2014/main" id="{193BBD6E-1820-0A1B-9A3C-242220E3F48F}"/>
                </a:ext>
              </a:extLst>
            </p:cNvPr>
            <p:cNvPicPr>
              <a:picLocks noChangeAspect="1"/>
            </p:cNvPicPr>
            <p:nvPr/>
          </p:nvPicPr>
          <p:blipFill>
            <a:blip r:embed="rId4"/>
            <a:stretch>
              <a:fillRect/>
            </a:stretch>
          </p:blipFill>
          <p:spPr>
            <a:xfrm>
              <a:off x="2533722" y="393146"/>
              <a:ext cx="1447800" cy="952500"/>
            </a:xfrm>
            <a:prstGeom prst="rect">
              <a:avLst/>
            </a:prstGeom>
          </p:spPr>
        </p:pic>
      </p:grpSp>
      <p:sp>
        <p:nvSpPr>
          <p:cNvPr id="4" name="TextBox 3">
            <a:extLst>
              <a:ext uri="{FF2B5EF4-FFF2-40B4-BE49-F238E27FC236}">
                <a16:creationId xmlns:a16="http://schemas.microsoft.com/office/drawing/2014/main" id="{E1758C65-F7D2-15F4-1CFA-6775324A4426}"/>
              </a:ext>
            </a:extLst>
          </p:cNvPr>
          <p:cNvSpPr txBox="1"/>
          <p:nvPr/>
        </p:nvSpPr>
        <p:spPr>
          <a:xfrm>
            <a:off x="844683" y="1657675"/>
            <a:ext cx="7349831" cy="1384995"/>
          </a:xfrm>
          <a:prstGeom prst="rect">
            <a:avLst/>
          </a:prstGeom>
          <a:noFill/>
        </p:spPr>
        <p:txBody>
          <a:bodyPr wrap="square" rtlCol="0">
            <a:spAutoFit/>
          </a:bodyPr>
          <a:lstStyle/>
          <a:p>
            <a:r>
              <a:rPr lang="en-GB" sz="2800" dirty="0">
                <a:effectLst/>
                <a:latin typeface="Helvetica Neue" panose="02000503000000020004" pitchFamily="2" charset="0"/>
              </a:rPr>
              <a:t>Apart from drinking and eating, what else is prohibited during fasting?</a:t>
            </a:r>
          </a:p>
          <a:p>
            <a:endParaRPr lang="en-GB" sz="2800" dirty="0">
              <a:effectLst/>
              <a:latin typeface="Helvetica Neue" panose="02000503000000020004" pitchFamily="2" charset="0"/>
            </a:endParaRPr>
          </a:p>
        </p:txBody>
      </p:sp>
      <p:sp>
        <p:nvSpPr>
          <p:cNvPr id="10" name="TextBox 9">
            <a:extLst>
              <a:ext uri="{FF2B5EF4-FFF2-40B4-BE49-F238E27FC236}">
                <a16:creationId xmlns:a16="http://schemas.microsoft.com/office/drawing/2014/main" id="{43CE1C39-2FFB-C63B-835E-79DE2B9D7A07}"/>
              </a:ext>
            </a:extLst>
          </p:cNvPr>
          <p:cNvSpPr txBox="1"/>
          <p:nvPr/>
        </p:nvSpPr>
        <p:spPr>
          <a:xfrm>
            <a:off x="844683" y="2860444"/>
            <a:ext cx="4995406" cy="2234625"/>
          </a:xfrm>
          <a:prstGeom prst="rect">
            <a:avLst/>
          </a:prstGeom>
        </p:spPr>
        <p:txBody>
          <a:bodyPr vert="horz" lIns="91440" tIns="45720" rIns="91440" bIns="45720" rtlCol="0" anchor="ctr">
            <a:normAutofit/>
          </a:bodyPr>
          <a:lstStyle/>
          <a:p>
            <a:pPr defTabSz="914400">
              <a:spcBef>
                <a:spcPct val="0"/>
              </a:spcBef>
              <a:spcAft>
                <a:spcPts val="600"/>
              </a:spcAft>
            </a:pPr>
            <a:r>
              <a:rPr lang="en-US" sz="2800" b="1" i="1" dirty="0">
                <a:solidFill>
                  <a:srgbClr val="0070C0"/>
                </a:solidFill>
                <a:latin typeface="+mj-lt"/>
                <a:ea typeface="+mj-ea"/>
                <a:cs typeface="+mj-cs"/>
              </a:rPr>
              <a:t>a) Sexual relations</a:t>
            </a:r>
          </a:p>
          <a:p>
            <a:pPr defTabSz="914400">
              <a:spcBef>
                <a:spcPct val="0"/>
              </a:spcBef>
              <a:spcAft>
                <a:spcPts val="600"/>
              </a:spcAft>
            </a:pPr>
            <a:r>
              <a:rPr lang="en-US" sz="2800" b="1" i="1" dirty="0">
                <a:solidFill>
                  <a:srgbClr val="0070C0"/>
                </a:solidFill>
                <a:latin typeface="+mj-lt"/>
                <a:ea typeface="+mj-ea"/>
                <a:cs typeface="+mj-cs"/>
              </a:rPr>
              <a:t>b) Smoking</a:t>
            </a:r>
          </a:p>
          <a:p>
            <a:pPr defTabSz="914400">
              <a:spcBef>
                <a:spcPct val="0"/>
              </a:spcBef>
              <a:spcAft>
                <a:spcPts val="600"/>
              </a:spcAft>
            </a:pPr>
            <a:r>
              <a:rPr lang="en-US" sz="2800" b="1" i="1" dirty="0">
                <a:solidFill>
                  <a:srgbClr val="0070C0"/>
                </a:solidFill>
                <a:latin typeface="+mj-lt"/>
                <a:ea typeface="+mj-ea"/>
                <a:cs typeface="+mj-cs"/>
              </a:rPr>
              <a:t>c) Chewing gum</a:t>
            </a:r>
          </a:p>
          <a:p>
            <a:pPr defTabSz="914400">
              <a:spcBef>
                <a:spcPct val="0"/>
              </a:spcBef>
              <a:spcAft>
                <a:spcPts val="600"/>
              </a:spcAft>
            </a:pPr>
            <a:r>
              <a:rPr lang="en-US" sz="2800" b="1" i="1" dirty="0">
                <a:solidFill>
                  <a:srgbClr val="0070C0"/>
                </a:solidFill>
                <a:latin typeface="+mj-lt"/>
                <a:ea typeface="+mj-ea"/>
                <a:cs typeface="+mj-cs"/>
              </a:rPr>
              <a:t>d) All the above</a:t>
            </a:r>
          </a:p>
        </p:txBody>
      </p:sp>
    </p:spTree>
    <p:extLst>
      <p:ext uri="{BB962C8B-B14F-4D97-AF65-F5344CB8AC3E}">
        <p14:creationId xmlns:p14="http://schemas.microsoft.com/office/powerpoint/2010/main" val="3707118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8639D77-A9F5-E25B-0D63-525606035E08}"/>
              </a:ext>
            </a:extLst>
          </p:cNvPr>
          <p:cNvPicPr>
            <a:picLocks noChangeAspect="1"/>
          </p:cNvPicPr>
          <p:nvPr/>
        </p:nvPicPr>
        <p:blipFill rotWithShape="1">
          <a:blip r:embed="rId2"/>
          <a:srcRect r="45007" b="1"/>
          <a:stretch/>
        </p:blipFill>
        <p:spPr>
          <a:xfrm flipH="1">
            <a:off x="8883369" y="0"/>
            <a:ext cx="4650666"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Rectangle 2">
            <a:extLst>
              <a:ext uri="{FF2B5EF4-FFF2-40B4-BE49-F238E27FC236}">
                <a16:creationId xmlns:a16="http://schemas.microsoft.com/office/drawing/2014/main" id="{3CDF6BEE-9723-D9A3-4693-68352902CF90}"/>
              </a:ext>
            </a:extLst>
          </p:cNvPr>
          <p:cNvSpPr/>
          <p:nvPr/>
        </p:nvSpPr>
        <p:spPr>
          <a:xfrm>
            <a:off x="477980" y="625683"/>
            <a:ext cx="707137" cy="146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6AB5392-A2DA-83F4-1359-174D9119E21D}"/>
              </a:ext>
            </a:extLst>
          </p:cNvPr>
          <p:cNvSpPr txBox="1"/>
          <p:nvPr/>
        </p:nvSpPr>
        <p:spPr>
          <a:xfrm>
            <a:off x="844683" y="633917"/>
            <a:ext cx="4281952" cy="112901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dirty="0">
                <a:ln w="0"/>
                <a:solidFill>
                  <a:srgbClr val="0070C0"/>
                </a:solidFill>
                <a:effectLst>
                  <a:outerShdw blurRad="38100" dist="19050" dir="2700000" algn="tl" rotWithShape="0">
                    <a:schemeClr val="dk1">
                      <a:alpha val="40000"/>
                    </a:schemeClr>
                  </a:outerShdw>
                </a:effectLst>
                <a:latin typeface="+mj-lt"/>
                <a:ea typeface="+mj-ea"/>
                <a:cs typeface="+mj-cs"/>
              </a:rPr>
              <a:t>Question 5.</a:t>
            </a:r>
            <a:endParaRPr lang="en-US" sz="3600" dirty="0">
              <a:ln w="0"/>
              <a:solidFill>
                <a:srgbClr val="0070C0"/>
              </a:solidFill>
              <a:effectLst>
                <a:outerShdw blurRad="38100" dist="19050" dir="2700000" algn="tl" rotWithShape="0">
                  <a:schemeClr val="dk1">
                    <a:alpha val="40000"/>
                  </a:schemeClr>
                </a:outerShdw>
              </a:effectLst>
              <a:latin typeface="+mj-lt"/>
              <a:ea typeface="+mj-ea"/>
              <a:cs typeface="+mj-cs"/>
            </a:endParaRPr>
          </a:p>
        </p:txBody>
      </p:sp>
      <p:sp>
        <p:nvSpPr>
          <p:cNvPr id="5" name="TextBox 4">
            <a:extLst>
              <a:ext uri="{FF2B5EF4-FFF2-40B4-BE49-F238E27FC236}">
                <a16:creationId xmlns:a16="http://schemas.microsoft.com/office/drawing/2014/main" id="{5E741192-B5F7-5431-6E13-E4EAA57CAFFA}"/>
              </a:ext>
            </a:extLst>
          </p:cNvPr>
          <p:cNvSpPr txBox="1"/>
          <p:nvPr/>
        </p:nvSpPr>
        <p:spPr>
          <a:xfrm>
            <a:off x="-10874" y="5992749"/>
            <a:ext cx="1138315" cy="215444"/>
          </a:xfrm>
          <a:prstGeom prst="rect">
            <a:avLst/>
          </a:prstGeom>
          <a:noFill/>
        </p:spPr>
        <p:txBody>
          <a:bodyPr wrap="square" rtlCol="0">
            <a:spAutoFit/>
          </a:bodyPr>
          <a:lstStyle/>
          <a:p>
            <a:pPr algn="ctr"/>
            <a:r>
              <a:rPr lang="en-US" sz="800" dirty="0">
                <a:solidFill>
                  <a:srgbClr val="002060"/>
                </a:solidFill>
                <a:latin typeface="Avenir Next LT Pro" panose="020B0504020202020204" pitchFamily="34" charset="77"/>
              </a:rPr>
              <a:t>Presentation for </a:t>
            </a:r>
          </a:p>
        </p:txBody>
      </p:sp>
      <p:grpSp>
        <p:nvGrpSpPr>
          <p:cNvPr id="6" name="Group 5">
            <a:extLst>
              <a:ext uri="{FF2B5EF4-FFF2-40B4-BE49-F238E27FC236}">
                <a16:creationId xmlns:a16="http://schemas.microsoft.com/office/drawing/2014/main" id="{32B0D0A7-8B2B-326E-03A2-3A6B5411534A}"/>
              </a:ext>
            </a:extLst>
          </p:cNvPr>
          <p:cNvGrpSpPr/>
          <p:nvPr/>
        </p:nvGrpSpPr>
        <p:grpSpPr>
          <a:xfrm>
            <a:off x="11532538" y="6205401"/>
            <a:ext cx="678245" cy="550581"/>
            <a:chOff x="2533722" y="393146"/>
            <a:chExt cx="1447800" cy="1175284"/>
          </a:xfrm>
        </p:grpSpPr>
        <p:pic>
          <p:nvPicPr>
            <p:cNvPr id="7" name="Picture 6" descr="A picture containing night sky&#10;&#10;Description automatically generated">
              <a:extLst>
                <a:ext uri="{FF2B5EF4-FFF2-40B4-BE49-F238E27FC236}">
                  <a16:creationId xmlns:a16="http://schemas.microsoft.com/office/drawing/2014/main" id="{F53D8886-F633-417E-48CE-763D7BAB2BAB}"/>
                </a:ext>
              </a:extLst>
            </p:cNvPr>
            <p:cNvPicPr>
              <a:picLocks noChangeAspect="1"/>
            </p:cNvPicPr>
            <p:nvPr/>
          </p:nvPicPr>
          <p:blipFill>
            <a:blip r:embed="rId3"/>
            <a:stretch>
              <a:fillRect/>
            </a:stretch>
          </p:blipFill>
          <p:spPr>
            <a:xfrm>
              <a:off x="2666668" y="1345646"/>
              <a:ext cx="1104232" cy="222784"/>
            </a:xfrm>
            <a:prstGeom prst="rect">
              <a:avLst/>
            </a:prstGeom>
          </p:spPr>
        </p:pic>
        <p:pic>
          <p:nvPicPr>
            <p:cNvPr id="8" name="Picture 7" descr="A picture containing dark, night sky&#10;&#10;Description automatically generated">
              <a:extLst>
                <a:ext uri="{FF2B5EF4-FFF2-40B4-BE49-F238E27FC236}">
                  <a16:creationId xmlns:a16="http://schemas.microsoft.com/office/drawing/2014/main" id="{193BBD6E-1820-0A1B-9A3C-242220E3F48F}"/>
                </a:ext>
              </a:extLst>
            </p:cNvPr>
            <p:cNvPicPr>
              <a:picLocks noChangeAspect="1"/>
            </p:cNvPicPr>
            <p:nvPr/>
          </p:nvPicPr>
          <p:blipFill>
            <a:blip r:embed="rId4"/>
            <a:stretch>
              <a:fillRect/>
            </a:stretch>
          </p:blipFill>
          <p:spPr>
            <a:xfrm>
              <a:off x="2533722" y="393146"/>
              <a:ext cx="1447800" cy="952500"/>
            </a:xfrm>
            <a:prstGeom prst="rect">
              <a:avLst/>
            </a:prstGeom>
          </p:spPr>
        </p:pic>
      </p:grpSp>
      <p:sp>
        <p:nvSpPr>
          <p:cNvPr id="4" name="TextBox 3">
            <a:extLst>
              <a:ext uri="{FF2B5EF4-FFF2-40B4-BE49-F238E27FC236}">
                <a16:creationId xmlns:a16="http://schemas.microsoft.com/office/drawing/2014/main" id="{E1758C65-F7D2-15F4-1CFA-6775324A4426}"/>
              </a:ext>
            </a:extLst>
          </p:cNvPr>
          <p:cNvSpPr txBox="1"/>
          <p:nvPr/>
        </p:nvSpPr>
        <p:spPr>
          <a:xfrm>
            <a:off x="844683" y="1657675"/>
            <a:ext cx="8038686" cy="1384995"/>
          </a:xfrm>
          <a:prstGeom prst="rect">
            <a:avLst/>
          </a:prstGeom>
          <a:noFill/>
        </p:spPr>
        <p:txBody>
          <a:bodyPr wrap="square" rtlCol="0">
            <a:spAutoFit/>
          </a:bodyPr>
          <a:lstStyle/>
          <a:p>
            <a:r>
              <a:rPr lang="en-GB" sz="2800" dirty="0">
                <a:effectLst/>
                <a:latin typeface="Helvetica Neue" panose="02000503000000020004" pitchFamily="2" charset="0"/>
              </a:rPr>
              <a:t>What do Muslims usually break their fast with?</a:t>
            </a:r>
          </a:p>
          <a:p>
            <a:endParaRPr lang="en-GB" sz="2800" dirty="0">
              <a:effectLst/>
              <a:latin typeface="Helvetica Neue" panose="02000503000000020004" pitchFamily="2" charset="0"/>
            </a:endParaRPr>
          </a:p>
          <a:p>
            <a:endParaRPr lang="en-GB" sz="2800" dirty="0">
              <a:effectLst/>
              <a:latin typeface="Helvetica Neue" panose="02000503000000020004" pitchFamily="2" charset="0"/>
            </a:endParaRPr>
          </a:p>
        </p:txBody>
      </p:sp>
      <p:sp>
        <p:nvSpPr>
          <p:cNvPr id="10" name="TextBox 9">
            <a:extLst>
              <a:ext uri="{FF2B5EF4-FFF2-40B4-BE49-F238E27FC236}">
                <a16:creationId xmlns:a16="http://schemas.microsoft.com/office/drawing/2014/main" id="{43CE1C39-2FFB-C63B-835E-79DE2B9D7A07}"/>
              </a:ext>
            </a:extLst>
          </p:cNvPr>
          <p:cNvSpPr txBox="1"/>
          <p:nvPr/>
        </p:nvSpPr>
        <p:spPr>
          <a:xfrm>
            <a:off x="959969" y="2860444"/>
            <a:ext cx="6545468" cy="2234625"/>
          </a:xfrm>
          <a:prstGeom prst="rect">
            <a:avLst/>
          </a:prstGeom>
        </p:spPr>
        <p:txBody>
          <a:bodyPr vert="horz" lIns="91440" tIns="45720" rIns="91440" bIns="45720" rtlCol="0" anchor="ctr">
            <a:normAutofit/>
          </a:bodyPr>
          <a:lstStyle/>
          <a:p>
            <a:r>
              <a:rPr lang="en-GB" sz="2800" b="1" i="1" dirty="0">
                <a:solidFill>
                  <a:srgbClr val="0070C0"/>
                </a:solidFill>
                <a:effectLst/>
                <a:latin typeface="+mj-lt"/>
              </a:rPr>
              <a:t>a) chocolate bar</a:t>
            </a:r>
          </a:p>
          <a:p>
            <a:r>
              <a:rPr lang="en-GB" sz="2800" b="1" i="1" dirty="0">
                <a:solidFill>
                  <a:srgbClr val="0070C0"/>
                </a:solidFill>
                <a:effectLst/>
                <a:latin typeface="+mj-lt"/>
              </a:rPr>
              <a:t>b) cup of orange juice and an apple</a:t>
            </a:r>
          </a:p>
          <a:p>
            <a:r>
              <a:rPr lang="en-GB" sz="2800" b="1" i="1" dirty="0">
                <a:solidFill>
                  <a:srgbClr val="0070C0"/>
                </a:solidFill>
                <a:effectLst/>
                <a:latin typeface="+mj-lt"/>
              </a:rPr>
              <a:t>c) spoon of yoghurt and honey</a:t>
            </a:r>
          </a:p>
          <a:p>
            <a:r>
              <a:rPr lang="en-GB" sz="2800" b="1" i="1" dirty="0">
                <a:solidFill>
                  <a:srgbClr val="0070C0"/>
                </a:solidFill>
                <a:latin typeface="+mj-lt"/>
              </a:rPr>
              <a:t>d) dates &amp; milk</a:t>
            </a:r>
            <a:endParaRPr lang="en-GB" sz="2800" b="1" i="1" dirty="0">
              <a:solidFill>
                <a:srgbClr val="0070C0"/>
              </a:solidFill>
              <a:effectLst/>
              <a:latin typeface="+mj-lt"/>
            </a:endParaRPr>
          </a:p>
          <a:p>
            <a:pPr defTabSz="914400">
              <a:spcBef>
                <a:spcPct val="0"/>
              </a:spcBef>
              <a:spcAft>
                <a:spcPts val="600"/>
              </a:spcAft>
            </a:pPr>
            <a:endParaRPr lang="en-US" sz="2800" b="1" i="1" dirty="0">
              <a:solidFill>
                <a:srgbClr val="0070C0"/>
              </a:solidFill>
              <a:latin typeface="+mj-lt"/>
              <a:ea typeface="+mj-ea"/>
              <a:cs typeface="+mj-cs"/>
            </a:endParaRPr>
          </a:p>
        </p:txBody>
      </p:sp>
    </p:spTree>
    <p:extLst>
      <p:ext uri="{BB962C8B-B14F-4D97-AF65-F5344CB8AC3E}">
        <p14:creationId xmlns:p14="http://schemas.microsoft.com/office/powerpoint/2010/main" val="3794337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8639D77-A9F5-E25B-0D63-525606035E08}"/>
              </a:ext>
            </a:extLst>
          </p:cNvPr>
          <p:cNvPicPr>
            <a:picLocks noChangeAspect="1"/>
          </p:cNvPicPr>
          <p:nvPr/>
        </p:nvPicPr>
        <p:blipFill rotWithShape="1">
          <a:blip r:embed="rId2"/>
          <a:srcRect r="45007" b="1"/>
          <a:stretch/>
        </p:blipFill>
        <p:spPr>
          <a:xfrm flipH="1">
            <a:off x="8883369" y="0"/>
            <a:ext cx="4650666"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Rectangle 2">
            <a:extLst>
              <a:ext uri="{FF2B5EF4-FFF2-40B4-BE49-F238E27FC236}">
                <a16:creationId xmlns:a16="http://schemas.microsoft.com/office/drawing/2014/main" id="{3CDF6BEE-9723-D9A3-4693-68352902CF90}"/>
              </a:ext>
            </a:extLst>
          </p:cNvPr>
          <p:cNvSpPr/>
          <p:nvPr/>
        </p:nvSpPr>
        <p:spPr>
          <a:xfrm>
            <a:off x="477980" y="625683"/>
            <a:ext cx="707137" cy="146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6AB5392-A2DA-83F4-1359-174D9119E21D}"/>
              </a:ext>
            </a:extLst>
          </p:cNvPr>
          <p:cNvSpPr txBox="1"/>
          <p:nvPr/>
        </p:nvSpPr>
        <p:spPr>
          <a:xfrm>
            <a:off x="844683" y="633917"/>
            <a:ext cx="4281952" cy="112901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dirty="0">
                <a:ln w="0"/>
                <a:solidFill>
                  <a:srgbClr val="0070C0"/>
                </a:solidFill>
                <a:effectLst>
                  <a:outerShdw blurRad="38100" dist="19050" dir="2700000" algn="tl" rotWithShape="0">
                    <a:schemeClr val="dk1">
                      <a:alpha val="40000"/>
                    </a:schemeClr>
                  </a:outerShdw>
                </a:effectLst>
                <a:latin typeface="+mj-lt"/>
                <a:ea typeface="+mj-ea"/>
                <a:cs typeface="+mj-cs"/>
              </a:rPr>
              <a:t>Question 6.</a:t>
            </a:r>
            <a:endParaRPr lang="en-US" sz="3600" dirty="0">
              <a:ln w="0"/>
              <a:solidFill>
                <a:srgbClr val="0070C0"/>
              </a:solidFill>
              <a:effectLst>
                <a:outerShdw blurRad="38100" dist="19050" dir="2700000" algn="tl" rotWithShape="0">
                  <a:schemeClr val="dk1">
                    <a:alpha val="40000"/>
                  </a:schemeClr>
                </a:outerShdw>
              </a:effectLst>
              <a:latin typeface="+mj-lt"/>
              <a:ea typeface="+mj-ea"/>
              <a:cs typeface="+mj-cs"/>
            </a:endParaRPr>
          </a:p>
        </p:txBody>
      </p:sp>
      <p:sp>
        <p:nvSpPr>
          <p:cNvPr id="5" name="TextBox 4">
            <a:extLst>
              <a:ext uri="{FF2B5EF4-FFF2-40B4-BE49-F238E27FC236}">
                <a16:creationId xmlns:a16="http://schemas.microsoft.com/office/drawing/2014/main" id="{5E741192-B5F7-5431-6E13-E4EAA57CAFFA}"/>
              </a:ext>
            </a:extLst>
          </p:cNvPr>
          <p:cNvSpPr txBox="1"/>
          <p:nvPr/>
        </p:nvSpPr>
        <p:spPr>
          <a:xfrm>
            <a:off x="-10874" y="5992749"/>
            <a:ext cx="1138315" cy="215444"/>
          </a:xfrm>
          <a:prstGeom prst="rect">
            <a:avLst/>
          </a:prstGeom>
          <a:noFill/>
        </p:spPr>
        <p:txBody>
          <a:bodyPr wrap="square" rtlCol="0">
            <a:spAutoFit/>
          </a:bodyPr>
          <a:lstStyle/>
          <a:p>
            <a:pPr algn="ctr"/>
            <a:r>
              <a:rPr lang="en-US" sz="800" dirty="0">
                <a:solidFill>
                  <a:srgbClr val="002060"/>
                </a:solidFill>
                <a:latin typeface="Avenir Next LT Pro" panose="020B0504020202020204" pitchFamily="34" charset="77"/>
              </a:rPr>
              <a:t>Presentation for </a:t>
            </a:r>
          </a:p>
        </p:txBody>
      </p:sp>
      <p:grpSp>
        <p:nvGrpSpPr>
          <p:cNvPr id="6" name="Group 5">
            <a:extLst>
              <a:ext uri="{FF2B5EF4-FFF2-40B4-BE49-F238E27FC236}">
                <a16:creationId xmlns:a16="http://schemas.microsoft.com/office/drawing/2014/main" id="{32B0D0A7-8B2B-326E-03A2-3A6B5411534A}"/>
              </a:ext>
            </a:extLst>
          </p:cNvPr>
          <p:cNvGrpSpPr/>
          <p:nvPr/>
        </p:nvGrpSpPr>
        <p:grpSpPr>
          <a:xfrm>
            <a:off x="11532538" y="6205401"/>
            <a:ext cx="678245" cy="550581"/>
            <a:chOff x="2533722" y="393146"/>
            <a:chExt cx="1447800" cy="1175284"/>
          </a:xfrm>
        </p:grpSpPr>
        <p:pic>
          <p:nvPicPr>
            <p:cNvPr id="7" name="Picture 6" descr="A picture containing night sky&#10;&#10;Description automatically generated">
              <a:extLst>
                <a:ext uri="{FF2B5EF4-FFF2-40B4-BE49-F238E27FC236}">
                  <a16:creationId xmlns:a16="http://schemas.microsoft.com/office/drawing/2014/main" id="{F53D8886-F633-417E-48CE-763D7BAB2BAB}"/>
                </a:ext>
              </a:extLst>
            </p:cNvPr>
            <p:cNvPicPr>
              <a:picLocks noChangeAspect="1"/>
            </p:cNvPicPr>
            <p:nvPr/>
          </p:nvPicPr>
          <p:blipFill>
            <a:blip r:embed="rId3"/>
            <a:stretch>
              <a:fillRect/>
            </a:stretch>
          </p:blipFill>
          <p:spPr>
            <a:xfrm>
              <a:off x="2666668" y="1345646"/>
              <a:ext cx="1104232" cy="222784"/>
            </a:xfrm>
            <a:prstGeom prst="rect">
              <a:avLst/>
            </a:prstGeom>
          </p:spPr>
        </p:pic>
        <p:pic>
          <p:nvPicPr>
            <p:cNvPr id="8" name="Picture 7" descr="A picture containing dark, night sky&#10;&#10;Description automatically generated">
              <a:extLst>
                <a:ext uri="{FF2B5EF4-FFF2-40B4-BE49-F238E27FC236}">
                  <a16:creationId xmlns:a16="http://schemas.microsoft.com/office/drawing/2014/main" id="{193BBD6E-1820-0A1B-9A3C-242220E3F48F}"/>
                </a:ext>
              </a:extLst>
            </p:cNvPr>
            <p:cNvPicPr>
              <a:picLocks noChangeAspect="1"/>
            </p:cNvPicPr>
            <p:nvPr/>
          </p:nvPicPr>
          <p:blipFill>
            <a:blip r:embed="rId4"/>
            <a:stretch>
              <a:fillRect/>
            </a:stretch>
          </p:blipFill>
          <p:spPr>
            <a:xfrm>
              <a:off x="2533722" y="393146"/>
              <a:ext cx="1447800" cy="952500"/>
            </a:xfrm>
            <a:prstGeom prst="rect">
              <a:avLst/>
            </a:prstGeom>
          </p:spPr>
        </p:pic>
      </p:grpSp>
      <p:sp>
        <p:nvSpPr>
          <p:cNvPr id="4" name="TextBox 3">
            <a:extLst>
              <a:ext uri="{FF2B5EF4-FFF2-40B4-BE49-F238E27FC236}">
                <a16:creationId xmlns:a16="http://schemas.microsoft.com/office/drawing/2014/main" id="{E1758C65-F7D2-15F4-1CFA-6775324A4426}"/>
              </a:ext>
            </a:extLst>
          </p:cNvPr>
          <p:cNvSpPr txBox="1"/>
          <p:nvPr/>
        </p:nvSpPr>
        <p:spPr>
          <a:xfrm>
            <a:off x="844683" y="1657675"/>
            <a:ext cx="8038686" cy="1384995"/>
          </a:xfrm>
          <a:prstGeom prst="rect">
            <a:avLst/>
          </a:prstGeom>
          <a:noFill/>
        </p:spPr>
        <p:txBody>
          <a:bodyPr wrap="square" rtlCol="0">
            <a:spAutoFit/>
          </a:bodyPr>
          <a:lstStyle/>
          <a:p>
            <a:r>
              <a:rPr lang="en-GB" sz="2800" dirty="0">
                <a:effectLst/>
                <a:latin typeface="Helvetica Neue" panose="02000503000000020004" pitchFamily="2" charset="0"/>
              </a:rPr>
              <a:t>What is the celebration at the end of Ramadan called?</a:t>
            </a:r>
          </a:p>
          <a:p>
            <a:endParaRPr lang="en-GB" sz="2800" dirty="0">
              <a:effectLst/>
              <a:latin typeface="Helvetica Neue" panose="02000503000000020004" pitchFamily="2" charset="0"/>
            </a:endParaRPr>
          </a:p>
        </p:txBody>
      </p:sp>
      <p:sp>
        <p:nvSpPr>
          <p:cNvPr id="10" name="TextBox 9">
            <a:extLst>
              <a:ext uri="{FF2B5EF4-FFF2-40B4-BE49-F238E27FC236}">
                <a16:creationId xmlns:a16="http://schemas.microsoft.com/office/drawing/2014/main" id="{43CE1C39-2FFB-C63B-835E-79DE2B9D7A07}"/>
              </a:ext>
            </a:extLst>
          </p:cNvPr>
          <p:cNvSpPr txBox="1"/>
          <p:nvPr/>
        </p:nvSpPr>
        <p:spPr>
          <a:xfrm>
            <a:off x="959969" y="2860444"/>
            <a:ext cx="6545468" cy="2234625"/>
          </a:xfrm>
          <a:prstGeom prst="rect">
            <a:avLst/>
          </a:prstGeom>
        </p:spPr>
        <p:txBody>
          <a:bodyPr vert="horz" lIns="91440" tIns="45720" rIns="91440" bIns="45720" rtlCol="0" anchor="ctr">
            <a:normAutofit/>
          </a:bodyPr>
          <a:lstStyle/>
          <a:p>
            <a:r>
              <a:rPr lang="en-GB" sz="2800" b="1" i="1" dirty="0">
                <a:solidFill>
                  <a:srgbClr val="0070C0"/>
                </a:solidFill>
                <a:effectLst/>
                <a:latin typeface="+mj-lt"/>
              </a:rPr>
              <a:t>a) Hajj</a:t>
            </a:r>
          </a:p>
          <a:p>
            <a:r>
              <a:rPr lang="en-GB" sz="2800" b="1" i="1" dirty="0">
                <a:solidFill>
                  <a:srgbClr val="0070C0"/>
                </a:solidFill>
                <a:effectLst/>
                <a:latin typeface="+mj-lt"/>
              </a:rPr>
              <a:t>b) Eid Al-Adha</a:t>
            </a:r>
          </a:p>
          <a:p>
            <a:r>
              <a:rPr lang="en-GB" sz="2800" b="1" i="1" dirty="0">
                <a:solidFill>
                  <a:srgbClr val="0070C0"/>
                </a:solidFill>
                <a:effectLst/>
                <a:latin typeface="+mj-lt"/>
              </a:rPr>
              <a:t>c) Umrah</a:t>
            </a:r>
          </a:p>
          <a:p>
            <a:r>
              <a:rPr lang="en-GB" sz="2800" b="1" i="1" dirty="0">
                <a:solidFill>
                  <a:srgbClr val="0070C0"/>
                </a:solidFill>
                <a:latin typeface="+mj-lt"/>
              </a:rPr>
              <a:t>d) Eid Al-Fitr</a:t>
            </a:r>
            <a:endParaRPr lang="en-GB" sz="2800" b="1" i="1" dirty="0">
              <a:solidFill>
                <a:srgbClr val="0070C0"/>
              </a:solidFill>
              <a:effectLst/>
              <a:latin typeface="+mj-lt"/>
            </a:endParaRPr>
          </a:p>
          <a:p>
            <a:pPr defTabSz="914400">
              <a:spcBef>
                <a:spcPct val="0"/>
              </a:spcBef>
              <a:spcAft>
                <a:spcPts val="600"/>
              </a:spcAft>
            </a:pPr>
            <a:endParaRPr lang="en-US" sz="2800" b="1" i="1" dirty="0">
              <a:solidFill>
                <a:srgbClr val="0070C0"/>
              </a:solidFill>
              <a:latin typeface="+mj-lt"/>
              <a:ea typeface="+mj-ea"/>
              <a:cs typeface="+mj-cs"/>
            </a:endParaRPr>
          </a:p>
        </p:txBody>
      </p:sp>
    </p:spTree>
    <p:extLst>
      <p:ext uri="{BB962C8B-B14F-4D97-AF65-F5344CB8AC3E}">
        <p14:creationId xmlns:p14="http://schemas.microsoft.com/office/powerpoint/2010/main" val="3161191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8639D77-A9F5-E25B-0D63-525606035E08}"/>
              </a:ext>
            </a:extLst>
          </p:cNvPr>
          <p:cNvPicPr>
            <a:picLocks noChangeAspect="1"/>
          </p:cNvPicPr>
          <p:nvPr/>
        </p:nvPicPr>
        <p:blipFill rotWithShape="1">
          <a:blip r:embed="rId2"/>
          <a:srcRect r="45007" b="1"/>
          <a:stretch/>
        </p:blipFill>
        <p:spPr>
          <a:xfrm flipH="1">
            <a:off x="8883369" y="0"/>
            <a:ext cx="4650666"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Rectangle 2">
            <a:extLst>
              <a:ext uri="{FF2B5EF4-FFF2-40B4-BE49-F238E27FC236}">
                <a16:creationId xmlns:a16="http://schemas.microsoft.com/office/drawing/2014/main" id="{3CDF6BEE-9723-D9A3-4693-68352902CF90}"/>
              </a:ext>
            </a:extLst>
          </p:cNvPr>
          <p:cNvSpPr/>
          <p:nvPr/>
        </p:nvSpPr>
        <p:spPr>
          <a:xfrm>
            <a:off x="477980" y="625683"/>
            <a:ext cx="707137" cy="146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6AB5392-A2DA-83F4-1359-174D9119E21D}"/>
              </a:ext>
            </a:extLst>
          </p:cNvPr>
          <p:cNvSpPr txBox="1"/>
          <p:nvPr/>
        </p:nvSpPr>
        <p:spPr>
          <a:xfrm>
            <a:off x="810664" y="625683"/>
            <a:ext cx="4281952" cy="112901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dirty="0">
                <a:ln w="0"/>
                <a:solidFill>
                  <a:srgbClr val="0070C0"/>
                </a:solidFill>
                <a:effectLst>
                  <a:outerShdw blurRad="38100" dist="19050" dir="2700000" algn="tl" rotWithShape="0">
                    <a:schemeClr val="dk1">
                      <a:alpha val="40000"/>
                    </a:schemeClr>
                  </a:outerShdw>
                </a:effectLst>
                <a:latin typeface="+mj-lt"/>
                <a:ea typeface="+mj-ea"/>
                <a:cs typeface="+mj-cs"/>
              </a:rPr>
              <a:t>Question 7.</a:t>
            </a:r>
            <a:endParaRPr lang="en-US" sz="3600" dirty="0">
              <a:ln w="0"/>
              <a:solidFill>
                <a:srgbClr val="0070C0"/>
              </a:solidFill>
              <a:effectLst>
                <a:outerShdw blurRad="38100" dist="19050" dir="2700000" algn="tl" rotWithShape="0">
                  <a:schemeClr val="dk1">
                    <a:alpha val="40000"/>
                  </a:schemeClr>
                </a:outerShdw>
              </a:effectLst>
              <a:latin typeface="+mj-lt"/>
              <a:ea typeface="+mj-ea"/>
              <a:cs typeface="+mj-cs"/>
            </a:endParaRPr>
          </a:p>
        </p:txBody>
      </p:sp>
      <p:sp>
        <p:nvSpPr>
          <p:cNvPr id="5" name="TextBox 4">
            <a:extLst>
              <a:ext uri="{FF2B5EF4-FFF2-40B4-BE49-F238E27FC236}">
                <a16:creationId xmlns:a16="http://schemas.microsoft.com/office/drawing/2014/main" id="{5E741192-B5F7-5431-6E13-E4EAA57CAFFA}"/>
              </a:ext>
            </a:extLst>
          </p:cNvPr>
          <p:cNvSpPr txBox="1"/>
          <p:nvPr/>
        </p:nvSpPr>
        <p:spPr>
          <a:xfrm>
            <a:off x="-10874" y="5992749"/>
            <a:ext cx="1138315" cy="215444"/>
          </a:xfrm>
          <a:prstGeom prst="rect">
            <a:avLst/>
          </a:prstGeom>
          <a:noFill/>
        </p:spPr>
        <p:txBody>
          <a:bodyPr wrap="square" rtlCol="0">
            <a:spAutoFit/>
          </a:bodyPr>
          <a:lstStyle/>
          <a:p>
            <a:pPr algn="ctr"/>
            <a:r>
              <a:rPr lang="en-US" sz="800" dirty="0">
                <a:solidFill>
                  <a:srgbClr val="002060"/>
                </a:solidFill>
                <a:latin typeface="Avenir Next LT Pro" panose="020B0504020202020204" pitchFamily="34" charset="77"/>
              </a:rPr>
              <a:t>Presentation for </a:t>
            </a:r>
          </a:p>
        </p:txBody>
      </p:sp>
      <p:grpSp>
        <p:nvGrpSpPr>
          <p:cNvPr id="6" name="Group 5">
            <a:extLst>
              <a:ext uri="{FF2B5EF4-FFF2-40B4-BE49-F238E27FC236}">
                <a16:creationId xmlns:a16="http://schemas.microsoft.com/office/drawing/2014/main" id="{32B0D0A7-8B2B-326E-03A2-3A6B5411534A}"/>
              </a:ext>
            </a:extLst>
          </p:cNvPr>
          <p:cNvGrpSpPr/>
          <p:nvPr/>
        </p:nvGrpSpPr>
        <p:grpSpPr>
          <a:xfrm>
            <a:off x="11532538" y="6205401"/>
            <a:ext cx="678245" cy="550581"/>
            <a:chOff x="2533722" y="393146"/>
            <a:chExt cx="1447800" cy="1175284"/>
          </a:xfrm>
        </p:grpSpPr>
        <p:pic>
          <p:nvPicPr>
            <p:cNvPr id="7" name="Picture 6" descr="A picture containing night sky&#10;&#10;Description automatically generated">
              <a:extLst>
                <a:ext uri="{FF2B5EF4-FFF2-40B4-BE49-F238E27FC236}">
                  <a16:creationId xmlns:a16="http://schemas.microsoft.com/office/drawing/2014/main" id="{F53D8886-F633-417E-48CE-763D7BAB2BAB}"/>
                </a:ext>
              </a:extLst>
            </p:cNvPr>
            <p:cNvPicPr>
              <a:picLocks noChangeAspect="1"/>
            </p:cNvPicPr>
            <p:nvPr/>
          </p:nvPicPr>
          <p:blipFill>
            <a:blip r:embed="rId3"/>
            <a:stretch>
              <a:fillRect/>
            </a:stretch>
          </p:blipFill>
          <p:spPr>
            <a:xfrm>
              <a:off x="2666668" y="1345646"/>
              <a:ext cx="1104232" cy="222784"/>
            </a:xfrm>
            <a:prstGeom prst="rect">
              <a:avLst/>
            </a:prstGeom>
          </p:spPr>
        </p:pic>
        <p:pic>
          <p:nvPicPr>
            <p:cNvPr id="8" name="Picture 7" descr="A picture containing dark, night sky&#10;&#10;Description automatically generated">
              <a:extLst>
                <a:ext uri="{FF2B5EF4-FFF2-40B4-BE49-F238E27FC236}">
                  <a16:creationId xmlns:a16="http://schemas.microsoft.com/office/drawing/2014/main" id="{193BBD6E-1820-0A1B-9A3C-242220E3F48F}"/>
                </a:ext>
              </a:extLst>
            </p:cNvPr>
            <p:cNvPicPr>
              <a:picLocks noChangeAspect="1"/>
            </p:cNvPicPr>
            <p:nvPr/>
          </p:nvPicPr>
          <p:blipFill>
            <a:blip r:embed="rId4"/>
            <a:stretch>
              <a:fillRect/>
            </a:stretch>
          </p:blipFill>
          <p:spPr>
            <a:xfrm>
              <a:off x="2533722" y="393146"/>
              <a:ext cx="1447800" cy="952500"/>
            </a:xfrm>
            <a:prstGeom prst="rect">
              <a:avLst/>
            </a:prstGeom>
          </p:spPr>
        </p:pic>
      </p:grpSp>
      <p:sp>
        <p:nvSpPr>
          <p:cNvPr id="4" name="TextBox 3">
            <a:extLst>
              <a:ext uri="{FF2B5EF4-FFF2-40B4-BE49-F238E27FC236}">
                <a16:creationId xmlns:a16="http://schemas.microsoft.com/office/drawing/2014/main" id="{E1758C65-F7D2-15F4-1CFA-6775324A4426}"/>
              </a:ext>
            </a:extLst>
          </p:cNvPr>
          <p:cNvSpPr txBox="1"/>
          <p:nvPr/>
        </p:nvSpPr>
        <p:spPr>
          <a:xfrm>
            <a:off x="794477" y="1501901"/>
            <a:ext cx="8268772" cy="1292662"/>
          </a:xfrm>
          <a:prstGeom prst="rect">
            <a:avLst/>
          </a:prstGeom>
          <a:noFill/>
        </p:spPr>
        <p:txBody>
          <a:bodyPr wrap="square" rtlCol="0">
            <a:spAutoFit/>
          </a:bodyPr>
          <a:lstStyle/>
          <a:p>
            <a:r>
              <a:rPr lang="en-GB" sz="2600" dirty="0">
                <a:effectLst/>
                <a:latin typeface="Helvetica Neue" panose="02000503000000020004" pitchFamily="2" charset="0"/>
              </a:rPr>
              <a:t>What is the name of the night in Ramadan in </a:t>
            </a:r>
          </a:p>
          <a:p>
            <a:r>
              <a:rPr lang="en-GB" sz="2600" dirty="0">
                <a:effectLst/>
                <a:latin typeface="Helvetica Neue" panose="02000503000000020004" pitchFamily="2" charset="0"/>
              </a:rPr>
              <a:t>which Muslims believe the Qur’an was revealed?</a:t>
            </a:r>
          </a:p>
          <a:p>
            <a:endParaRPr lang="en-GB" sz="2600" dirty="0">
              <a:effectLst/>
              <a:latin typeface="Helvetica Neue" panose="02000503000000020004" pitchFamily="2" charset="0"/>
            </a:endParaRPr>
          </a:p>
        </p:txBody>
      </p:sp>
      <p:sp>
        <p:nvSpPr>
          <p:cNvPr id="10" name="TextBox 9">
            <a:extLst>
              <a:ext uri="{FF2B5EF4-FFF2-40B4-BE49-F238E27FC236}">
                <a16:creationId xmlns:a16="http://schemas.microsoft.com/office/drawing/2014/main" id="{43CE1C39-2FFB-C63B-835E-79DE2B9D7A07}"/>
              </a:ext>
            </a:extLst>
          </p:cNvPr>
          <p:cNvSpPr txBox="1"/>
          <p:nvPr/>
        </p:nvSpPr>
        <p:spPr>
          <a:xfrm>
            <a:off x="831548" y="2872878"/>
            <a:ext cx="6545468" cy="2234625"/>
          </a:xfrm>
          <a:prstGeom prst="rect">
            <a:avLst/>
          </a:prstGeom>
        </p:spPr>
        <p:txBody>
          <a:bodyPr vert="horz" lIns="91440" tIns="45720" rIns="91440" bIns="45720" rtlCol="0" anchor="ctr">
            <a:normAutofit/>
          </a:bodyPr>
          <a:lstStyle/>
          <a:p>
            <a:r>
              <a:rPr lang="en-GB" sz="2800" b="1" i="1" dirty="0">
                <a:solidFill>
                  <a:srgbClr val="0070C0"/>
                </a:solidFill>
                <a:effectLst/>
                <a:latin typeface="+mj-lt"/>
              </a:rPr>
              <a:t>a) </a:t>
            </a:r>
            <a:r>
              <a:rPr lang="en-GB" sz="2800" b="1" i="1" dirty="0" err="1">
                <a:solidFill>
                  <a:srgbClr val="0070C0"/>
                </a:solidFill>
                <a:effectLst/>
                <a:latin typeface="+mj-lt"/>
              </a:rPr>
              <a:t>Laylat</a:t>
            </a:r>
            <a:r>
              <a:rPr lang="en-GB" sz="2800" b="1" i="1" dirty="0">
                <a:solidFill>
                  <a:srgbClr val="0070C0"/>
                </a:solidFill>
                <a:effectLst/>
                <a:latin typeface="+mj-lt"/>
              </a:rPr>
              <a:t> al-</a:t>
            </a:r>
            <a:r>
              <a:rPr lang="en-GB" sz="2800" b="1" i="1" dirty="0" err="1">
                <a:solidFill>
                  <a:srgbClr val="0070C0"/>
                </a:solidFill>
                <a:effectLst/>
                <a:latin typeface="+mj-lt"/>
              </a:rPr>
              <a:t>Qadr</a:t>
            </a:r>
            <a:r>
              <a:rPr lang="en-GB" sz="2800" b="1" i="1" dirty="0">
                <a:solidFill>
                  <a:srgbClr val="0070C0"/>
                </a:solidFill>
                <a:effectLst/>
                <a:latin typeface="+mj-lt"/>
              </a:rPr>
              <a:t> (Night of Power)</a:t>
            </a:r>
          </a:p>
          <a:p>
            <a:r>
              <a:rPr lang="en-GB" sz="2800" b="1" i="1" dirty="0">
                <a:solidFill>
                  <a:srgbClr val="0070C0"/>
                </a:solidFill>
                <a:effectLst/>
                <a:latin typeface="+mj-lt"/>
              </a:rPr>
              <a:t>b) </a:t>
            </a:r>
            <a:r>
              <a:rPr lang="en-GB" sz="2800" b="1" i="1" dirty="0" err="1">
                <a:solidFill>
                  <a:srgbClr val="0070C0"/>
                </a:solidFill>
                <a:effectLst/>
                <a:latin typeface="+mj-lt"/>
              </a:rPr>
              <a:t>Laylat</a:t>
            </a:r>
            <a:r>
              <a:rPr lang="en-GB" sz="2800" b="1" i="1" dirty="0">
                <a:solidFill>
                  <a:srgbClr val="0070C0"/>
                </a:solidFill>
                <a:effectLst/>
                <a:latin typeface="+mj-lt"/>
              </a:rPr>
              <a:t> al-</a:t>
            </a:r>
            <a:r>
              <a:rPr lang="en-GB" sz="2800" b="1" i="1" dirty="0" err="1">
                <a:solidFill>
                  <a:srgbClr val="0070C0"/>
                </a:solidFill>
                <a:effectLst/>
                <a:latin typeface="+mj-lt"/>
              </a:rPr>
              <a:t>Qira’a</a:t>
            </a:r>
            <a:r>
              <a:rPr lang="en-GB" sz="2800" b="1" i="1" dirty="0">
                <a:solidFill>
                  <a:srgbClr val="0070C0"/>
                </a:solidFill>
                <a:effectLst/>
                <a:latin typeface="+mj-lt"/>
              </a:rPr>
              <a:t> (Night of Reading)</a:t>
            </a:r>
          </a:p>
          <a:p>
            <a:r>
              <a:rPr lang="en-GB" sz="2800" b="1" i="1" dirty="0">
                <a:solidFill>
                  <a:srgbClr val="0070C0"/>
                </a:solidFill>
                <a:effectLst/>
                <a:latin typeface="+mj-lt"/>
              </a:rPr>
              <a:t>c) </a:t>
            </a:r>
            <a:r>
              <a:rPr lang="en-GB" sz="2800" b="1" i="1" dirty="0" err="1">
                <a:solidFill>
                  <a:srgbClr val="0070C0"/>
                </a:solidFill>
                <a:effectLst/>
                <a:latin typeface="+mj-lt"/>
              </a:rPr>
              <a:t>Laylat</a:t>
            </a:r>
            <a:r>
              <a:rPr lang="en-GB" sz="2800" b="1" i="1" dirty="0">
                <a:solidFill>
                  <a:srgbClr val="0070C0"/>
                </a:solidFill>
                <a:effectLst/>
                <a:latin typeface="+mj-lt"/>
              </a:rPr>
              <a:t> al-</a:t>
            </a:r>
            <a:r>
              <a:rPr lang="en-GB" sz="2800" b="1" i="1" dirty="0" err="1">
                <a:solidFill>
                  <a:srgbClr val="0070C0"/>
                </a:solidFill>
                <a:effectLst/>
                <a:latin typeface="+mj-lt"/>
              </a:rPr>
              <a:t>Quwa</a:t>
            </a:r>
            <a:r>
              <a:rPr lang="en-GB" sz="2800" b="1" i="1" dirty="0">
                <a:solidFill>
                  <a:srgbClr val="0070C0"/>
                </a:solidFill>
                <a:effectLst/>
                <a:latin typeface="+mj-lt"/>
              </a:rPr>
              <a:t> (Night of Strength)</a:t>
            </a:r>
          </a:p>
          <a:p>
            <a:pPr defTabSz="914400">
              <a:spcBef>
                <a:spcPct val="0"/>
              </a:spcBef>
              <a:spcAft>
                <a:spcPts val="600"/>
              </a:spcAft>
            </a:pPr>
            <a:endParaRPr lang="en-US" sz="2800" b="1" i="1" dirty="0">
              <a:solidFill>
                <a:srgbClr val="0070C0"/>
              </a:solidFill>
              <a:latin typeface="+mj-lt"/>
              <a:ea typeface="+mj-ea"/>
              <a:cs typeface="+mj-cs"/>
            </a:endParaRPr>
          </a:p>
        </p:txBody>
      </p:sp>
    </p:spTree>
    <p:extLst>
      <p:ext uri="{BB962C8B-B14F-4D97-AF65-F5344CB8AC3E}">
        <p14:creationId xmlns:p14="http://schemas.microsoft.com/office/powerpoint/2010/main" val="1670200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8639D77-A9F5-E25B-0D63-525606035E08}"/>
              </a:ext>
            </a:extLst>
          </p:cNvPr>
          <p:cNvPicPr>
            <a:picLocks noChangeAspect="1"/>
          </p:cNvPicPr>
          <p:nvPr/>
        </p:nvPicPr>
        <p:blipFill rotWithShape="1">
          <a:blip r:embed="rId2"/>
          <a:srcRect r="45007" b="1"/>
          <a:stretch/>
        </p:blipFill>
        <p:spPr>
          <a:xfrm flipH="1">
            <a:off x="8883369" y="0"/>
            <a:ext cx="4650666"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Rectangle 2">
            <a:extLst>
              <a:ext uri="{FF2B5EF4-FFF2-40B4-BE49-F238E27FC236}">
                <a16:creationId xmlns:a16="http://schemas.microsoft.com/office/drawing/2014/main" id="{3CDF6BEE-9723-D9A3-4693-68352902CF90}"/>
              </a:ext>
            </a:extLst>
          </p:cNvPr>
          <p:cNvSpPr/>
          <p:nvPr/>
        </p:nvSpPr>
        <p:spPr>
          <a:xfrm>
            <a:off x="477980" y="625683"/>
            <a:ext cx="707137" cy="146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741192-B5F7-5431-6E13-E4EAA57CAFFA}"/>
              </a:ext>
            </a:extLst>
          </p:cNvPr>
          <p:cNvSpPr txBox="1"/>
          <p:nvPr/>
        </p:nvSpPr>
        <p:spPr>
          <a:xfrm>
            <a:off x="-10874" y="5992749"/>
            <a:ext cx="1138315" cy="215444"/>
          </a:xfrm>
          <a:prstGeom prst="rect">
            <a:avLst/>
          </a:prstGeom>
          <a:noFill/>
        </p:spPr>
        <p:txBody>
          <a:bodyPr wrap="square" rtlCol="0">
            <a:spAutoFit/>
          </a:bodyPr>
          <a:lstStyle/>
          <a:p>
            <a:pPr algn="ctr"/>
            <a:r>
              <a:rPr lang="en-US" sz="800" dirty="0">
                <a:solidFill>
                  <a:srgbClr val="002060"/>
                </a:solidFill>
                <a:latin typeface="Avenir Next LT Pro" panose="020B0504020202020204" pitchFamily="34" charset="77"/>
              </a:rPr>
              <a:t>Presentation for </a:t>
            </a:r>
          </a:p>
        </p:txBody>
      </p:sp>
      <p:grpSp>
        <p:nvGrpSpPr>
          <p:cNvPr id="6" name="Group 5">
            <a:extLst>
              <a:ext uri="{FF2B5EF4-FFF2-40B4-BE49-F238E27FC236}">
                <a16:creationId xmlns:a16="http://schemas.microsoft.com/office/drawing/2014/main" id="{32B0D0A7-8B2B-326E-03A2-3A6B5411534A}"/>
              </a:ext>
            </a:extLst>
          </p:cNvPr>
          <p:cNvGrpSpPr/>
          <p:nvPr/>
        </p:nvGrpSpPr>
        <p:grpSpPr>
          <a:xfrm>
            <a:off x="11532538" y="6205401"/>
            <a:ext cx="678245" cy="550581"/>
            <a:chOff x="2533722" y="393146"/>
            <a:chExt cx="1447800" cy="1175284"/>
          </a:xfrm>
        </p:grpSpPr>
        <p:pic>
          <p:nvPicPr>
            <p:cNvPr id="7" name="Picture 6" descr="A picture containing night sky&#10;&#10;Description automatically generated">
              <a:extLst>
                <a:ext uri="{FF2B5EF4-FFF2-40B4-BE49-F238E27FC236}">
                  <a16:creationId xmlns:a16="http://schemas.microsoft.com/office/drawing/2014/main" id="{F53D8886-F633-417E-48CE-763D7BAB2BAB}"/>
                </a:ext>
              </a:extLst>
            </p:cNvPr>
            <p:cNvPicPr>
              <a:picLocks noChangeAspect="1"/>
            </p:cNvPicPr>
            <p:nvPr/>
          </p:nvPicPr>
          <p:blipFill>
            <a:blip r:embed="rId3"/>
            <a:stretch>
              <a:fillRect/>
            </a:stretch>
          </p:blipFill>
          <p:spPr>
            <a:xfrm>
              <a:off x="2666668" y="1345646"/>
              <a:ext cx="1104232" cy="222784"/>
            </a:xfrm>
            <a:prstGeom prst="rect">
              <a:avLst/>
            </a:prstGeom>
          </p:spPr>
        </p:pic>
        <p:pic>
          <p:nvPicPr>
            <p:cNvPr id="8" name="Picture 7" descr="A picture containing dark, night sky&#10;&#10;Description automatically generated">
              <a:extLst>
                <a:ext uri="{FF2B5EF4-FFF2-40B4-BE49-F238E27FC236}">
                  <a16:creationId xmlns:a16="http://schemas.microsoft.com/office/drawing/2014/main" id="{193BBD6E-1820-0A1B-9A3C-242220E3F48F}"/>
                </a:ext>
              </a:extLst>
            </p:cNvPr>
            <p:cNvPicPr>
              <a:picLocks noChangeAspect="1"/>
            </p:cNvPicPr>
            <p:nvPr/>
          </p:nvPicPr>
          <p:blipFill>
            <a:blip r:embed="rId4"/>
            <a:stretch>
              <a:fillRect/>
            </a:stretch>
          </p:blipFill>
          <p:spPr>
            <a:xfrm>
              <a:off x="2533722" y="393146"/>
              <a:ext cx="1447800" cy="952500"/>
            </a:xfrm>
            <a:prstGeom prst="rect">
              <a:avLst/>
            </a:prstGeom>
          </p:spPr>
        </p:pic>
      </p:grpSp>
      <p:sp>
        <p:nvSpPr>
          <p:cNvPr id="4" name="TextBox 3">
            <a:extLst>
              <a:ext uri="{FF2B5EF4-FFF2-40B4-BE49-F238E27FC236}">
                <a16:creationId xmlns:a16="http://schemas.microsoft.com/office/drawing/2014/main" id="{E1758C65-F7D2-15F4-1CFA-6775324A4426}"/>
              </a:ext>
            </a:extLst>
          </p:cNvPr>
          <p:cNvSpPr txBox="1"/>
          <p:nvPr/>
        </p:nvSpPr>
        <p:spPr>
          <a:xfrm>
            <a:off x="1130439" y="1319285"/>
            <a:ext cx="7349831" cy="5047536"/>
          </a:xfrm>
          <a:prstGeom prst="rect">
            <a:avLst/>
          </a:prstGeom>
          <a:noFill/>
        </p:spPr>
        <p:txBody>
          <a:bodyPr wrap="square" rtlCol="0">
            <a:spAutoFit/>
          </a:bodyPr>
          <a:lstStyle/>
          <a:p>
            <a:r>
              <a:rPr lang="en-GB" sz="1400" dirty="0">
                <a:effectLst/>
                <a:latin typeface="Helvetica Neue" panose="02000503000000020004" pitchFamily="2" charset="0"/>
              </a:rPr>
              <a:t>Q1. Which month of the Islamic calendar is Ramadan?</a:t>
            </a:r>
          </a:p>
          <a:p>
            <a:r>
              <a:rPr lang="en-GB" sz="1400" b="1" dirty="0">
                <a:solidFill>
                  <a:srgbClr val="C00000"/>
                </a:solidFill>
                <a:effectLst/>
                <a:latin typeface="Helvetica Neue" panose="02000503000000020004" pitchFamily="2" charset="0"/>
              </a:rPr>
              <a:t>A: </a:t>
            </a:r>
            <a:r>
              <a:rPr lang="en-GB" sz="1400" b="1" dirty="0">
                <a:solidFill>
                  <a:srgbClr val="0070C0"/>
                </a:solidFill>
                <a:effectLst/>
                <a:latin typeface="Helvetica Neue" panose="02000503000000020004" pitchFamily="2" charset="0"/>
              </a:rPr>
              <a:t>B</a:t>
            </a:r>
            <a:r>
              <a:rPr lang="en-GB" sz="1400" b="1" dirty="0">
                <a:solidFill>
                  <a:srgbClr val="C00000"/>
                </a:solidFill>
                <a:effectLst/>
                <a:latin typeface="Helvetica Neue" panose="02000503000000020004" pitchFamily="2" charset="0"/>
              </a:rPr>
              <a:t> </a:t>
            </a:r>
            <a:r>
              <a:rPr lang="en-GB" sz="1400" i="1" dirty="0">
                <a:solidFill>
                  <a:srgbClr val="C00000"/>
                </a:solidFill>
                <a:effectLst/>
                <a:latin typeface="Helvetica Neue" panose="02000503000000020004" pitchFamily="2" charset="0"/>
              </a:rPr>
              <a:t>9th.</a:t>
            </a:r>
          </a:p>
          <a:p>
            <a:endParaRPr lang="en-GB" sz="1400" dirty="0">
              <a:effectLst/>
              <a:latin typeface="Helvetica Neue" panose="02000503000000020004" pitchFamily="2" charset="0"/>
            </a:endParaRPr>
          </a:p>
          <a:p>
            <a:r>
              <a:rPr lang="en-GB" sz="1400" dirty="0">
                <a:effectLst/>
                <a:latin typeface="Helvetica Neue" panose="02000503000000020004" pitchFamily="2" charset="0"/>
              </a:rPr>
              <a:t>Q2. Roughly, how many people across the world take part in Ramadan?</a:t>
            </a:r>
          </a:p>
          <a:p>
            <a:r>
              <a:rPr lang="en-GB" sz="1400" b="1" dirty="0">
                <a:solidFill>
                  <a:srgbClr val="C00000"/>
                </a:solidFill>
                <a:effectLst/>
                <a:latin typeface="Helvetica Neue" panose="02000503000000020004" pitchFamily="2" charset="0"/>
              </a:rPr>
              <a:t>A: </a:t>
            </a:r>
            <a:r>
              <a:rPr lang="en-GB" sz="1400" b="1" dirty="0">
                <a:solidFill>
                  <a:srgbClr val="0070C0"/>
                </a:solidFill>
                <a:effectLst/>
                <a:latin typeface="Helvetica Neue" panose="02000503000000020004" pitchFamily="2" charset="0"/>
              </a:rPr>
              <a:t>C</a:t>
            </a:r>
            <a:r>
              <a:rPr lang="en-GB" sz="1400" b="1" dirty="0">
                <a:solidFill>
                  <a:srgbClr val="C00000"/>
                </a:solidFill>
                <a:effectLst/>
                <a:latin typeface="Helvetica Neue" panose="02000503000000020004" pitchFamily="2" charset="0"/>
              </a:rPr>
              <a:t> </a:t>
            </a:r>
            <a:r>
              <a:rPr lang="en-GB" sz="1400" i="1" dirty="0">
                <a:solidFill>
                  <a:srgbClr val="C00000"/>
                </a:solidFill>
                <a:effectLst/>
                <a:latin typeface="Helvetica Neue" panose="02000503000000020004" pitchFamily="2" charset="0"/>
              </a:rPr>
              <a:t>1.9 </a:t>
            </a:r>
            <a:r>
              <a:rPr lang="en-GB" sz="1400" i="1" dirty="0">
                <a:solidFill>
                  <a:srgbClr val="C00000"/>
                </a:solidFill>
                <a:latin typeface="Helvetica Neue" panose="02000503000000020004" pitchFamily="2" charset="0"/>
              </a:rPr>
              <a:t>billion </a:t>
            </a:r>
          </a:p>
          <a:p>
            <a:endParaRPr lang="en-GB" sz="1400" dirty="0">
              <a:effectLst/>
              <a:latin typeface="Helvetica Neue" panose="02000503000000020004" pitchFamily="2" charset="0"/>
            </a:endParaRPr>
          </a:p>
          <a:p>
            <a:r>
              <a:rPr lang="en-GB" sz="1400" dirty="0">
                <a:effectLst/>
                <a:latin typeface="Helvetica Neue" panose="02000503000000020004" pitchFamily="2" charset="0"/>
              </a:rPr>
              <a:t>Q3. What is the name of the meal before the start of the fast?</a:t>
            </a:r>
          </a:p>
          <a:p>
            <a:r>
              <a:rPr lang="en-GB" sz="1400" b="1" dirty="0">
                <a:solidFill>
                  <a:srgbClr val="C00000"/>
                </a:solidFill>
                <a:effectLst/>
                <a:latin typeface="Helvetica Neue" panose="02000503000000020004" pitchFamily="2" charset="0"/>
              </a:rPr>
              <a:t>A: </a:t>
            </a:r>
            <a:r>
              <a:rPr lang="en-GB" sz="1400" b="1" dirty="0">
                <a:solidFill>
                  <a:srgbClr val="0070C0"/>
                </a:solidFill>
                <a:effectLst/>
                <a:latin typeface="Helvetica Neue" panose="02000503000000020004" pitchFamily="2" charset="0"/>
              </a:rPr>
              <a:t>B</a:t>
            </a:r>
            <a:r>
              <a:rPr lang="en-GB" sz="1400" b="1" dirty="0">
                <a:solidFill>
                  <a:srgbClr val="C00000"/>
                </a:solidFill>
                <a:effectLst/>
                <a:latin typeface="Helvetica Neue" panose="02000503000000020004" pitchFamily="2" charset="0"/>
              </a:rPr>
              <a:t> </a:t>
            </a:r>
            <a:r>
              <a:rPr lang="en-GB" sz="1400" i="1" dirty="0" err="1">
                <a:solidFill>
                  <a:srgbClr val="C00000"/>
                </a:solidFill>
                <a:effectLst/>
                <a:latin typeface="Helvetica Neue" panose="02000503000000020004" pitchFamily="2" charset="0"/>
              </a:rPr>
              <a:t>Sahoor</a:t>
            </a:r>
            <a:endParaRPr lang="en-GB" sz="1400" i="1" dirty="0">
              <a:solidFill>
                <a:srgbClr val="C00000"/>
              </a:solidFill>
              <a:effectLst/>
              <a:latin typeface="Helvetica Neue" panose="02000503000000020004" pitchFamily="2" charset="0"/>
            </a:endParaRPr>
          </a:p>
          <a:p>
            <a:endParaRPr lang="en-GB" sz="1400" dirty="0">
              <a:effectLst/>
              <a:latin typeface="Helvetica Neue" panose="02000503000000020004" pitchFamily="2" charset="0"/>
            </a:endParaRPr>
          </a:p>
          <a:p>
            <a:r>
              <a:rPr lang="en-GB" sz="1400" dirty="0">
                <a:effectLst/>
                <a:latin typeface="Helvetica Neue" panose="02000503000000020004" pitchFamily="2" charset="0"/>
              </a:rPr>
              <a:t>Q4. Apart from drinking and eating, what else is prohibited during fasting?</a:t>
            </a:r>
          </a:p>
          <a:p>
            <a:r>
              <a:rPr lang="en-GB" sz="1400" b="1" dirty="0">
                <a:solidFill>
                  <a:srgbClr val="C00000"/>
                </a:solidFill>
                <a:effectLst/>
                <a:latin typeface="Helvetica Neue" panose="02000503000000020004" pitchFamily="2" charset="0"/>
              </a:rPr>
              <a:t>A: </a:t>
            </a:r>
            <a:r>
              <a:rPr lang="en-GB" sz="1400" b="1" dirty="0">
                <a:solidFill>
                  <a:srgbClr val="0070C0"/>
                </a:solidFill>
                <a:effectLst/>
                <a:latin typeface="Helvetica Neue" panose="02000503000000020004" pitchFamily="2" charset="0"/>
              </a:rPr>
              <a:t>D </a:t>
            </a:r>
            <a:r>
              <a:rPr lang="en-GB" sz="1400" i="1" dirty="0">
                <a:solidFill>
                  <a:srgbClr val="C00000"/>
                </a:solidFill>
                <a:effectLst/>
                <a:latin typeface="Helvetica Neue" panose="02000503000000020004" pitchFamily="2" charset="0"/>
              </a:rPr>
              <a:t>All the above</a:t>
            </a:r>
          </a:p>
          <a:p>
            <a:endParaRPr lang="en-GB" sz="1400" dirty="0">
              <a:effectLst/>
              <a:latin typeface="Helvetica Neue" panose="02000503000000020004" pitchFamily="2" charset="0"/>
            </a:endParaRPr>
          </a:p>
          <a:p>
            <a:r>
              <a:rPr lang="en-GB" sz="1400" dirty="0">
                <a:effectLst/>
                <a:latin typeface="Helvetica Neue" panose="02000503000000020004" pitchFamily="2" charset="0"/>
              </a:rPr>
              <a:t>Q5. What do Muslims usually break their fast with?</a:t>
            </a:r>
          </a:p>
          <a:p>
            <a:r>
              <a:rPr lang="en-GB" sz="1400" b="1" dirty="0">
                <a:solidFill>
                  <a:srgbClr val="C00000"/>
                </a:solidFill>
                <a:effectLst/>
                <a:latin typeface="Helvetica Neue" panose="02000503000000020004" pitchFamily="2" charset="0"/>
              </a:rPr>
              <a:t>A: </a:t>
            </a:r>
            <a:r>
              <a:rPr lang="en-GB" sz="1400" b="1" dirty="0">
                <a:solidFill>
                  <a:srgbClr val="0070C0"/>
                </a:solidFill>
                <a:latin typeface="Helvetica Neue" panose="02000503000000020004" pitchFamily="2" charset="0"/>
              </a:rPr>
              <a:t>D</a:t>
            </a:r>
            <a:r>
              <a:rPr lang="en-GB" sz="1400" b="1" dirty="0">
                <a:solidFill>
                  <a:srgbClr val="0070C0"/>
                </a:solidFill>
                <a:effectLst/>
                <a:latin typeface="Helvetica Neue" panose="02000503000000020004" pitchFamily="2" charset="0"/>
              </a:rPr>
              <a:t> </a:t>
            </a:r>
            <a:r>
              <a:rPr lang="en-GB" sz="1400" i="1" dirty="0">
                <a:solidFill>
                  <a:srgbClr val="C00000"/>
                </a:solidFill>
                <a:latin typeface="Helvetica Neue" panose="02000503000000020004" pitchFamily="2" charset="0"/>
              </a:rPr>
              <a:t>D</a:t>
            </a:r>
            <a:r>
              <a:rPr lang="en-GB" sz="1400" i="1" dirty="0">
                <a:solidFill>
                  <a:srgbClr val="C00000"/>
                </a:solidFill>
                <a:effectLst/>
                <a:latin typeface="Helvetica Neue" panose="02000503000000020004" pitchFamily="2" charset="0"/>
              </a:rPr>
              <a:t>ates </a:t>
            </a:r>
            <a:r>
              <a:rPr lang="en-GB" sz="1400" i="1" dirty="0">
                <a:solidFill>
                  <a:srgbClr val="C00000"/>
                </a:solidFill>
                <a:latin typeface="Helvetica Neue" panose="02000503000000020004" pitchFamily="2" charset="0"/>
              </a:rPr>
              <a:t>&amp; milk</a:t>
            </a:r>
            <a:endParaRPr lang="en-GB" sz="1400" i="1" dirty="0">
              <a:solidFill>
                <a:srgbClr val="C00000"/>
              </a:solidFill>
              <a:effectLst/>
              <a:latin typeface="Helvetica Neue" panose="02000503000000020004" pitchFamily="2" charset="0"/>
            </a:endParaRPr>
          </a:p>
          <a:p>
            <a:endParaRPr lang="en-GB" sz="1400" dirty="0">
              <a:effectLst/>
              <a:latin typeface="Helvetica Neue" panose="02000503000000020004" pitchFamily="2" charset="0"/>
            </a:endParaRPr>
          </a:p>
          <a:p>
            <a:r>
              <a:rPr lang="en-GB" sz="1400" dirty="0">
                <a:effectLst/>
                <a:latin typeface="Helvetica Neue" panose="02000503000000020004" pitchFamily="2" charset="0"/>
              </a:rPr>
              <a:t>Q6. What is the celebration at the end of Ramadan called?</a:t>
            </a:r>
          </a:p>
          <a:p>
            <a:r>
              <a:rPr lang="en-GB" sz="1400" b="1" dirty="0">
                <a:solidFill>
                  <a:srgbClr val="C00000"/>
                </a:solidFill>
                <a:effectLst/>
                <a:latin typeface="Helvetica Neue" panose="02000503000000020004" pitchFamily="2" charset="0"/>
              </a:rPr>
              <a:t>A: </a:t>
            </a:r>
            <a:r>
              <a:rPr lang="en-GB" sz="1400" b="1" dirty="0">
                <a:solidFill>
                  <a:srgbClr val="0070C0"/>
                </a:solidFill>
                <a:latin typeface="Helvetica Neue" panose="02000503000000020004" pitchFamily="2" charset="0"/>
              </a:rPr>
              <a:t>D </a:t>
            </a:r>
            <a:r>
              <a:rPr lang="en-GB" sz="1400" i="1" dirty="0">
                <a:solidFill>
                  <a:srgbClr val="C00000"/>
                </a:solidFill>
                <a:effectLst/>
                <a:latin typeface="Helvetica Neue" panose="02000503000000020004" pitchFamily="2" charset="0"/>
              </a:rPr>
              <a:t>Eid al-Fitr</a:t>
            </a:r>
          </a:p>
          <a:p>
            <a:endParaRPr lang="en-GB" sz="1400" dirty="0">
              <a:effectLst/>
              <a:latin typeface="Helvetica Neue" panose="02000503000000020004" pitchFamily="2" charset="0"/>
            </a:endParaRPr>
          </a:p>
          <a:p>
            <a:r>
              <a:rPr lang="en-GB" sz="1400" dirty="0">
                <a:effectLst/>
                <a:latin typeface="Helvetica Neue" panose="02000503000000020004" pitchFamily="2" charset="0"/>
              </a:rPr>
              <a:t>Q7. What is the name of the night in Ramadan in which Muslims believe the Quran was revealed?</a:t>
            </a:r>
          </a:p>
          <a:p>
            <a:r>
              <a:rPr lang="en-GB" sz="1400" b="1" dirty="0">
                <a:solidFill>
                  <a:srgbClr val="C00000"/>
                </a:solidFill>
                <a:effectLst/>
                <a:latin typeface="Helvetica Neue" panose="02000503000000020004" pitchFamily="2" charset="0"/>
              </a:rPr>
              <a:t>A: </a:t>
            </a:r>
            <a:r>
              <a:rPr lang="en-GB" sz="1400" b="1" dirty="0">
                <a:solidFill>
                  <a:srgbClr val="0070C0"/>
                </a:solidFill>
                <a:effectLst/>
                <a:latin typeface="Helvetica Neue" panose="02000503000000020004" pitchFamily="2" charset="0"/>
              </a:rPr>
              <a:t>A</a:t>
            </a:r>
            <a:r>
              <a:rPr lang="en-GB" sz="1400" b="1" dirty="0">
                <a:solidFill>
                  <a:srgbClr val="0070C0"/>
                </a:solidFill>
                <a:latin typeface="Helvetica Neue" panose="02000503000000020004" pitchFamily="2" charset="0"/>
              </a:rPr>
              <a:t> </a:t>
            </a:r>
            <a:r>
              <a:rPr lang="en-GB" sz="1400" i="1" dirty="0" err="1">
                <a:solidFill>
                  <a:srgbClr val="C00000"/>
                </a:solidFill>
                <a:effectLst/>
                <a:latin typeface="Helvetica Neue" panose="02000503000000020004" pitchFamily="2" charset="0"/>
              </a:rPr>
              <a:t>Laylat</a:t>
            </a:r>
            <a:r>
              <a:rPr lang="en-GB" sz="1400" i="1" dirty="0">
                <a:solidFill>
                  <a:srgbClr val="C00000"/>
                </a:solidFill>
                <a:effectLst/>
                <a:latin typeface="Helvetica Neue" panose="02000503000000020004" pitchFamily="2" charset="0"/>
              </a:rPr>
              <a:t> al-</a:t>
            </a:r>
            <a:r>
              <a:rPr lang="en-GB" sz="1400" i="1" dirty="0" err="1">
                <a:solidFill>
                  <a:srgbClr val="C00000"/>
                </a:solidFill>
                <a:effectLst/>
                <a:latin typeface="Helvetica Neue" panose="02000503000000020004" pitchFamily="2" charset="0"/>
              </a:rPr>
              <a:t>Qadr</a:t>
            </a:r>
            <a:r>
              <a:rPr lang="en-GB" sz="1400" i="1" dirty="0">
                <a:solidFill>
                  <a:srgbClr val="C00000"/>
                </a:solidFill>
                <a:effectLst/>
                <a:latin typeface="Helvetica Neue" panose="02000503000000020004" pitchFamily="2" charset="0"/>
              </a:rPr>
              <a:t> (Night of Power)</a:t>
            </a:r>
          </a:p>
          <a:p>
            <a:br>
              <a:rPr lang="en-GB" sz="1400" dirty="0">
                <a:effectLst/>
                <a:latin typeface="Helvetica Neue" panose="02000503000000020004" pitchFamily="2" charset="0"/>
              </a:rPr>
            </a:br>
            <a:endParaRPr lang="en-GB" sz="1400" dirty="0">
              <a:effectLst/>
              <a:latin typeface="Helvetica Neue" panose="02000503000000020004" pitchFamily="2" charset="0"/>
            </a:endParaRPr>
          </a:p>
        </p:txBody>
      </p:sp>
      <p:sp>
        <p:nvSpPr>
          <p:cNvPr id="9" name="TextBox 8">
            <a:extLst>
              <a:ext uri="{FF2B5EF4-FFF2-40B4-BE49-F238E27FC236}">
                <a16:creationId xmlns:a16="http://schemas.microsoft.com/office/drawing/2014/main" id="{FDB8454D-5109-B0E5-6403-DDB9258535FE}"/>
              </a:ext>
            </a:extLst>
          </p:cNvPr>
          <p:cNvSpPr txBox="1"/>
          <p:nvPr/>
        </p:nvSpPr>
        <p:spPr>
          <a:xfrm>
            <a:off x="1127441" y="207480"/>
            <a:ext cx="4281952" cy="112901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dirty="0">
                <a:ln w="0"/>
                <a:solidFill>
                  <a:srgbClr val="0070C0"/>
                </a:solidFill>
                <a:effectLst>
                  <a:outerShdw blurRad="38100" dist="19050" dir="2700000" algn="tl" rotWithShape="0">
                    <a:schemeClr val="dk1">
                      <a:alpha val="40000"/>
                    </a:schemeClr>
                  </a:outerShdw>
                </a:effectLst>
                <a:latin typeface="+mj-lt"/>
                <a:ea typeface="+mj-ea"/>
                <a:cs typeface="+mj-cs"/>
              </a:rPr>
              <a:t>Answers</a:t>
            </a:r>
            <a:endParaRPr lang="en-US" sz="3600" dirty="0">
              <a:ln w="0"/>
              <a:solidFill>
                <a:srgbClr val="0070C0"/>
              </a:solidFill>
              <a:effectLst>
                <a:outerShdw blurRad="38100" dist="19050" dir="2700000" algn="tl" rotWithShape="0">
                  <a:schemeClr val="dk1">
                    <a:alpha val="40000"/>
                  </a:schemeClr>
                </a:outerShdw>
              </a:effectLst>
              <a:latin typeface="+mj-lt"/>
              <a:ea typeface="+mj-ea"/>
              <a:cs typeface="+mj-cs"/>
            </a:endParaRPr>
          </a:p>
        </p:txBody>
      </p:sp>
    </p:spTree>
    <p:extLst>
      <p:ext uri="{BB962C8B-B14F-4D97-AF65-F5344CB8AC3E}">
        <p14:creationId xmlns:p14="http://schemas.microsoft.com/office/powerpoint/2010/main" val="1185917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68B07BC2-8F67-4168-9B68-24F11738BDDA}"/>
              </a:ext>
            </a:extLst>
          </p:cNvPr>
          <p:cNvPicPr>
            <a:picLocks noChangeAspect="1"/>
          </p:cNvPicPr>
          <p:nvPr/>
        </p:nvPicPr>
        <p:blipFill rotWithShape="1">
          <a:blip r:embed="rId2"/>
          <a:srcRect t="459" r="-2" b="-2"/>
          <a:stretch/>
        </p:blipFill>
        <p:spPr>
          <a:xfrm>
            <a:off x="3221151" y="2659385"/>
            <a:ext cx="2694967" cy="2273502"/>
          </a:xfrm>
          <a:prstGeom prst="rect">
            <a:avLst/>
          </a:prstGeom>
          <a:ln>
            <a:noFill/>
          </a:ln>
        </p:spPr>
      </p:pic>
      <p:sp>
        <p:nvSpPr>
          <p:cNvPr id="3" name="TextBox 2">
            <a:extLst>
              <a:ext uri="{FF2B5EF4-FFF2-40B4-BE49-F238E27FC236}">
                <a16:creationId xmlns:a16="http://schemas.microsoft.com/office/drawing/2014/main" id="{90B5A7C2-BFCF-4D54-E513-F277F9861719}"/>
              </a:ext>
            </a:extLst>
          </p:cNvPr>
          <p:cNvSpPr txBox="1"/>
          <p:nvPr/>
        </p:nvSpPr>
        <p:spPr>
          <a:xfrm>
            <a:off x="2600386" y="1200807"/>
            <a:ext cx="6991228" cy="707886"/>
          </a:xfrm>
          <a:prstGeom prst="rect">
            <a:avLst/>
          </a:prstGeom>
          <a:noFill/>
        </p:spPr>
        <p:txBody>
          <a:bodyPr wrap="square" rtlCol="0">
            <a:spAutoFit/>
          </a:bodyPr>
          <a:lstStyle/>
          <a:p>
            <a:pPr algn="ctr"/>
            <a:r>
              <a:rPr lang="en-US" sz="4000" dirty="0">
                <a:solidFill>
                  <a:srgbClr val="002060"/>
                </a:solidFill>
              </a:rPr>
              <a:t>Thank you &amp; your questions </a:t>
            </a:r>
          </a:p>
        </p:txBody>
      </p:sp>
    </p:spTree>
    <p:extLst>
      <p:ext uri="{BB962C8B-B14F-4D97-AF65-F5344CB8AC3E}">
        <p14:creationId xmlns:p14="http://schemas.microsoft.com/office/powerpoint/2010/main" val="565653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9F6DB5-2CAD-00BE-C6B2-22D7E917AE27}"/>
              </a:ext>
            </a:extLst>
          </p:cNvPr>
          <p:cNvSpPr txBox="1"/>
          <p:nvPr/>
        </p:nvSpPr>
        <p:spPr>
          <a:xfrm>
            <a:off x="243476" y="2803075"/>
            <a:ext cx="4388981" cy="808042"/>
          </a:xfrm>
          <a:prstGeom prst="rect">
            <a:avLst/>
          </a:prstGeom>
          <a:noFill/>
        </p:spPr>
        <p:txBody>
          <a:bodyPr vert="horz" lIns="91440" tIns="45720" rIns="91440" bIns="45720" rtlCol="0" anchor="b">
            <a:normAutofit/>
          </a:bodyPr>
          <a:lstStyle/>
          <a:p>
            <a:pPr algn="ctr" defTabSz="914400">
              <a:lnSpc>
                <a:spcPct val="90000"/>
              </a:lnSpc>
              <a:spcBef>
                <a:spcPct val="0"/>
              </a:spcBef>
              <a:spcAft>
                <a:spcPts val="600"/>
              </a:spcAft>
            </a:pPr>
            <a:r>
              <a:rPr lang="en-US" sz="4000" b="1" dirty="0">
                <a:solidFill>
                  <a:srgbClr val="002060"/>
                </a:solidFill>
                <a:latin typeface="+mj-lt"/>
                <a:ea typeface="+mj-ea"/>
                <a:cs typeface="+mj-cs"/>
              </a:rPr>
              <a:t>Why do we exist?</a:t>
            </a:r>
          </a:p>
        </p:txBody>
      </p:sp>
      <p:sp>
        <p:nvSpPr>
          <p:cNvPr id="12" name="Rectangle 11">
            <a:extLst>
              <a:ext uri="{FF2B5EF4-FFF2-40B4-BE49-F238E27FC236}">
                <a16:creationId xmlns:a16="http://schemas.microsoft.com/office/drawing/2014/main" id="{9D001895-3221-FE66-0CE9-52ADD904D7B1}"/>
              </a:ext>
            </a:extLst>
          </p:cNvPr>
          <p:cNvSpPr/>
          <p:nvPr/>
        </p:nvSpPr>
        <p:spPr>
          <a:xfrm>
            <a:off x="5001681" y="0"/>
            <a:ext cx="7190319"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AF90A4E-FB7A-9DD0-3902-13BEA6255ED4}"/>
              </a:ext>
            </a:extLst>
          </p:cNvPr>
          <p:cNvSpPr/>
          <p:nvPr/>
        </p:nvSpPr>
        <p:spPr>
          <a:xfrm>
            <a:off x="5740128" y="378065"/>
            <a:ext cx="5924810" cy="6001643"/>
          </a:xfrm>
          <a:prstGeom prst="rect">
            <a:avLst/>
          </a:prstGeom>
        </p:spPr>
        <p:txBody>
          <a:bodyPr wrap="square">
            <a:spAutoFit/>
          </a:bodyPr>
          <a:lstStyle/>
          <a:p>
            <a:pPr algn="ctr"/>
            <a:r>
              <a:rPr lang="en-GB" sz="2400" b="1" dirty="0">
                <a:solidFill>
                  <a:schemeClr val="bg1"/>
                </a:solidFill>
                <a:latin typeface="Avenir Next LT Pro" panose="020B0504020202020204" pitchFamily="34" charset="77"/>
                <a:ea typeface="Calibri" panose="020F0502020204030204" pitchFamily="34" charset="0"/>
                <a:cs typeface="Arial" panose="020B0604020202020204" pitchFamily="34" charset="0"/>
              </a:rPr>
              <a:t> </a:t>
            </a:r>
          </a:p>
          <a:p>
            <a:pPr algn="ctr"/>
            <a:r>
              <a:rPr lang="en-GB" sz="2800" b="1" dirty="0">
                <a:solidFill>
                  <a:srgbClr val="002060"/>
                </a:solidFill>
                <a:latin typeface="Avenir Medium" panose="02000503020000020003" pitchFamily="2" charset="0"/>
                <a:ea typeface="Calibri" panose="020F0502020204030204" pitchFamily="34" charset="0"/>
                <a:cs typeface="Arial" panose="020B0604020202020204" pitchFamily="34" charset="0"/>
              </a:rPr>
              <a:t>Our vision</a:t>
            </a:r>
            <a:br>
              <a:rPr lang="en-GB" sz="2000" b="1" dirty="0">
                <a:solidFill>
                  <a:schemeClr val="bg1"/>
                </a:solidFill>
                <a:latin typeface="Avenir Medium" panose="02000503020000020003" pitchFamily="2" charset="0"/>
                <a:ea typeface="Calibri" panose="020F0502020204030204" pitchFamily="34" charset="0"/>
                <a:cs typeface="Arial" panose="020B0604020202020204" pitchFamily="34" charset="0"/>
              </a:rPr>
            </a:br>
            <a:br>
              <a:rPr lang="en-GB" sz="2000" b="1" dirty="0">
                <a:solidFill>
                  <a:schemeClr val="bg1"/>
                </a:solidFill>
                <a:latin typeface="Avenir Medium" panose="02000503020000020003" pitchFamily="2" charset="0"/>
                <a:ea typeface="Calibri" panose="020F0502020204030204" pitchFamily="34" charset="0"/>
                <a:cs typeface="Arial" panose="020B0604020202020204" pitchFamily="34" charset="0"/>
              </a:rPr>
            </a:br>
            <a:r>
              <a:rPr lang="en-GB" sz="2800" b="1" dirty="0">
                <a:solidFill>
                  <a:schemeClr val="bg1"/>
                </a:solidFill>
                <a:latin typeface="Avenir" panose="02000503020000020003" pitchFamily="2" charset="0"/>
                <a:ea typeface="Calibri" panose="020F0502020204030204" pitchFamily="34" charset="0"/>
                <a:cs typeface="Arial" panose="020B0604020202020204" pitchFamily="34" charset="0"/>
              </a:rPr>
              <a:t>“To see a world where Muslim athletes flourish &amp; fulfil their potential”</a:t>
            </a:r>
          </a:p>
          <a:p>
            <a:pPr algn="ctr"/>
            <a:r>
              <a:rPr lang="en-GB" sz="2800" b="1" dirty="0">
                <a:solidFill>
                  <a:schemeClr val="bg1"/>
                </a:solidFill>
                <a:latin typeface="Avenir Medium" panose="02000503020000020003" pitchFamily="2" charset="0"/>
                <a:ea typeface="Calibri" panose="020F0502020204030204" pitchFamily="34" charset="0"/>
                <a:cs typeface="Arial" panose="020B0604020202020204" pitchFamily="34" charset="0"/>
              </a:rPr>
              <a:t> </a:t>
            </a:r>
          </a:p>
          <a:p>
            <a:pPr algn="ctr"/>
            <a:endParaRPr lang="en-GB" sz="2400" b="1" dirty="0">
              <a:solidFill>
                <a:schemeClr val="bg1"/>
              </a:solidFill>
              <a:latin typeface="Avenir Medium" panose="02000503020000020003" pitchFamily="2" charset="0"/>
              <a:ea typeface="Calibri" panose="020F0502020204030204" pitchFamily="34" charset="0"/>
              <a:cs typeface="Arial" panose="020B0604020202020204" pitchFamily="34" charset="0"/>
            </a:endParaRPr>
          </a:p>
          <a:p>
            <a:pPr algn="ctr"/>
            <a:r>
              <a:rPr lang="en-GB" sz="2800" b="1" dirty="0">
                <a:solidFill>
                  <a:srgbClr val="002060"/>
                </a:solidFill>
                <a:latin typeface="Avenir Medium" panose="02000503020000020003" pitchFamily="2" charset="0"/>
                <a:ea typeface="Calibri" panose="020F0502020204030204" pitchFamily="34" charset="0"/>
                <a:cs typeface="Arial" panose="020B0604020202020204" pitchFamily="34" charset="0"/>
              </a:rPr>
              <a:t>Our Mission</a:t>
            </a:r>
            <a:br>
              <a:rPr lang="en-GB" sz="2000" b="1" dirty="0">
                <a:solidFill>
                  <a:schemeClr val="bg1"/>
                </a:solidFill>
                <a:latin typeface="Avenir Medium" panose="02000503020000020003" pitchFamily="2" charset="0"/>
                <a:ea typeface="Calibri" panose="020F0502020204030204" pitchFamily="34" charset="0"/>
                <a:cs typeface="Arial" panose="020B0604020202020204" pitchFamily="34" charset="0"/>
              </a:rPr>
            </a:br>
            <a:br>
              <a:rPr lang="en-GB" sz="2400" b="1" dirty="0">
                <a:solidFill>
                  <a:schemeClr val="bg1"/>
                </a:solidFill>
                <a:latin typeface="Avenir Medium" panose="02000503020000020003" pitchFamily="2" charset="0"/>
                <a:ea typeface="Calibri" panose="020F0502020204030204" pitchFamily="34" charset="0"/>
                <a:cs typeface="Arial" panose="020B0604020202020204" pitchFamily="34" charset="0"/>
              </a:rPr>
            </a:br>
            <a:r>
              <a:rPr lang="en-GB" sz="2400" b="1" dirty="0">
                <a:solidFill>
                  <a:schemeClr val="bg1"/>
                </a:solidFill>
                <a:latin typeface="Avenir" panose="02000503020000020003" pitchFamily="2" charset="0"/>
                <a:ea typeface="Calibri" panose="020F0502020204030204" pitchFamily="34" charset="0"/>
                <a:cs typeface="Arial" panose="020B0604020202020204" pitchFamily="34" charset="0"/>
              </a:rPr>
              <a:t>By building, empowering and supporting a community of Muslim athletes, Nujum aims to empower our future generations to be positive and inspirational members of society.</a:t>
            </a:r>
            <a:endParaRPr lang="en-GB" sz="2400" b="1" dirty="0">
              <a:solidFill>
                <a:schemeClr val="bg1"/>
              </a:solidFill>
              <a:effectLst/>
              <a:latin typeface="Avenir" panose="02000503020000020003" pitchFamily="2" charset="0"/>
              <a:ea typeface="Calibri" panose="020F050202020403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81C15E68-77F1-5A94-2E56-F3DC0D0111AE}"/>
              </a:ext>
            </a:extLst>
          </p:cNvPr>
          <p:cNvGrpSpPr/>
          <p:nvPr/>
        </p:nvGrpSpPr>
        <p:grpSpPr>
          <a:xfrm>
            <a:off x="109583" y="120863"/>
            <a:ext cx="612419" cy="497145"/>
            <a:chOff x="2533722" y="393146"/>
            <a:chExt cx="1447800" cy="1175284"/>
          </a:xfrm>
        </p:grpSpPr>
        <p:pic>
          <p:nvPicPr>
            <p:cNvPr id="15" name="Picture 14" descr="A picture containing night sky&#10;&#10;Description automatically generated">
              <a:extLst>
                <a:ext uri="{FF2B5EF4-FFF2-40B4-BE49-F238E27FC236}">
                  <a16:creationId xmlns:a16="http://schemas.microsoft.com/office/drawing/2014/main" id="{8D791565-8C66-37D5-2602-AAAAC0B7D101}"/>
                </a:ext>
              </a:extLst>
            </p:cNvPr>
            <p:cNvPicPr>
              <a:picLocks noChangeAspect="1"/>
            </p:cNvPicPr>
            <p:nvPr/>
          </p:nvPicPr>
          <p:blipFill>
            <a:blip r:embed="rId2"/>
            <a:stretch>
              <a:fillRect/>
            </a:stretch>
          </p:blipFill>
          <p:spPr>
            <a:xfrm>
              <a:off x="2666668" y="1345646"/>
              <a:ext cx="1104232" cy="222784"/>
            </a:xfrm>
            <a:prstGeom prst="rect">
              <a:avLst/>
            </a:prstGeom>
          </p:spPr>
        </p:pic>
        <p:pic>
          <p:nvPicPr>
            <p:cNvPr id="16" name="Picture 15" descr="A picture containing dark, night sky&#10;&#10;Description automatically generated">
              <a:extLst>
                <a:ext uri="{FF2B5EF4-FFF2-40B4-BE49-F238E27FC236}">
                  <a16:creationId xmlns:a16="http://schemas.microsoft.com/office/drawing/2014/main" id="{C6748E36-2D0A-1786-59AD-949DB20AEAAF}"/>
                </a:ext>
              </a:extLst>
            </p:cNvPr>
            <p:cNvPicPr>
              <a:picLocks noChangeAspect="1"/>
            </p:cNvPicPr>
            <p:nvPr/>
          </p:nvPicPr>
          <p:blipFill>
            <a:blip r:embed="rId3"/>
            <a:stretch>
              <a:fillRect/>
            </a:stretch>
          </p:blipFill>
          <p:spPr>
            <a:xfrm>
              <a:off x="2533722" y="393146"/>
              <a:ext cx="1447800" cy="952500"/>
            </a:xfrm>
            <a:prstGeom prst="rect">
              <a:avLst/>
            </a:prstGeom>
          </p:spPr>
        </p:pic>
      </p:grpSp>
      <p:sp>
        <p:nvSpPr>
          <p:cNvPr id="18" name="TextBox 17">
            <a:extLst>
              <a:ext uri="{FF2B5EF4-FFF2-40B4-BE49-F238E27FC236}">
                <a16:creationId xmlns:a16="http://schemas.microsoft.com/office/drawing/2014/main" id="{03483F2F-C109-00BE-EF26-0A96EC80811B}"/>
              </a:ext>
            </a:extLst>
          </p:cNvPr>
          <p:cNvSpPr txBox="1"/>
          <p:nvPr/>
        </p:nvSpPr>
        <p:spPr>
          <a:xfrm>
            <a:off x="65783" y="5949251"/>
            <a:ext cx="837666" cy="200055"/>
          </a:xfrm>
          <a:prstGeom prst="rect">
            <a:avLst/>
          </a:prstGeom>
          <a:noFill/>
        </p:spPr>
        <p:txBody>
          <a:bodyPr wrap="square" rtlCol="0">
            <a:spAutoFit/>
          </a:bodyPr>
          <a:lstStyle/>
          <a:p>
            <a:pPr algn="ctr"/>
            <a:r>
              <a:rPr lang="en-US" sz="700" dirty="0">
                <a:solidFill>
                  <a:srgbClr val="002060"/>
                </a:solidFill>
                <a:latin typeface="Avenir Next LT Pro" panose="020B0504020202020204" pitchFamily="34" charset="77"/>
              </a:rPr>
              <a:t>Presentation for </a:t>
            </a:r>
          </a:p>
        </p:txBody>
      </p:sp>
    </p:spTree>
    <p:extLst>
      <p:ext uri="{BB962C8B-B14F-4D97-AF65-F5344CB8AC3E}">
        <p14:creationId xmlns:p14="http://schemas.microsoft.com/office/powerpoint/2010/main" val="1615514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9F6DB5-2CAD-00BE-C6B2-22D7E917AE27}"/>
              </a:ext>
            </a:extLst>
          </p:cNvPr>
          <p:cNvSpPr txBox="1"/>
          <p:nvPr/>
        </p:nvSpPr>
        <p:spPr>
          <a:xfrm>
            <a:off x="765113" y="2454031"/>
            <a:ext cx="2190966" cy="128616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700" b="1" dirty="0">
                <a:solidFill>
                  <a:srgbClr val="002060"/>
                </a:solidFill>
                <a:latin typeface="+mj-lt"/>
                <a:ea typeface="+mj-ea"/>
                <a:cs typeface="+mj-cs"/>
              </a:rPr>
              <a:t>Our Scope</a:t>
            </a:r>
          </a:p>
        </p:txBody>
      </p:sp>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2C99A"/>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EBA8B32-FA38-F74E-451B-53A51B177615}"/>
              </a:ext>
            </a:extLst>
          </p:cNvPr>
          <p:cNvGrpSpPr/>
          <p:nvPr/>
        </p:nvGrpSpPr>
        <p:grpSpPr>
          <a:xfrm>
            <a:off x="11428766" y="176250"/>
            <a:ext cx="678245" cy="550581"/>
            <a:chOff x="2533722" y="393146"/>
            <a:chExt cx="1447800" cy="1175284"/>
          </a:xfrm>
        </p:grpSpPr>
        <p:pic>
          <p:nvPicPr>
            <p:cNvPr id="6" name="Picture 5" descr="A picture containing night sky&#10;&#10;Description automatically generated">
              <a:extLst>
                <a:ext uri="{FF2B5EF4-FFF2-40B4-BE49-F238E27FC236}">
                  <a16:creationId xmlns:a16="http://schemas.microsoft.com/office/drawing/2014/main" id="{6F10E3F1-54A9-8C6F-965B-DA70DC7495B0}"/>
                </a:ext>
              </a:extLst>
            </p:cNvPr>
            <p:cNvPicPr>
              <a:picLocks noChangeAspect="1"/>
            </p:cNvPicPr>
            <p:nvPr/>
          </p:nvPicPr>
          <p:blipFill>
            <a:blip r:embed="rId2"/>
            <a:stretch>
              <a:fillRect/>
            </a:stretch>
          </p:blipFill>
          <p:spPr>
            <a:xfrm>
              <a:off x="2666668" y="1345646"/>
              <a:ext cx="1104232" cy="222784"/>
            </a:xfrm>
            <a:prstGeom prst="rect">
              <a:avLst/>
            </a:prstGeom>
          </p:spPr>
        </p:pic>
        <p:pic>
          <p:nvPicPr>
            <p:cNvPr id="7" name="Picture 6" descr="A picture containing dark, night sky&#10;&#10;Description automatically generated">
              <a:extLst>
                <a:ext uri="{FF2B5EF4-FFF2-40B4-BE49-F238E27FC236}">
                  <a16:creationId xmlns:a16="http://schemas.microsoft.com/office/drawing/2014/main" id="{BC22CD38-B742-CF1E-35D6-EF64D1336F3C}"/>
                </a:ext>
              </a:extLst>
            </p:cNvPr>
            <p:cNvPicPr>
              <a:picLocks noChangeAspect="1"/>
            </p:cNvPicPr>
            <p:nvPr/>
          </p:nvPicPr>
          <p:blipFill>
            <a:blip r:embed="rId3"/>
            <a:stretch>
              <a:fillRect/>
            </a:stretch>
          </p:blipFill>
          <p:spPr>
            <a:xfrm>
              <a:off x="2533722" y="393146"/>
              <a:ext cx="1447800" cy="952500"/>
            </a:xfrm>
            <a:prstGeom prst="rect">
              <a:avLst/>
            </a:prstGeom>
          </p:spPr>
        </p:pic>
      </p:grpSp>
      <p:sp>
        <p:nvSpPr>
          <p:cNvPr id="10" name="Rectangle 9">
            <a:extLst>
              <a:ext uri="{FF2B5EF4-FFF2-40B4-BE49-F238E27FC236}">
                <a16:creationId xmlns:a16="http://schemas.microsoft.com/office/drawing/2014/main" id="{AE7FFA10-5D47-1990-84BD-F332B9C7D79F}"/>
              </a:ext>
            </a:extLst>
          </p:cNvPr>
          <p:cNvSpPr/>
          <p:nvPr/>
        </p:nvSpPr>
        <p:spPr>
          <a:xfrm flipH="1">
            <a:off x="3957344" y="0"/>
            <a:ext cx="8234655"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46B9F96-DC84-FF49-0397-396D912BD45F}"/>
              </a:ext>
            </a:extLst>
          </p:cNvPr>
          <p:cNvSpPr txBox="1"/>
          <p:nvPr/>
        </p:nvSpPr>
        <p:spPr>
          <a:xfrm>
            <a:off x="4651900" y="2021787"/>
            <a:ext cx="7167428" cy="28144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b="1" dirty="0">
                <a:solidFill>
                  <a:schemeClr val="bg1"/>
                </a:solidFill>
                <a:latin typeface="Avenir" panose="02000503020000020003" pitchFamily="2" charset="0"/>
              </a:rPr>
              <a:t>Faith advice &amp; direction</a:t>
            </a:r>
          </a:p>
          <a:p>
            <a:pPr marL="285750" indent="-285750">
              <a:lnSpc>
                <a:spcPct val="150000"/>
              </a:lnSpc>
              <a:buFont typeface="Arial" panose="020B0604020202020204" pitchFamily="34" charset="0"/>
              <a:buChar char="•"/>
            </a:pPr>
            <a:r>
              <a:rPr lang="en-GB" sz="2400" b="1" dirty="0">
                <a:solidFill>
                  <a:schemeClr val="bg1"/>
                </a:solidFill>
                <a:latin typeface="Avenir" panose="02000503020000020003" pitchFamily="2" charset="0"/>
              </a:rPr>
              <a:t>Counselling &amp; mental health support</a:t>
            </a:r>
          </a:p>
          <a:p>
            <a:pPr marL="285750" indent="-285750">
              <a:lnSpc>
                <a:spcPct val="150000"/>
              </a:lnSpc>
              <a:buFont typeface="Arial" panose="020B0604020202020204" pitchFamily="34" charset="0"/>
              <a:buChar char="•"/>
            </a:pPr>
            <a:r>
              <a:rPr lang="en-GB" sz="2400" b="1" dirty="0">
                <a:solidFill>
                  <a:schemeClr val="bg1"/>
                </a:solidFill>
                <a:latin typeface="Avenir" panose="02000503020000020003" pitchFamily="2" charset="0"/>
              </a:rPr>
              <a:t>Athlete community building initiatives</a:t>
            </a:r>
          </a:p>
          <a:p>
            <a:pPr marL="285750" indent="-285750">
              <a:lnSpc>
                <a:spcPct val="150000"/>
              </a:lnSpc>
              <a:buFont typeface="Arial" panose="020B0604020202020204" pitchFamily="34" charset="0"/>
              <a:buChar char="•"/>
            </a:pPr>
            <a:r>
              <a:rPr lang="en-GB" sz="2400" b="1" dirty="0">
                <a:solidFill>
                  <a:schemeClr val="bg1"/>
                </a:solidFill>
                <a:latin typeface="Avenir" panose="02000503020000020003" pitchFamily="2" charset="0"/>
              </a:rPr>
              <a:t>Inspiring athletes to be positive role models</a:t>
            </a:r>
          </a:p>
          <a:p>
            <a:pPr marL="285750" indent="-285750">
              <a:lnSpc>
                <a:spcPct val="150000"/>
              </a:lnSpc>
              <a:buFont typeface="Arial" panose="020B0604020202020204" pitchFamily="34" charset="0"/>
              <a:buChar char="•"/>
            </a:pPr>
            <a:r>
              <a:rPr lang="en-GB" sz="2400" b="1" dirty="0">
                <a:solidFill>
                  <a:schemeClr val="bg1"/>
                </a:solidFill>
                <a:latin typeface="Avenir" panose="02000503020000020003" pitchFamily="2" charset="0"/>
              </a:rPr>
              <a:t>Educational training &amp; Support (organisational)</a:t>
            </a:r>
          </a:p>
        </p:txBody>
      </p:sp>
      <p:grpSp>
        <p:nvGrpSpPr>
          <p:cNvPr id="5" name="Group 4">
            <a:extLst>
              <a:ext uri="{FF2B5EF4-FFF2-40B4-BE49-F238E27FC236}">
                <a16:creationId xmlns:a16="http://schemas.microsoft.com/office/drawing/2014/main" id="{2DB5722A-270F-4488-D370-C5E5768CDF6F}"/>
              </a:ext>
            </a:extLst>
          </p:cNvPr>
          <p:cNvGrpSpPr/>
          <p:nvPr/>
        </p:nvGrpSpPr>
        <p:grpSpPr>
          <a:xfrm>
            <a:off x="121627" y="223142"/>
            <a:ext cx="997794" cy="809982"/>
            <a:chOff x="2533722" y="393146"/>
            <a:chExt cx="1447800" cy="1175284"/>
          </a:xfrm>
        </p:grpSpPr>
        <p:pic>
          <p:nvPicPr>
            <p:cNvPr id="8" name="Picture 7" descr="A picture containing night sky&#10;&#10;Description automatically generated">
              <a:extLst>
                <a:ext uri="{FF2B5EF4-FFF2-40B4-BE49-F238E27FC236}">
                  <a16:creationId xmlns:a16="http://schemas.microsoft.com/office/drawing/2014/main" id="{3E5531D1-79FA-DD98-CCF4-CB308CEB0F66}"/>
                </a:ext>
              </a:extLst>
            </p:cNvPr>
            <p:cNvPicPr>
              <a:picLocks noChangeAspect="1"/>
            </p:cNvPicPr>
            <p:nvPr/>
          </p:nvPicPr>
          <p:blipFill>
            <a:blip r:embed="rId2"/>
            <a:stretch>
              <a:fillRect/>
            </a:stretch>
          </p:blipFill>
          <p:spPr>
            <a:xfrm>
              <a:off x="2666668" y="1345646"/>
              <a:ext cx="1104232" cy="222784"/>
            </a:xfrm>
            <a:prstGeom prst="rect">
              <a:avLst/>
            </a:prstGeom>
          </p:spPr>
        </p:pic>
        <p:pic>
          <p:nvPicPr>
            <p:cNvPr id="9" name="Picture 8" descr="A picture containing dark, night sky&#10;&#10;Description automatically generated">
              <a:extLst>
                <a:ext uri="{FF2B5EF4-FFF2-40B4-BE49-F238E27FC236}">
                  <a16:creationId xmlns:a16="http://schemas.microsoft.com/office/drawing/2014/main" id="{D46645DB-738D-FD01-D138-79F6947B9CA9}"/>
                </a:ext>
              </a:extLst>
            </p:cNvPr>
            <p:cNvPicPr>
              <a:picLocks noChangeAspect="1"/>
            </p:cNvPicPr>
            <p:nvPr/>
          </p:nvPicPr>
          <p:blipFill>
            <a:blip r:embed="rId3"/>
            <a:stretch>
              <a:fillRect/>
            </a:stretch>
          </p:blipFill>
          <p:spPr>
            <a:xfrm>
              <a:off x="2533722" y="393146"/>
              <a:ext cx="1447800" cy="952500"/>
            </a:xfrm>
            <a:prstGeom prst="rect">
              <a:avLst/>
            </a:prstGeom>
          </p:spPr>
        </p:pic>
      </p:grpSp>
      <p:sp>
        <p:nvSpPr>
          <p:cNvPr id="12" name="TextBox 11">
            <a:extLst>
              <a:ext uri="{FF2B5EF4-FFF2-40B4-BE49-F238E27FC236}">
                <a16:creationId xmlns:a16="http://schemas.microsoft.com/office/drawing/2014/main" id="{8C8FC479-0D21-B399-459D-4DE3E007C8D5}"/>
              </a:ext>
            </a:extLst>
          </p:cNvPr>
          <p:cNvSpPr txBox="1"/>
          <p:nvPr/>
        </p:nvSpPr>
        <p:spPr>
          <a:xfrm>
            <a:off x="-10874" y="5844258"/>
            <a:ext cx="1138315" cy="230832"/>
          </a:xfrm>
          <a:prstGeom prst="rect">
            <a:avLst/>
          </a:prstGeom>
          <a:noFill/>
        </p:spPr>
        <p:txBody>
          <a:bodyPr wrap="square" rtlCol="0">
            <a:spAutoFit/>
          </a:bodyPr>
          <a:lstStyle/>
          <a:p>
            <a:pPr algn="ctr"/>
            <a:r>
              <a:rPr lang="en-US" sz="900" dirty="0">
                <a:solidFill>
                  <a:srgbClr val="002060"/>
                </a:solidFill>
                <a:latin typeface="Avenir Next LT Pro" panose="020B0504020202020204" pitchFamily="34" charset="77"/>
              </a:rPr>
              <a:t>Presentation for </a:t>
            </a:r>
          </a:p>
        </p:txBody>
      </p:sp>
    </p:spTree>
    <p:extLst>
      <p:ext uri="{BB962C8B-B14F-4D97-AF65-F5344CB8AC3E}">
        <p14:creationId xmlns:p14="http://schemas.microsoft.com/office/powerpoint/2010/main" val="2032836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posing for a photo&#10;&#10;Description automatically generated">
            <a:extLst>
              <a:ext uri="{FF2B5EF4-FFF2-40B4-BE49-F238E27FC236}">
                <a16:creationId xmlns:a16="http://schemas.microsoft.com/office/drawing/2014/main" id="{DECAB579-7791-0940-DA48-817D23BBC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2295" y="2363791"/>
            <a:ext cx="7989705" cy="4494209"/>
          </a:xfrm>
          <a:prstGeom prst="rect">
            <a:avLst/>
          </a:prstGeom>
        </p:spPr>
      </p:pic>
      <p:pic>
        <p:nvPicPr>
          <p:cNvPr id="7" name="Picture 6" descr="A group of people standing outside a building&#10;&#10;Description automatically generated with medium confidence">
            <a:extLst>
              <a:ext uri="{FF2B5EF4-FFF2-40B4-BE49-F238E27FC236}">
                <a16:creationId xmlns:a16="http://schemas.microsoft.com/office/drawing/2014/main" id="{AF7E5BB5-B303-FD65-F8C3-D789A6889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6079"/>
            <a:ext cx="4189228" cy="3141921"/>
          </a:xfrm>
          <a:prstGeom prst="rect">
            <a:avLst/>
          </a:prstGeom>
        </p:spPr>
      </p:pic>
      <p:pic>
        <p:nvPicPr>
          <p:cNvPr id="8" name="Picture 7" descr="A group of people posing for a photo&#10;&#10;Description automatically generated">
            <a:extLst>
              <a:ext uri="{FF2B5EF4-FFF2-40B4-BE49-F238E27FC236}">
                <a16:creationId xmlns:a16="http://schemas.microsoft.com/office/drawing/2014/main" id="{F1CB36F3-223E-80A2-5ACF-FBECEEE475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5640" y="0"/>
            <a:ext cx="6606361" cy="3716079"/>
          </a:xfrm>
          <a:prstGeom prst="rect">
            <a:avLst/>
          </a:prstGeom>
        </p:spPr>
      </p:pic>
      <p:pic>
        <p:nvPicPr>
          <p:cNvPr id="9" name="Picture 8" descr="A group of people in a room&#10;&#10;Description automatically generated with medium confidence">
            <a:extLst>
              <a:ext uri="{FF2B5EF4-FFF2-40B4-BE49-F238E27FC236}">
                <a16:creationId xmlns:a16="http://schemas.microsoft.com/office/drawing/2014/main" id="{F3701527-4B99-A82C-0772-DADFDD3299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5662229" cy="3774819"/>
          </a:xfrm>
          <a:prstGeom prst="rect">
            <a:avLst/>
          </a:prstGeom>
        </p:spPr>
      </p:pic>
      <p:grpSp>
        <p:nvGrpSpPr>
          <p:cNvPr id="16" name="Group 15">
            <a:extLst>
              <a:ext uri="{FF2B5EF4-FFF2-40B4-BE49-F238E27FC236}">
                <a16:creationId xmlns:a16="http://schemas.microsoft.com/office/drawing/2014/main" id="{D4036C9F-A288-3571-555E-43A8F1E26ED6}"/>
              </a:ext>
            </a:extLst>
          </p:cNvPr>
          <p:cNvGrpSpPr/>
          <p:nvPr/>
        </p:nvGrpSpPr>
        <p:grpSpPr>
          <a:xfrm>
            <a:off x="9826181" y="123685"/>
            <a:ext cx="2185681" cy="692756"/>
            <a:chOff x="4725482" y="-1862336"/>
            <a:chExt cx="2185681" cy="692756"/>
          </a:xfrm>
        </p:grpSpPr>
        <p:sp>
          <p:nvSpPr>
            <p:cNvPr id="18" name="Rounded Rectangle 17">
              <a:extLst>
                <a:ext uri="{FF2B5EF4-FFF2-40B4-BE49-F238E27FC236}">
                  <a16:creationId xmlns:a16="http://schemas.microsoft.com/office/drawing/2014/main" id="{0C282B71-5CB0-C1E1-22D5-C6719B625D72}"/>
                </a:ext>
              </a:extLst>
            </p:cNvPr>
            <p:cNvSpPr/>
            <p:nvPr/>
          </p:nvSpPr>
          <p:spPr>
            <a:xfrm>
              <a:off x="4725482" y="-1862336"/>
              <a:ext cx="2185681" cy="692756"/>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D2AC696-075C-97F7-EC21-699F04862C0C}"/>
                </a:ext>
              </a:extLst>
            </p:cNvPr>
            <p:cNvSpPr txBox="1"/>
            <p:nvPr/>
          </p:nvSpPr>
          <p:spPr>
            <a:xfrm>
              <a:off x="4903417" y="-1813056"/>
              <a:ext cx="1883293" cy="514051"/>
            </a:xfrm>
            <a:prstGeom prst="rect">
              <a:avLst/>
            </a:prstGeom>
            <a:noFill/>
          </p:spPr>
          <p:txBody>
            <a:bodyPr wrap="square" rtlCol="0">
              <a:spAutoFit/>
            </a:bodyPr>
            <a:lstStyle/>
            <a:p>
              <a:pPr algn="ctr">
                <a:lnSpc>
                  <a:spcPct val="150000"/>
                </a:lnSpc>
              </a:pPr>
              <a:r>
                <a:rPr lang="en-US" sz="2000" dirty="0">
                  <a:solidFill>
                    <a:schemeClr val="bg1"/>
                  </a:solidFill>
                  <a:latin typeface="Avenir Medium" panose="02000503020000020003" pitchFamily="2" charset="0"/>
                </a:rPr>
                <a:t>Workshops</a:t>
              </a:r>
            </a:p>
          </p:txBody>
        </p:sp>
      </p:grpSp>
    </p:spTree>
    <p:extLst>
      <p:ext uri="{BB962C8B-B14F-4D97-AF65-F5344CB8AC3E}">
        <p14:creationId xmlns:p14="http://schemas.microsoft.com/office/powerpoint/2010/main" val="3474809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wearing masks and sitting on a couch&#10;&#10;Description automatically generated with low confidence">
            <a:extLst>
              <a:ext uri="{FF2B5EF4-FFF2-40B4-BE49-F238E27FC236}">
                <a16:creationId xmlns:a16="http://schemas.microsoft.com/office/drawing/2014/main" id="{020D4C3B-E566-FF17-D932-13ED305E4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023" y="629558"/>
            <a:ext cx="5289527" cy="7052703"/>
          </a:xfrm>
          <a:prstGeom prst="rect">
            <a:avLst/>
          </a:prstGeom>
        </p:spPr>
      </p:pic>
      <p:pic>
        <p:nvPicPr>
          <p:cNvPr id="8" name="Picture 7">
            <a:extLst>
              <a:ext uri="{FF2B5EF4-FFF2-40B4-BE49-F238E27FC236}">
                <a16:creationId xmlns:a16="http://schemas.microsoft.com/office/drawing/2014/main" id="{E092DFB1-6262-9C7E-9B27-1883F4ADE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631" y="-1030834"/>
            <a:ext cx="6502400" cy="4343400"/>
          </a:xfrm>
          <a:prstGeom prst="rect">
            <a:avLst/>
          </a:prstGeom>
        </p:spPr>
      </p:pic>
      <p:pic>
        <p:nvPicPr>
          <p:cNvPr id="12" name="Picture 11" descr="A picture containing grass, sky, outdoor, person&#10;&#10;Description automatically generated">
            <a:extLst>
              <a:ext uri="{FF2B5EF4-FFF2-40B4-BE49-F238E27FC236}">
                <a16:creationId xmlns:a16="http://schemas.microsoft.com/office/drawing/2014/main" id="{2B11C3E0-E027-0826-38DC-73E0C0872B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6574" y="2439211"/>
            <a:ext cx="3800621" cy="5067494"/>
          </a:xfrm>
          <a:prstGeom prst="rect">
            <a:avLst/>
          </a:prstGeom>
        </p:spPr>
      </p:pic>
      <p:pic>
        <p:nvPicPr>
          <p:cNvPr id="15" name="Picture 14" descr="A group of men posing for a photo in front of a stadium&#10;&#10;Description automatically generated with medium confidence">
            <a:extLst>
              <a:ext uri="{FF2B5EF4-FFF2-40B4-BE49-F238E27FC236}">
                <a16:creationId xmlns:a16="http://schemas.microsoft.com/office/drawing/2014/main" id="{52367FD2-8696-A2DF-E9D9-723C204154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3487481" cy="2615610"/>
          </a:xfrm>
          <a:prstGeom prst="rect">
            <a:avLst/>
          </a:prstGeom>
        </p:spPr>
      </p:pic>
      <p:pic>
        <p:nvPicPr>
          <p:cNvPr id="6" name="Picture 5" descr="A group of people posing for a photo on a field&#10;&#10;Description automatically generated with medium confidence">
            <a:extLst>
              <a:ext uri="{FF2B5EF4-FFF2-40B4-BE49-F238E27FC236}">
                <a16:creationId xmlns:a16="http://schemas.microsoft.com/office/drawing/2014/main" id="{D9854DAF-4F05-4A09-B954-E5317473C2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139" y="2615610"/>
            <a:ext cx="4005162" cy="5340216"/>
          </a:xfrm>
          <a:prstGeom prst="rect">
            <a:avLst/>
          </a:prstGeom>
        </p:spPr>
      </p:pic>
      <p:pic>
        <p:nvPicPr>
          <p:cNvPr id="22" name="Picture 21" descr="A picture containing person, building, outdoor, group&#10;&#10;Description automatically generated">
            <a:extLst>
              <a:ext uri="{FF2B5EF4-FFF2-40B4-BE49-F238E27FC236}">
                <a16:creationId xmlns:a16="http://schemas.microsoft.com/office/drawing/2014/main" id="{501E3515-9138-EB9C-0821-4E6C68C63E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5329" y="2166489"/>
            <a:ext cx="2403097" cy="5340216"/>
          </a:xfrm>
          <a:prstGeom prst="rect">
            <a:avLst/>
          </a:prstGeom>
        </p:spPr>
      </p:pic>
      <p:pic>
        <p:nvPicPr>
          <p:cNvPr id="13" name="Picture 12" descr="A group of people posing for a photo&#10;&#10;Description automatically generated">
            <a:extLst>
              <a:ext uri="{FF2B5EF4-FFF2-40B4-BE49-F238E27FC236}">
                <a16:creationId xmlns:a16="http://schemas.microsoft.com/office/drawing/2014/main" id="{940AA723-CAD6-3B96-A221-4956CB19C2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5329" y="0"/>
            <a:ext cx="5289527" cy="3312566"/>
          </a:xfrm>
          <a:prstGeom prst="rect">
            <a:avLst/>
          </a:prstGeom>
        </p:spPr>
      </p:pic>
      <p:grpSp>
        <p:nvGrpSpPr>
          <p:cNvPr id="2" name="Group 1">
            <a:extLst>
              <a:ext uri="{FF2B5EF4-FFF2-40B4-BE49-F238E27FC236}">
                <a16:creationId xmlns:a16="http://schemas.microsoft.com/office/drawing/2014/main" id="{396ECF71-E51E-7675-F84C-B059D5672A5F}"/>
              </a:ext>
            </a:extLst>
          </p:cNvPr>
          <p:cNvGrpSpPr/>
          <p:nvPr/>
        </p:nvGrpSpPr>
        <p:grpSpPr>
          <a:xfrm>
            <a:off x="8813209" y="97645"/>
            <a:ext cx="3378791" cy="692756"/>
            <a:chOff x="12131343" y="-1377212"/>
            <a:chExt cx="3378791" cy="692756"/>
          </a:xfrm>
        </p:grpSpPr>
        <p:sp>
          <p:nvSpPr>
            <p:cNvPr id="20" name="Rounded Rectangle 19">
              <a:extLst>
                <a:ext uri="{FF2B5EF4-FFF2-40B4-BE49-F238E27FC236}">
                  <a16:creationId xmlns:a16="http://schemas.microsoft.com/office/drawing/2014/main" id="{43BB1067-C8B7-C50C-D723-EA6E0A1EC934}"/>
                </a:ext>
              </a:extLst>
            </p:cNvPr>
            <p:cNvSpPr/>
            <p:nvPr/>
          </p:nvSpPr>
          <p:spPr>
            <a:xfrm>
              <a:off x="12192000" y="-1377212"/>
              <a:ext cx="3254340" cy="692756"/>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1279A7F-6346-5C9E-00C3-06E56456BAD5}"/>
                </a:ext>
              </a:extLst>
            </p:cNvPr>
            <p:cNvSpPr txBox="1"/>
            <p:nvPr/>
          </p:nvSpPr>
          <p:spPr>
            <a:xfrm>
              <a:off x="12131343" y="-1306667"/>
              <a:ext cx="3378791" cy="514051"/>
            </a:xfrm>
            <a:prstGeom prst="rect">
              <a:avLst/>
            </a:prstGeom>
            <a:noFill/>
          </p:spPr>
          <p:txBody>
            <a:bodyPr wrap="square" rtlCol="0">
              <a:spAutoFit/>
            </a:bodyPr>
            <a:lstStyle/>
            <a:p>
              <a:pPr algn="ctr">
                <a:lnSpc>
                  <a:spcPct val="150000"/>
                </a:lnSpc>
              </a:pPr>
              <a:r>
                <a:rPr lang="en-US" sz="2000" dirty="0">
                  <a:solidFill>
                    <a:schemeClr val="bg1"/>
                  </a:solidFill>
                  <a:latin typeface="Avenir Medium" panose="02000503020000020003" pitchFamily="2" charset="0"/>
                </a:rPr>
                <a:t>Prayers Rooms &amp; Charter</a:t>
              </a:r>
            </a:p>
          </p:txBody>
        </p:sp>
      </p:grpSp>
    </p:spTree>
    <p:extLst>
      <p:ext uri="{BB962C8B-B14F-4D97-AF65-F5344CB8AC3E}">
        <p14:creationId xmlns:p14="http://schemas.microsoft.com/office/powerpoint/2010/main" val="3906565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plaque&#10;&#10;Description automatically generated with medium confidence">
            <a:extLst>
              <a:ext uri="{FF2B5EF4-FFF2-40B4-BE49-F238E27FC236}">
                <a16:creationId xmlns:a16="http://schemas.microsoft.com/office/drawing/2014/main" id="{D60D91FC-D917-1D56-F6A6-97D54F628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7031" y="3167565"/>
            <a:ext cx="3744760" cy="4993013"/>
          </a:xfrm>
          <a:prstGeom prst="rect">
            <a:avLst/>
          </a:prstGeom>
        </p:spPr>
      </p:pic>
      <p:pic>
        <p:nvPicPr>
          <p:cNvPr id="9" name="Picture 8" descr="A group of men posing for a photo&#10;&#10;Description automatically generated with medium confidence">
            <a:extLst>
              <a:ext uri="{FF2B5EF4-FFF2-40B4-BE49-F238E27FC236}">
                <a16:creationId xmlns:a16="http://schemas.microsoft.com/office/drawing/2014/main" id="{F0894A06-9486-244C-1D37-882A4153A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133" y="3044689"/>
            <a:ext cx="5631227" cy="4080440"/>
          </a:xfrm>
          <a:prstGeom prst="rect">
            <a:avLst/>
          </a:prstGeom>
        </p:spPr>
      </p:pic>
      <p:pic>
        <p:nvPicPr>
          <p:cNvPr id="12" name="Picture 11" descr="A couple of men holding a computer&#10;&#10;Description automatically generated with medium confidence">
            <a:extLst>
              <a:ext uri="{FF2B5EF4-FFF2-40B4-BE49-F238E27FC236}">
                <a16:creationId xmlns:a16="http://schemas.microsoft.com/office/drawing/2014/main" id="{40EF4602-1326-431E-6847-B7A165CDD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3" y="-433133"/>
            <a:ext cx="3382654" cy="4510205"/>
          </a:xfrm>
          <a:prstGeom prst="rect">
            <a:avLst/>
          </a:prstGeom>
        </p:spPr>
      </p:pic>
      <p:pic>
        <p:nvPicPr>
          <p:cNvPr id="14" name="Picture 13" descr="A group of men holding awards&#10;&#10;Description automatically generated with medium confidence">
            <a:extLst>
              <a:ext uri="{FF2B5EF4-FFF2-40B4-BE49-F238E27FC236}">
                <a16:creationId xmlns:a16="http://schemas.microsoft.com/office/drawing/2014/main" id="{4ADDA5B2-8FB9-FB86-FC80-E61C2AD7E3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6921" y="0"/>
            <a:ext cx="6118927" cy="3441896"/>
          </a:xfrm>
          <a:prstGeom prst="rect">
            <a:avLst/>
          </a:prstGeom>
        </p:spPr>
      </p:pic>
      <p:pic>
        <p:nvPicPr>
          <p:cNvPr id="16" name="Picture 15" descr="A group of men in sports uniforms holding a plaque&#10;&#10;Description automatically generated with low confidence">
            <a:extLst>
              <a:ext uri="{FF2B5EF4-FFF2-40B4-BE49-F238E27FC236}">
                <a16:creationId xmlns:a16="http://schemas.microsoft.com/office/drawing/2014/main" id="{0EF51FD4-C482-B357-FD80-EE93014069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23" y="3167565"/>
            <a:ext cx="3382654" cy="4510205"/>
          </a:xfrm>
          <a:prstGeom prst="rect">
            <a:avLst/>
          </a:prstGeom>
        </p:spPr>
      </p:pic>
      <p:grpSp>
        <p:nvGrpSpPr>
          <p:cNvPr id="2" name="Group 1">
            <a:extLst>
              <a:ext uri="{FF2B5EF4-FFF2-40B4-BE49-F238E27FC236}">
                <a16:creationId xmlns:a16="http://schemas.microsoft.com/office/drawing/2014/main" id="{1F92B284-B051-088D-395D-CF0510A51001}"/>
              </a:ext>
            </a:extLst>
          </p:cNvPr>
          <p:cNvGrpSpPr/>
          <p:nvPr/>
        </p:nvGrpSpPr>
        <p:grpSpPr>
          <a:xfrm>
            <a:off x="9105346" y="0"/>
            <a:ext cx="3086653" cy="543362"/>
            <a:chOff x="8846048" y="5739470"/>
            <a:chExt cx="3086653" cy="543362"/>
          </a:xfrm>
        </p:grpSpPr>
        <p:sp>
          <p:nvSpPr>
            <p:cNvPr id="21" name="Rounded Rectangle 20">
              <a:extLst>
                <a:ext uri="{FF2B5EF4-FFF2-40B4-BE49-F238E27FC236}">
                  <a16:creationId xmlns:a16="http://schemas.microsoft.com/office/drawing/2014/main" id="{EE13B4E2-4CE6-3AA6-68A9-0DA043EE18DC}"/>
                </a:ext>
              </a:extLst>
            </p:cNvPr>
            <p:cNvSpPr/>
            <p:nvPr/>
          </p:nvSpPr>
          <p:spPr>
            <a:xfrm>
              <a:off x="8846048" y="5768781"/>
              <a:ext cx="3086653" cy="514051"/>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A7F4545-C62A-0E1E-CA99-6C8477D81BBE}"/>
                </a:ext>
              </a:extLst>
            </p:cNvPr>
            <p:cNvSpPr txBox="1"/>
            <p:nvPr/>
          </p:nvSpPr>
          <p:spPr>
            <a:xfrm>
              <a:off x="8975211" y="5739470"/>
              <a:ext cx="2869422" cy="514051"/>
            </a:xfrm>
            <a:prstGeom prst="rect">
              <a:avLst/>
            </a:prstGeom>
            <a:noFill/>
          </p:spPr>
          <p:txBody>
            <a:bodyPr wrap="square" rtlCol="0">
              <a:spAutoFit/>
            </a:bodyPr>
            <a:lstStyle/>
            <a:p>
              <a:pPr algn="ctr">
                <a:lnSpc>
                  <a:spcPct val="150000"/>
                </a:lnSpc>
              </a:pPr>
              <a:r>
                <a:rPr lang="en-US" sz="2000" dirty="0">
                  <a:solidFill>
                    <a:schemeClr val="bg1"/>
                  </a:solidFill>
                  <a:latin typeface="Avenir Medium" panose="02000503020000020003" pitchFamily="2" charset="0"/>
                </a:rPr>
                <a:t>Ramadan Athlete Pack</a:t>
              </a:r>
            </a:p>
          </p:txBody>
        </p:sp>
      </p:grpSp>
      <p:pic>
        <p:nvPicPr>
          <p:cNvPr id="8" name="Picture 7" descr="A person holding a sign&#10;&#10;Description automatically generated with medium confidence">
            <a:extLst>
              <a:ext uri="{FF2B5EF4-FFF2-40B4-BE49-F238E27FC236}">
                <a16:creationId xmlns:a16="http://schemas.microsoft.com/office/drawing/2014/main" id="{7CD18F11-4F8A-3B3E-2ACF-E8228FA33D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1671" y="-398091"/>
            <a:ext cx="3224462" cy="4440120"/>
          </a:xfrm>
          <a:prstGeom prst="rect">
            <a:avLst/>
          </a:prstGeom>
        </p:spPr>
      </p:pic>
    </p:spTree>
    <p:extLst>
      <p:ext uri="{BB962C8B-B14F-4D97-AF65-F5344CB8AC3E}">
        <p14:creationId xmlns:p14="http://schemas.microsoft.com/office/powerpoint/2010/main" val="13166930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Logo&#10;&#10;Description automatically generated">
            <a:extLst>
              <a:ext uri="{FF2B5EF4-FFF2-40B4-BE49-F238E27FC236}">
                <a16:creationId xmlns:a16="http://schemas.microsoft.com/office/drawing/2014/main" id="{5E7D0A85-665B-D94C-B838-69B4E9333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91" y="-886367"/>
            <a:ext cx="1605652" cy="580768"/>
          </a:xfrm>
          <a:prstGeom prst="rect">
            <a:avLst/>
          </a:prstGeom>
        </p:spPr>
      </p:pic>
      <p:pic>
        <p:nvPicPr>
          <p:cNvPr id="7" name="Picture 6" descr="A group of people posing for a photo&#10;&#10;Description automatically generated with medium confidence">
            <a:extLst>
              <a:ext uri="{FF2B5EF4-FFF2-40B4-BE49-F238E27FC236}">
                <a16:creationId xmlns:a16="http://schemas.microsoft.com/office/drawing/2014/main" id="{45D9B02F-9571-C059-3DF6-40FFF13BD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8131"/>
            <a:ext cx="12192000" cy="9144000"/>
          </a:xfrm>
          <a:prstGeom prst="rect">
            <a:avLst/>
          </a:prstGeom>
        </p:spPr>
      </p:pic>
      <p:grpSp>
        <p:nvGrpSpPr>
          <p:cNvPr id="15" name="Group 14">
            <a:extLst>
              <a:ext uri="{FF2B5EF4-FFF2-40B4-BE49-F238E27FC236}">
                <a16:creationId xmlns:a16="http://schemas.microsoft.com/office/drawing/2014/main" id="{BFE0A43C-31AC-0927-300B-4A7997A555C5}"/>
              </a:ext>
            </a:extLst>
          </p:cNvPr>
          <p:cNvGrpSpPr/>
          <p:nvPr/>
        </p:nvGrpSpPr>
        <p:grpSpPr>
          <a:xfrm>
            <a:off x="9816164" y="123685"/>
            <a:ext cx="2241366" cy="692756"/>
            <a:chOff x="4715465" y="-1862336"/>
            <a:chExt cx="2241366" cy="692756"/>
          </a:xfrm>
        </p:grpSpPr>
        <p:sp>
          <p:nvSpPr>
            <p:cNvPr id="16" name="Rounded Rectangle 15">
              <a:extLst>
                <a:ext uri="{FF2B5EF4-FFF2-40B4-BE49-F238E27FC236}">
                  <a16:creationId xmlns:a16="http://schemas.microsoft.com/office/drawing/2014/main" id="{FEBCA402-5A22-5673-22E1-519DC244B699}"/>
                </a:ext>
              </a:extLst>
            </p:cNvPr>
            <p:cNvSpPr/>
            <p:nvPr/>
          </p:nvSpPr>
          <p:spPr>
            <a:xfrm>
              <a:off x="4725482" y="-1862336"/>
              <a:ext cx="2185681" cy="692756"/>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E95924A-0968-7055-A979-8B45D31C6D74}"/>
                </a:ext>
              </a:extLst>
            </p:cNvPr>
            <p:cNvSpPr txBox="1"/>
            <p:nvPr/>
          </p:nvSpPr>
          <p:spPr>
            <a:xfrm>
              <a:off x="4715465" y="-1813056"/>
              <a:ext cx="2241366" cy="514051"/>
            </a:xfrm>
            <a:prstGeom prst="rect">
              <a:avLst/>
            </a:prstGeom>
            <a:noFill/>
          </p:spPr>
          <p:txBody>
            <a:bodyPr wrap="square" rtlCol="0">
              <a:spAutoFit/>
            </a:bodyPr>
            <a:lstStyle/>
            <a:p>
              <a:pPr algn="ctr">
                <a:lnSpc>
                  <a:spcPct val="150000"/>
                </a:lnSpc>
              </a:pPr>
              <a:r>
                <a:rPr lang="en-US" sz="2000" dirty="0">
                  <a:solidFill>
                    <a:schemeClr val="bg1"/>
                  </a:solidFill>
                  <a:latin typeface="Avenir Medium" panose="02000503020000020003" pitchFamily="2" charset="0"/>
                </a:rPr>
                <a:t>Athlete Meetups</a:t>
              </a:r>
            </a:p>
          </p:txBody>
        </p:sp>
      </p:grpSp>
    </p:spTree>
    <p:extLst>
      <p:ext uri="{BB962C8B-B14F-4D97-AF65-F5344CB8AC3E}">
        <p14:creationId xmlns:p14="http://schemas.microsoft.com/office/powerpoint/2010/main" val="4109651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5340700-7496-4590-FBC2-CE94A235FCAC}"/>
              </a:ext>
            </a:extLst>
          </p:cNvPr>
          <p:cNvPicPr>
            <a:picLocks noChangeAspect="1"/>
          </p:cNvPicPr>
          <p:nvPr/>
        </p:nvPicPr>
        <p:blipFill rotWithShape="1">
          <a:blip r:embed="rId2"/>
          <a:srcRect t="18998" b="21889"/>
          <a:stretch/>
        </p:blipFill>
        <p:spPr>
          <a:xfrm flipH="1">
            <a:off x="-17674" y="-1607"/>
            <a:ext cx="12209674" cy="4453686"/>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8"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BA8B32-FA38-F74E-451B-53A51B177615}"/>
              </a:ext>
            </a:extLst>
          </p:cNvPr>
          <p:cNvGrpSpPr/>
          <p:nvPr/>
        </p:nvGrpSpPr>
        <p:grpSpPr>
          <a:xfrm>
            <a:off x="121627" y="223142"/>
            <a:ext cx="997794" cy="809982"/>
            <a:chOff x="2533722" y="393146"/>
            <a:chExt cx="1447800" cy="1175284"/>
          </a:xfrm>
        </p:grpSpPr>
        <p:pic>
          <p:nvPicPr>
            <p:cNvPr id="6" name="Picture 5" descr="A picture containing night sky&#10;&#10;Description automatically generated">
              <a:extLst>
                <a:ext uri="{FF2B5EF4-FFF2-40B4-BE49-F238E27FC236}">
                  <a16:creationId xmlns:a16="http://schemas.microsoft.com/office/drawing/2014/main" id="{6F10E3F1-54A9-8C6F-965B-DA70DC7495B0}"/>
                </a:ext>
              </a:extLst>
            </p:cNvPr>
            <p:cNvPicPr>
              <a:picLocks noChangeAspect="1"/>
            </p:cNvPicPr>
            <p:nvPr/>
          </p:nvPicPr>
          <p:blipFill>
            <a:blip r:embed="rId3"/>
            <a:stretch>
              <a:fillRect/>
            </a:stretch>
          </p:blipFill>
          <p:spPr>
            <a:xfrm>
              <a:off x="2666668" y="1345646"/>
              <a:ext cx="1104232" cy="222784"/>
            </a:xfrm>
            <a:prstGeom prst="rect">
              <a:avLst/>
            </a:prstGeom>
          </p:spPr>
        </p:pic>
        <p:pic>
          <p:nvPicPr>
            <p:cNvPr id="7" name="Picture 6" descr="A picture containing dark, night sky&#10;&#10;Description automatically generated">
              <a:extLst>
                <a:ext uri="{FF2B5EF4-FFF2-40B4-BE49-F238E27FC236}">
                  <a16:creationId xmlns:a16="http://schemas.microsoft.com/office/drawing/2014/main" id="{BC22CD38-B742-CF1E-35D6-EF64D1336F3C}"/>
                </a:ext>
              </a:extLst>
            </p:cNvPr>
            <p:cNvPicPr>
              <a:picLocks noChangeAspect="1"/>
            </p:cNvPicPr>
            <p:nvPr/>
          </p:nvPicPr>
          <p:blipFill>
            <a:blip r:embed="rId4"/>
            <a:stretch>
              <a:fillRect/>
            </a:stretch>
          </p:blipFill>
          <p:spPr>
            <a:xfrm>
              <a:off x="2533722" y="393146"/>
              <a:ext cx="1447800" cy="952500"/>
            </a:xfrm>
            <a:prstGeom prst="rect">
              <a:avLst/>
            </a:prstGeom>
          </p:spPr>
        </p:pic>
      </p:grpSp>
      <p:sp>
        <p:nvSpPr>
          <p:cNvPr id="3" name="TextBox 2">
            <a:extLst>
              <a:ext uri="{FF2B5EF4-FFF2-40B4-BE49-F238E27FC236}">
                <a16:creationId xmlns:a16="http://schemas.microsoft.com/office/drawing/2014/main" id="{63FD5893-AF1A-8B8B-B978-2735A7E5BDC3}"/>
              </a:ext>
            </a:extLst>
          </p:cNvPr>
          <p:cNvSpPr txBox="1"/>
          <p:nvPr/>
        </p:nvSpPr>
        <p:spPr>
          <a:xfrm>
            <a:off x="-10874" y="5844258"/>
            <a:ext cx="1138315" cy="230832"/>
          </a:xfrm>
          <a:prstGeom prst="rect">
            <a:avLst/>
          </a:prstGeom>
          <a:noFill/>
        </p:spPr>
        <p:txBody>
          <a:bodyPr wrap="square" rtlCol="0">
            <a:spAutoFit/>
          </a:bodyPr>
          <a:lstStyle/>
          <a:p>
            <a:pPr algn="ctr"/>
            <a:r>
              <a:rPr lang="en-US" sz="900" dirty="0">
                <a:solidFill>
                  <a:srgbClr val="002060"/>
                </a:solidFill>
                <a:latin typeface="Avenir Next LT Pro" panose="020B0504020202020204" pitchFamily="34" charset="77"/>
              </a:rPr>
              <a:t>Presentation for </a:t>
            </a:r>
          </a:p>
        </p:txBody>
      </p:sp>
      <p:sp>
        <p:nvSpPr>
          <p:cNvPr id="2" name="TextBox 1">
            <a:extLst>
              <a:ext uri="{FF2B5EF4-FFF2-40B4-BE49-F238E27FC236}">
                <a16:creationId xmlns:a16="http://schemas.microsoft.com/office/drawing/2014/main" id="{699F6DB5-2CAD-00BE-C6B2-22D7E917AE27}"/>
              </a:ext>
            </a:extLst>
          </p:cNvPr>
          <p:cNvSpPr txBox="1"/>
          <p:nvPr/>
        </p:nvSpPr>
        <p:spPr>
          <a:xfrm>
            <a:off x="654728" y="1565705"/>
            <a:ext cx="5350833" cy="141211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b="1" dirty="0">
                <a:ln w="0"/>
                <a:solidFill>
                  <a:srgbClr val="002060"/>
                </a:solidFill>
                <a:effectLst>
                  <a:outerShdw blurRad="38100" dist="19050" dir="2700000" algn="tl" rotWithShape="0">
                    <a:schemeClr val="dk1">
                      <a:alpha val="40000"/>
                    </a:schemeClr>
                  </a:outerShdw>
                </a:effectLst>
                <a:latin typeface="+mj-lt"/>
                <a:ea typeface="+mj-ea"/>
                <a:cs typeface="+mj-cs"/>
              </a:rPr>
              <a:t>What is Ramadan?</a:t>
            </a:r>
          </a:p>
        </p:txBody>
      </p:sp>
      <p:sp>
        <p:nvSpPr>
          <p:cNvPr id="8" name="Rectangle 7">
            <a:extLst>
              <a:ext uri="{FF2B5EF4-FFF2-40B4-BE49-F238E27FC236}">
                <a16:creationId xmlns:a16="http://schemas.microsoft.com/office/drawing/2014/main" id="{C4751BA2-D27B-E18F-6199-BAB6D44EC7CD}"/>
              </a:ext>
            </a:extLst>
          </p:cNvPr>
          <p:cNvSpPr/>
          <p:nvPr/>
        </p:nvSpPr>
        <p:spPr>
          <a:xfrm>
            <a:off x="4278001" y="4712566"/>
            <a:ext cx="204059" cy="1893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5606D14-5664-53FE-7FF6-8CE5B57BA4AF}"/>
              </a:ext>
            </a:extLst>
          </p:cNvPr>
          <p:cNvSpPr txBox="1"/>
          <p:nvPr/>
        </p:nvSpPr>
        <p:spPr>
          <a:xfrm>
            <a:off x="1599095" y="4840148"/>
            <a:ext cx="9813858" cy="1399223"/>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200" dirty="0">
                <a:solidFill>
                  <a:srgbClr val="002060"/>
                </a:solidFill>
              </a:rPr>
              <a:t>A guide to the basics of the blessed month of Ramadan</a:t>
            </a:r>
          </a:p>
        </p:txBody>
      </p:sp>
    </p:spTree>
    <p:extLst>
      <p:ext uri="{BB962C8B-B14F-4D97-AF65-F5344CB8AC3E}">
        <p14:creationId xmlns:p14="http://schemas.microsoft.com/office/powerpoint/2010/main" val="1362814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D68EB4F4C724DBDD98B989C62A3FE" ma:contentTypeVersion="14" ma:contentTypeDescription="Create a new document." ma:contentTypeScope="" ma:versionID="f9380af5a49bf71607e515b7b5f0327e">
  <xsd:schema xmlns:xsd="http://www.w3.org/2001/XMLSchema" xmlns:xs="http://www.w3.org/2001/XMLSchema" xmlns:p="http://schemas.microsoft.com/office/2006/metadata/properties" xmlns:ns2="b442af94-27ec-4c12-9041-09447141ac56" xmlns:ns3="9b8f0eab-74d5-4d8d-87b8-270f2228a97d" targetNamespace="http://schemas.microsoft.com/office/2006/metadata/properties" ma:root="true" ma:fieldsID="a96778589ab4c4606631664b36ba4c9a" ns2:_="" ns3:_="">
    <xsd:import namespace="b442af94-27ec-4c12-9041-09447141ac56"/>
    <xsd:import namespace="9b8f0eab-74d5-4d8d-87b8-270f2228a9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2af94-27ec-4c12-9041-09447141a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e8194ac-132f-443e-9640-f1f2e8c85d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f0eab-74d5-4d8d-87b8-270f2228a9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8b3e3e-7341-4ab7-9c45-2b52028c349c}" ma:internalName="TaxCatchAll" ma:showField="CatchAllData" ma:web="9b8f0eab-74d5-4d8d-87b8-270f2228a9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42af94-27ec-4c12-9041-09447141ac56">
      <Terms xmlns="http://schemas.microsoft.com/office/infopath/2007/PartnerControls"/>
    </lcf76f155ced4ddcb4097134ff3c332f>
    <TaxCatchAll xmlns="9b8f0eab-74d5-4d8d-87b8-270f2228a97d" xsi:nil="true"/>
  </documentManagement>
</p:properties>
</file>

<file path=customXml/itemProps1.xml><?xml version="1.0" encoding="utf-8"?>
<ds:datastoreItem xmlns:ds="http://schemas.openxmlformats.org/officeDocument/2006/customXml" ds:itemID="{0776342B-CD1B-4578-A285-C467676388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2af94-27ec-4c12-9041-09447141ac56"/>
    <ds:schemaRef ds:uri="9b8f0eab-74d5-4d8d-87b8-270f2228a9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144263-9EC5-41D9-AFC5-0031A1C3A699}">
  <ds:schemaRefs>
    <ds:schemaRef ds:uri="http://schemas.microsoft.com/sharepoint/v3/contenttype/forms"/>
  </ds:schemaRefs>
</ds:datastoreItem>
</file>

<file path=customXml/itemProps3.xml><?xml version="1.0" encoding="utf-8"?>
<ds:datastoreItem xmlns:ds="http://schemas.openxmlformats.org/officeDocument/2006/customXml" ds:itemID="{132823B4-63F8-47AF-8BB8-EBCD35E50D08}">
  <ds:schemaRefs>
    <ds:schemaRef ds:uri="http://schemas.microsoft.com/office/infopath/2007/PartnerControls"/>
    <ds:schemaRef ds:uri="http://purl.org/dc/terms/"/>
    <ds:schemaRef ds:uri="9b8f0eab-74d5-4d8d-87b8-270f2228a97d"/>
    <ds:schemaRef ds:uri="http://schemas.microsoft.com/office/2006/documentManagement/types"/>
    <ds:schemaRef ds:uri="b442af94-27ec-4c12-9041-09447141ac56"/>
    <ds:schemaRef ds:uri="http://www.w3.org/XML/1998/namespace"/>
    <ds:schemaRef ds:uri="http://schemas.microsoft.com/office/2006/metadata/properties"/>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36068</TotalTime>
  <Words>1283</Words>
  <Application>Microsoft Office PowerPoint</Application>
  <PresentationFormat>Widescreen</PresentationFormat>
  <Paragraphs>169</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Avenir</vt:lpstr>
      <vt:lpstr>Avenir Medium</vt:lpstr>
      <vt:lpstr>Avenir Next LT Pro</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Nujum Comms Department</dc:creator>
  <cp:keywords/>
  <dc:description/>
  <cp:lastModifiedBy>Katie Holland</cp:lastModifiedBy>
  <cp:revision>168</cp:revision>
  <dcterms:created xsi:type="dcterms:W3CDTF">2021-02-17T20:16:40Z</dcterms:created>
  <dcterms:modified xsi:type="dcterms:W3CDTF">2023-09-12T13:24:54Z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0x010100761D68EB4F4C724DBDD98B989C62A3FE</vt:lpwstr>
  </property>
  <property fmtid="{D5CDD505-2E9C-101B-9397-08002B2CF9AE}" pid="3" name="MediaServiceImageTags">
    <vt:lpwstr/>
  </property>
</Properties>
</file>