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69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0FEEB-748C-4EB7-B606-00E4B3C16885}" v="7" dt="2021-09-18T20:54:28.788"/>
    <p1510:client id="{DC1591EB-7784-4030-B1EA-02D60B3A795F}" v="390" dt="2021-08-29T23:27:26.3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36" d="100"/>
          <a:sy n="36" d="100"/>
        </p:scale>
        <p:origin x="93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2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04252" y="3646872"/>
            <a:ext cx="4310380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99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2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8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5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5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_popup?v=bA4BcwEeikA&amp;vq=hd108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linkscotland.or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changingfaces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F49144E-2C9E-9B4A-B631-D9A08E227F0D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504BB57-1CC1-5E4C-969D-B17DE86AD856}"/>
              </a:ext>
            </a:extLst>
          </p:cNvPr>
          <p:cNvSpPr txBox="1"/>
          <p:nvPr/>
        </p:nvSpPr>
        <p:spPr>
          <a:xfrm>
            <a:off x="5752287" y="3516782"/>
            <a:ext cx="85995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ACTIVITY</a:t>
            </a:r>
          </a:p>
          <a:p>
            <a:pPr marL="12065" marR="5080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or TV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characters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scar,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appearance.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B502CF2-05BA-F94E-A8E2-D62840811231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BB19090-8507-004C-8704-C7073F8648D3}"/>
              </a:ext>
            </a:extLst>
          </p:cNvPr>
          <p:cNvSpPr txBox="1"/>
          <p:nvPr/>
        </p:nvSpPr>
        <p:spPr>
          <a:xfrm>
            <a:off x="5599887" y="3516782"/>
            <a:ext cx="89043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DISCUSSION</a:t>
            </a:r>
          </a:p>
          <a:p>
            <a:pPr marL="12700" marR="5080" indent="-635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stereotypical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and</a:t>
            </a:r>
            <a:r>
              <a:rPr lang="en-GB" sz="3800" spc="-1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villains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</a:t>
            </a:r>
            <a:r>
              <a:rPr lang="en-GB" sz="38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life?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3BFDF41-D3AD-BC42-9050-0798B1EEFD53}"/>
              </a:ext>
            </a:extLst>
          </p:cNvPr>
          <p:cNvSpPr/>
          <p:nvPr/>
        </p:nvSpPr>
        <p:spPr>
          <a:xfrm>
            <a:off x="3041650" y="1700924"/>
            <a:ext cx="14020800" cy="79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7E511B2-DAC3-4F9D-9B52-1F6A7A04D4EC}"/>
              </a:ext>
            </a:extLst>
          </p:cNvPr>
          <p:cNvSpPr txBox="1"/>
          <p:nvPr/>
        </p:nvSpPr>
        <p:spPr>
          <a:xfrm>
            <a:off x="5599887" y="3516782"/>
            <a:ext cx="8904325" cy="4261936"/>
          </a:xfrm>
          <a:prstGeom prst="rect">
            <a:avLst/>
          </a:prstGeom>
        </p:spPr>
        <p:txBody>
          <a:bodyPr vert="horz" wrap="square" lIns="0" tIns="833755" rIns="0" bIns="0" rtlCol="0" anchor="t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</a:rPr>
              <a:t>ACTIVITY</a:t>
            </a:r>
          </a:p>
          <a:p>
            <a:pPr marL="12700" marR="5080" indent="-635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20" dirty="0">
                <a:solidFill>
                  <a:schemeClr val="bg1"/>
                </a:solidFill>
                <a:latin typeface="Arial"/>
                <a:cs typeface="Arial"/>
              </a:rPr>
              <a:t>Why are small, 'cool' scars like Harry Potter's seemingly permissible in a hero, but anything else suggests villainy?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E6ED232-2B1D-4941-81B6-E1CF497DD993}"/>
              </a:ext>
            </a:extLst>
          </p:cNvPr>
          <p:cNvSpPr txBox="1"/>
          <p:nvPr/>
        </p:nvSpPr>
        <p:spPr>
          <a:xfrm>
            <a:off x="5310534" y="3166264"/>
            <a:ext cx="9487630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CHALLENGE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2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2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C70DA7-1358-694B-BABC-F92D65406907}"/>
              </a:ext>
            </a:extLst>
          </p:cNvPr>
          <p:cNvSpPr txBox="1"/>
          <p:nvPr/>
        </p:nvSpPr>
        <p:spPr>
          <a:xfrm rot="360000">
            <a:off x="15364037" y="2090919"/>
            <a:ext cx="383270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Other helpful websites: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youthlinkscotland.org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actiononprejudice.info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4AAB28D-AFB2-B540-822B-83CD55FA7D57}"/>
              </a:ext>
            </a:extLst>
          </p:cNvPr>
          <p:cNvSpPr txBox="1"/>
          <p:nvPr/>
        </p:nvSpPr>
        <p:spPr>
          <a:xfrm>
            <a:off x="4472121" y="3453169"/>
            <a:ext cx="11178578" cy="4256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/>
                <a:cs typeface="Arial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/>
                <a:cs typeface="Arial"/>
              </a:rPr>
              <a:t>differences</a:t>
            </a:r>
            <a:r>
              <a:rPr lang="en-GB" sz="3800" spc="-30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br>
              <a:rPr lang="en-GB" sz="3800" spc="-30" dirty="0">
                <a:solidFill>
                  <a:srgbClr val="0078AD"/>
                </a:solidFill>
                <a:latin typeface="Arial"/>
                <a:cs typeface="Arial"/>
              </a:rPr>
            </a:br>
            <a:r>
              <a:rPr lang="en-GB" sz="3800" spc="-875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/>
                <a:cs typeface="Arial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/>
                <a:cs typeface="Arial"/>
              </a:rPr>
              <a:t>difference:</a:t>
            </a:r>
            <a:r>
              <a:rPr lang="en-GB" sz="3800" spc="-25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endParaRPr lang="en-US" sz="3800" dirty="0">
              <a:solidFill>
                <a:srgbClr val="0078AD"/>
              </a:solidFill>
              <a:latin typeface="Arial"/>
              <a:cs typeface="Arial"/>
            </a:endParaRPr>
          </a:p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b="1" spc="-25" dirty="0">
                <a:solidFill>
                  <a:srgbClr val="0078AD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changingfaces.org.uk</a:t>
            </a:r>
            <a:endParaRPr sz="3800">
              <a:solidFill>
                <a:srgbClr val="0078AD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C993FF7-9AF1-3F49-ADA0-B85C4FF412ED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9F0BA98-D16B-F44F-B4E8-338157D9D08A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word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010" y="4921782"/>
            <a:ext cx="13960947" cy="146578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970" marR="6350" algn="ctr">
              <a:lnSpc>
                <a:spcPct val="100000"/>
              </a:lnSpc>
              <a:spcBef>
                <a:spcPts val="470"/>
              </a:spcBef>
            </a:pP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A</a:t>
            </a:r>
            <a:r>
              <a:rPr spc="-12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0078AD"/>
                </a:solidFill>
                <a:latin typeface="Arial"/>
                <a:cs typeface="Arial"/>
              </a:rPr>
              <a:t>stereotype</a:t>
            </a:r>
            <a:r>
              <a:rPr spc="-13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is an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idea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 about a 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particular </a:t>
            </a:r>
            <a:r>
              <a:rPr spc="-25" dirty="0">
                <a:solidFill>
                  <a:srgbClr val="0078AD"/>
                </a:solidFill>
                <a:latin typeface="Arial"/>
                <a:cs typeface="Arial"/>
              </a:rPr>
              <a:t>group</a:t>
            </a:r>
            <a:endParaRPr lang="en-US" spc="-25" dirty="0">
              <a:solidFill>
                <a:srgbClr val="0078AD"/>
              </a:solidFill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pc="-25" dirty="0">
                <a:solidFill>
                  <a:srgbClr val="0078AD"/>
                </a:solidFill>
                <a:latin typeface="Arial"/>
                <a:cs typeface="Arial"/>
              </a:rPr>
              <a:t>of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people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that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is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78AD"/>
                </a:solidFill>
                <a:latin typeface="Arial"/>
                <a:cs typeface="Arial"/>
              </a:rPr>
              <a:t>often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lang="en-GB" spc="-20" dirty="0">
                <a:solidFill>
                  <a:srgbClr val="0078AD"/>
                </a:solidFill>
                <a:latin typeface="Arial"/>
                <a:cs typeface="Arial"/>
              </a:rPr>
              <a:t>oversimplified</a:t>
            </a:r>
            <a:r>
              <a:rPr spc="-20" dirty="0">
                <a:solidFill>
                  <a:srgbClr val="0078AD"/>
                </a:solidFill>
                <a:latin typeface="Arial"/>
                <a:cs typeface="Arial"/>
              </a:rPr>
              <a:t>,</a:t>
            </a:r>
            <a:r>
              <a:rPr spc="-12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untrue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or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0078AD"/>
                </a:solidFill>
                <a:latin typeface="Arial"/>
                <a:cs typeface="Arial"/>
              </a:rPr>
              <a:t>unfair</a:t>
            </a:r>
            <a:r>
              <a:rPr spc="-60" dirty="0">
                <a:solidFill>
                  <a:srgbClr val="0078AD"/>
                </a:solidFill>
              </a:rPr>
              <a:t>.</a:t>
            </a:r>
            <a:endParaRPr spc="-60" dirty="0">
              <a:solidFill>
                <a:srgbClr val="0078AD"/>
              </a:solidFill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43D26BA-A151-984A-B8E9-2C94BA1E8CD0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32760C-C01D-1540-88BD-EFFB1D456707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322E486-638B-994E-BC19-A46567383658}"/>
              </a:ext>
            </a:extLst>
          </p:cNvPr>
          <p:cNvSpPr txBox="1"/>
          <p:nvPr/>
        </p:nvSpPr>
        <p:spPr>
          <a:xfrm>
            <a:off x="3941823" y="4675122"/>
            <a:ext cx="12220575" cy="19043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we’re going to be talking about how </a:t>
            </a: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people who have a visible difference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mark, scar or condition that affects how they look).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F7656F2-3F35-EA49-8B8B-84A788FBB4EC}"/>
              </a:ext>
            </a:extLst>
          </p:cNvPr>
          <p:cNvSpPr txBox="1"/>
          <p:nvPr/>
        </p:nvSpPr>
        <p:spPr>
          <a:xfrm>
            <a:off x="5285568" y="2367339"/>
            <a:ext cx="10309225" cy="7508240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 visible difference: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conditions like eczema, acne, or vitiligo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Birthmarks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Craniofacial conditions, affecting the growth  and development of the skull and face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Cleft lip/palate (a gap or split in the upper lip  and/or roof of the mouth)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42af94-27ec-4c12-9041-09447141ac56">
      <Terms xmlns="http://schemas.microsoft.com/office/infopath/2007/PartnerControls"/>
    </lcf76f155ced4ddcb4097134ff3c332f>
    <TaxCatchAll xmlns="9b8f0eab-74d5-4d8d-87b8-270f2228a9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D68EB4F4C724DBDD98B989C62A3FE" ma:contentTypeVersion="14" ma:contentTypeDescription="Create a new document." ma:contentTypeScope="" ma:versionID="f9380af5a49bf71607e515b7b5f0327e">
  <xsd:schema xmlns:xsd="http://www.w3.org/2001/XMLSchema" xmlns:xs="http://www.w3.org/2001/XMLSchema" xmlns:p="http://schemas.microsoft.com/office/2006/metadata/properties" xmlns:ns2="b442af94-27ec-4c12-9041-09447141ac56" xmlns:ns3="9b8f0eab-74d5-4d8d-87b8-270f2228a97d" targetNamespace="http://schemas.microsoft.com/office/2006/metadata/properties" ma:root="true" ma:fieldsID="a96778589ab4c4606631664b36ba4c9a" ns2:_="" ns3:_="">
    <xsd:import namespace="b442af94-27ec-4c12-9041-09447141ac56"/>
    <xsd:import namespace="9b8f0eab-74d5-4d8d-87b8-270f2228a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2af94-27ec-4c12-9041-09447141a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e8194ac-132f-443e-9640-f1f2e8c85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f0eab-74d5-4d8d-87b8-270f2228a9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8b3e3e-7341-4ab7-9c45-2b52028c349c}" ma:internalName="TaxCatchAll" ma:showField="CatchAllData" ma:web="9b8f0eab-74d5-4d8d-87b8-270f2228a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44774-D465-439B-A234-DAB4C3FF839B}">
  <ds:schemaRefs>
    <ds:schemaRef ds:uri="http://schemas.openxmlformats.org/package/2006/metadata/core-properties"/>
    <ds:schemaRef ds:uri="9b8f0eab-74d5-4d8d-87b8-270f2228a97d"/>
    <ds:schemaRef ds:uri="http://www.w3.org/XML/1998/namespace"/>
    <ds:schemaRef ds:uri="http://purl.org/dc/terms/"/>
    <ds:schemaRef ds:uri="http://schemas.microsoft.com/office/2006/metadata/properties"/>
    <ds:schemaRef ds:uri="b442af94-27ec-4c12-9041-09447141ac5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01D85A-76B7-480B-9B4C-D39861E9B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25A36-2155-4A0E-8DA5-A90E4DAE7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2af94-27ec-4c12-9041-09447141ac56"/>
    <ds:schemaRef ds:uri="9b8f0eab-74d5-4d8d-87b8-270f2228a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236</Words>
  <Application>Microsoft Office PowerPoint</Application>
  <PresentationFormat>Custom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Degular-Black</vt:lpstr>
      <vt:lpstr>Office Theme</vt:lpstr>
      <vt:lpstr>PowerPoint Presentation</vt:lpstr>
      <vt:lpstr>PowerPoint Presentation</vt:lpstr>
      <vt:lpstr>A stereotype is an idea about a particular group of people that is often oversimplified, untrue or unfair.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Katie Holland</cp:lastModifiedBy>
  <cp:revision>139</cp:revision>
  <dcterms:created xsi:type="dcterms:W3CDTF">2021-05-01T09:26:58Z</dcterms:created>
  <dcterms:modified xsi:type="dcterms:W3CDTF">2023-09-19T14:56:56Z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2021-05-01T00:00:00Z</vt:filetime>
  </property>
  <property fmtid="{D5CDD505-2E9C-101B-9397-08002B2CF9AE}" pid="5" name="ContentTypeId">
    <vt:lpwstr>0x010100761D68EB4F4C724DBDD98B989C62A3FE</vt:lpwstr>
  </property>
  <property fmtid="{D5CDD505-2E9C-101B-9397-08002B2CF9AE}" pid="6" name="MediaServiceImageTags">
    <vt:lpwstr/>
  </property>
</Properties>
</file>