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337" r:id="rId5"/>
    <p:sldId id="257" r:id="rId6"/>
    <p:sldId id="338" r:id="rId7"/>
    <p:sldId id="339" r:id="rId8"/>
    <p:sldId id="340" r:id="rId9"/>
    <p:sldId id="341" r:id="rId10"/>
    <p:sldId id="342" r:id="rId11"/>
    <p:sldId id="314" r:id="rId12"/>
    <p:sldId id="363" r:id="rId13"/>
    <p:sldId id="328" r:id="rId14"/>
    <p:sldId id="364" r:id="rId15"/>
    <p:sldId id="344" r:id="rId16"/>
    <p:sldId id="373" r:id="rId17"/>
    <p:sldId id="365" r:id="rId18"/>
    <p:sldId id="367" r:id="rId19"/>
    <p:sldId id="369" r:id="rId20"/>
    <p:sldId id="371" r:id="rId21"/>
    <p:sldId id="372" r:id="rId22"/>
    <p:sldId id="36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0" userDrawn="1">
          <p15:clr>
            <a:srgbClr val="A4A3A4"/>
          </p15:clr>
        </p15:guide>
        <p15:guide id="2" pos="3840" userDrawn="1">
          <p15:clr>
            <a:srgbClr val="A4A3A4"/>
          </p15:clr>
        </p15:guide>
        <p15:guide id="3" pos="234" userDrawn="1">
          <p15:clr>
            <a:srgbClr val="A4A3A4"/>
          </p15:clr>
        </p15:guide>
        <p15:guide id="4" pos="733" userDrawn="1">
          <p15:clr>
            <a:srgbClr val="A4A3A4"/>
          </p15:clr>
        </p15:guide>
        <p15:guide id="5" pos="5110" userDrawn="1">
          <p15:clr>
            <a:srgbClr val="A4A3A4"/>
          </p15:clr>
        </p15:guide>
        <p15:guide id="6" pos="492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F75420-70A3-6B34-15DF-B85FA6EC809F}" name="Victoria Millar" initials="VM" userId="S::victoria.millar@blackbaud.me::dc3ff596-6eaf-4f9f-8275-174edd9b8adf" providerId="AD"/>
  <p188:author id="{FA9C9066-05B2-203E-AC1A-41E6E8866086}" name="Katrina MacKay" initials="KM" userId="S::katrina.mackay@blackbaud.me::0670298b-56f1-463c-8ea8-46d6ec08d2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Katrina MacKay" initials="KM" lastIdx="2" clrIdx="6">
    <p:extLst>
      <p:ext uri="{19B8F6BF-5375-455C-9EA6-DF929625EA0E}">
        <p15:presenceInfo xmlns:p15="http://schemas.microsoft.com/office/powerpoint/2012/main" userId="S::Katrina.MacKay@edcoms.co.uk::f08a222a-e76f-476c-a023-d4c611eb5749" providerId="AD"/>
      </p:ext>
    </p:extLst>
  </p:cmAuthor>
  <p:cmAuthor id="1" name="Mila Gorini" initials="MG" lastIdx="21" clrIdx="0">
    <p:extLst>
      <p:ext uri="{19B8F6BF-5375-455C-9EA6-DF929625EA0E}">
        <p15:presenceInfo xmlns:p15="http://schemas.microsoft.com/office/powerpoint/2012/main" userId="S::mila.gorini@edcoms.co.uk::ea5581c7-911a-4bef-9909-da14cd8dc7a9" providerId="AD"/>
      </p:ext>
    </p:extLst>
  </p:cmAuthor>
  <p:cmAuthor id="8" name="Dan Tubbs" initials="DT" lastIdx="3" clrIdx="7">
    <p:extLst>
      <p:ext uri="{19B8F6BF-5375-455C-9EA6-DF929625EA0E}">
        <p15:presenceInfo xmlns:p15="http://schemas.microsoft.com/office/powerpoint/2012/main" userId="7e11b2927891c134" providerId="Windows Live"/>
      </p:ext>
    </p:extLst>
  </p:cmAuthor>
  <p:cmAuthor id="2" name="Florence Ackland" initials="FA" lastIdx="75" clrIdx="1">
    <p:extLst>
      <p:ext uri="{19B8F6BF-5375-455C-9EA6-DF929625EA0E}">
        <p15:presenceInfo xmlns:p15="http://schemas.microsoft.com/office/powerpoint/2012/main" userId="S-1-5-21-1598838018-3775903872-2167328690-22119" providerId="AD"/>
      </p:ext>
    </p:extLst>
  </p:cmAuthor>
  <p:cmAuthor id="9" name="Ruth Elborn" initials="RE" lastIdx="2" clrIdx="8">
    <p:extLst>
      <p:ext uri="{19B8F6BF-5375-455C-9EA6-DF929625EA0E}">
        <p15:presenceInfo xmlns:p15="http://schemas.microsoft.com/office/powerpoint/2012/main" userId="55b2a3e4363ef5ab" providerId="Windows Live"/>
      </p:ext>
    </p:extLst>
  </p:cmAuthor>
  <p:cmAuthor id="3" name="Joanna Povey" initials="JP" lastIdx="25" clrIdx="2">
    <p:extLst>
      <p:ext uri="{19B8F6BF-5375-455C-9EA6-DF929625EA0E}">
        <p15:presenceInfo xmlns:p15="http://schemas.microsoft.com/office/powerpoint/2012/main" userId="S::Joanna.Povey@edcoms.co.uk::a8097408-19e6-4502-a245-b921b4681a91" providerId="AD"/>
      </p:ext>
    </p:extLst>
  </p:cmAuthor>
  <p:cmAuthor id="4" name="Toni Chase" initials="TC" lastIdx="8" clrIdx="3">
    <p:extLst>
      <p:ext uri="{19B8F6BF-5375-455C-9EA6-DF929625EA0E}">
        <p15:presenceInfo xmlns:p15="http://schemas.microsoft.com/office/powerpoint/2012/main" userId="243eee97231d2754" providerId="Windows Live"/>
      </p:ext>
    </p:extLst>
  </p:cmAuthor>
  <p:cmAuthor id="5" name="Daniel Marks" initials="DM" lastIdx="1" clrIdx="4">
    <p:extLst>
      <p:ext uri="{19B8F6BF-5375-455C-9EA6-DF929625EA0E}">
        <p15:presenceInfo xmlns:p15="http://schemas.microsoft.com/office/powerpoint/2012/main" userId="S::daniel.marks@edcoms.co.uk::71acda68-9030-4482-bfb8-07afb8ba540d" providerId="AD"/>
      </p:ext>
    </p:extLst>
  </p:cmAuthor>
  <p:cmAuthor id="6" name="Miriam Trent" initials="MT" lastIdx="6" clrIdx="5">
    <p:extLst>
      <p:ext uri="{19B8F6BF-5375-455C-9EA6-DF929625EA0E}">
        <p15:presenceInfo xmlns:p15="http://schemas.microsoft.com/office/powerpoint/2012/main" userId="S::mtrent@everfi.com::d9f66afe-8426-45b1-8de2-4d8779b523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166"/>
    <a:srgbClr val="FFCB31"/>
    <a:srgbClr val="E44131"/>
    <a:srgbClr val="EC1077"/>
    <a:srgbClr val="C95A28"/>
    <a:srgbClr val="3155A5"/>
    <a:srgbClr val="FFCC31"/>
    <a:srgbClr val="FFFFFF"/>
    <a:srgbClr val="131D39"/>
    <a:srgbClr val="1E38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73258" autoAdjust="0"/>
  </p:normalViewPr>
  <p:slideViewPr>
    <p:cSldViewPr snapToGrid="0" snapToObjects="1" showGuides="1">
      <p:cViewPr varScale="1">
        <p:scale>
          <a:sx n="46" d="100"/>
          <a:sy n="46" d="100"/>
        </p:scale>
        <p:origin x="1476" y="40"/>
      </p:cViewPr>
      <p:guideLst>
        <p:guide orient="horz" pos="1480"/>
        <p:guide pos="3840"/>
        <p:guide pos="234"/>
        <p:guide pos="733"/>
        <p:guide pos="5110"/>
        <p:guide pos="4929"/>
      </p:guideLst>
    </p:cSldViewPr>
  </p:slideViewPr>
  <p:outlineViewPr>
    <p:cViewPr>
      <p:scale>
        <a:sx n="33" d="100"/>
        <a:sy n="33" d="100"/>
      </p:scale>
      <p:origin x="0" y="-10504"/>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0" d="100"/>
          <a:sy n="110" d="100"/>
        </p:scale>
        <p:origin x="3088"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B5DE2A-6429-7B4C-91B2-619BA9F51BE5}" type="datetimeFigureOut">
              <a:rPr lang="en-US" smtClean="0"/>
              <a:t>9/20/2023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3FF19-8921-B447-80B5-DE497E3524FF}" type="slidenum">
              <a:rPr lang="en-US" smtClean="0"/>
              <a:t>‹#›</a:t>
            </a:fld>
            <a:endParaRPr lang="en-US" dirty="0"/>
          </a:p>
        </p:txBody>
      </p:sp>
    </p:spTree>
    <p:extLst>
      <p:ext uri="{BB962C8B-B14F-4D97-AF65-F5344CB8AC3E}">
        <p14:creationId xmlns:p14="http://schemas.microsoft.com/office/powerpoint/2010/main" val="346040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hs.uk/every-mind-matters/lifes-challenges/our-personal-lives-and-relationship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she-association.org.uk/curriculum-and-resources/resources/programme-study-pshe-education-key-stages-1%E2%80%935"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assets.publishing.service.gov.uk/government/uploads/system/uploads/attachment_data/file/1090195/Relationships_Education_RSE_and_Health_Education.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a:t>
            </a:fld>
            <a:endParaRPr lang="en-US" dirty="0"/>
          </a:p>
        </p:txBody>
      </p:sp>
    </p:spTree>
    <p:extLst>
      <p:ext uri="{BB962C8B-B14F-4D97-AF65-F5344CB8AC3E}">
        <p14:creationId xmlns:p14="http://schemas.microsoft.com/office/powerpoint/2010/main" val="3351116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kern="1200" dirty="0">
                <a:solidFill>
                  <a:schemeClr val="tx1"/>
                </a:solidFill>
                <a:effectLst/>
                <a:latin typeface="+mn-lt"/>
                <a:ea typeface="+mn-ea"/>
                <a:cs typeface="+mn-cs"/>
              </a:rPr>
              <a:t>Exploring the characteristics of a positive relationship | Slide 2 of 4 | This slide - 6 minutes | </a:t>
            </a:r>
            <a:r>
              <a:rPr lang="en-GB" sz="1200" b="0" i="1" u="none" strike="noStrike" kern="1200" dirty="0">
                <a:solidFill>
                  <a:schemeClr val="tx1"/>
                </a:solidFill>
                <a:effectLst/>
                <a:latin typeface="+mn-lt"/>
                <a:ea typeface="+mn-ea"/>
                <a:cs typeface="+mn-cs"/>
              </a:rPr>
              <a:t>Exploring the key characteristics of a healthy relationship</a:t>
            </a:r>
          </a:p>
          <a:p>
            <a:pPr rtl="0"/>
            <a:endParaRPr lang="en-GB" b="0" dirty="0">
              <a:effectLst/>
            </a:endParaRPr>
          </a:p>
          <a:p>
            <a:pPr rtl="0"/>
            <a:r>
              <a:rPr lang="en-GB" b="1" dirty="0">
                <a:effectLst/>
              </a:rPr>
              <a:t>Note: </a:t>
            </a:r>
            <a:r>
              <a:rPr lang="en-GB" b="0" dirty="0">
                <a:effectLst/>
              </a:rPr>
              <a:t>this video includes aspects of meeting people online. It is recommended to have either taught about personal safety, the differences between people we’ve met in-person and online, and ways young people can help to keep themselves safe, prior to the lesson. </a:t>
            </a:r>
          </a:p>
          <a:p>
            <a:pPr rtl="0"/>
            <a:r>
              <a:rPr lang="en-GB" b="0" dirty="0">
                <a:effectLst/>
              </a:rPr>
              <a:t>Alternatively, this should be clarified in relation to the video so that it doesn’t normalise the view that getting into a car with someone a young person has met online is safe without further measures. For example, having met in a public place with a parent/carer present first for younger students or with friends present if the students are older.</a:t>
            </a:r>
          </a:p>
          <a:p>
            <a:pPr rtl="0"/>
            <a:endParaRPr lang="en-GB" b="0" dirty="0">
              <a:effectLst/>
            </a:endParaRP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Introduce the video by explaining that Matthew and Ryan are </a:t>
            </a:r>
            <a:r>
              <a:rPr lang="en-GB" sz="1200" b="0" i="0" u="none" strike="noStrike" kern="1200" dirty="0" err="1">
                <a:solidFill>
                  <a:schemeClr val="tx1"/>
                </a:solidFill>
                <a:effectLst/>
                <a:latin typeface="+mn-lt"/>
                <a:ea typeface="+mn-ea"/>
                <a:cs typeface="+mn-cs"/>
              </a:rPr>
              <a:t>TikTokers</a:t>
            </a:r>
            <a:r>
              <a:rPr lang="en-GB" sz="1200" b="0" i="0" u="none" strike="noStrike" kern="1200" dirty="0">
                <a:solidFill>
                  <a:schemeClr val="tx1"/>
                </a:solidFill>
                <a:effectLst/>
                <a:latin typeface="+mn-lt"/>
                <a:ea typeface="+mn-ea"/>
                <a:cs typeface="+mn-cs"/>
              </a:rPr>
              <a:t>, and they are going to talk about being in a positive relationship. </a:t>
            </a: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Highlight the questions on the board for students to think about as they watch the video.</a:t>
            </a: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Watch the video: https://</a:t>
            </a:r>
            <a:r>
              <a:rPr lang="en-GB" sz="1200" b="0" i="0" u="none" strike="noStrike" kern="1200" dirty="0" err="1">
                <a:solidFill>
                  <a:schemeClr val="tx1"/>
                </a:solidFill>
                <a:effectLst/>
                <a:latin typeface="+mn-lt"/>
                <a:ea typeface="+mn-ea"/>
                <a:cs typeface="+mn-cs"/>
              </a:rPr>
              <a:t>youtu.be</a:t>
            </a:r>
            <a:r>
              <a:rPr lang="en-GB" sz="1200" b="0" i="0" u="none" strike="noStrike" kern="1200" dirty="0">
                <a:solidFill>
                  <a:schemeClr val="tx1"/>
                </a:solidFill>
                <a:effectLst/>
                <a:latin typeface="+mn-lt"/>
                <a:ea typeface="+mn-ea"/>
                <a:cs typeface="+mn-cs"/>
              </a:rPr>
              <a:t>/gYmCR4Eog_4 </a:t>
            </a: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Feed back from the video in 3 steps:</a:t>
            </a:r>
          </a:p>
          <a:p>
            <a:pPr marL="685800" lvl="1" indent="-228600" rtl="0" fontAlgn="base">
              <a:buFont typeface="+mj-lt"/>
              <a:buAutoNum type="alphaLcParenR"/>
            </a:pPr>
            <a:r>
              <a:rPr lang="en-GB" sz="1200" b="0" i="0" u="none" strike="noStrike" kern="1200" dirty="0">
                <a:solidFill>
                  <a:schemeClr val="tx1"/>
                </a:solidFill>
                <a:effectLst/>
                <a:latin typeface="+mn-lt"/>
                <a:ea typeface="+mn-ea"/>
                <a:cs typeface="+mn-cs"/>
              </a:rPr>
              <a:t>students discuss their ideas in pairs.</a:t>
            </a:r>
          </a:p>
          <a:p>
            <a:pPr marL="685800" lvl="1" indent="-228600" rtl="0" fontAlgn="base">
              <a:buFont typeface="+mj-lt"/>
              <a:buAutoNum type="alphaLcParenR"/>
            </a:pPr>
            <a:r>
              <a:rPr lang="en-GB" sz="1200" b="0" i="0" u="none" strike="noStrike" kern="1200" dirty="0">
                <a:solidFill>
                  <a:schemeClr val="tx1"/>
                </a:solidFill>
                <a:effectLst/>
                <a:latin typeface="+mn-lt"/>
                <a:ea typeface="+mn-ea"/>
                <a:cs typeface="+mn-cs"/>
              </a:rPr>
              <a:t>students report back to the class.</a:t>
            </a:r>
          </a:p>
          <a:p>
            <a:pPr marL="685800" lvl="1" indent="-228600" rtl="0" fontAlgn="base">
              <a:buFont typeface="+mj-lt"/>
              <a:buAutoNum type="alphaLcParenR"/>
            </a:pPr>
            <a:r>
              <a:rPr lang="en-GB" sz="1200" b="0" i="0" u="none" strike="noStrike" kern="1200" dirty="0">
                <a:solidFill>
                  <a:schemeClr val="tx1"/>
                </a:solidFill>
                <a:effectLst/>
                <a:latin typeface="+mn-lt"/>
                <a:ea typeface="+mn-ea"/>
                <a:cs typeface="+mn-cs"/>
              </a:rPr>
              <a:t>students write up key ideas onto their mind maps in a different coloured pen (or shape/style if coloured pens are not available).</a:t>
            </a:r>
          </a:p>
          <a:p>
            <a:pPr rtl="0"/>
            <a:br>
              <a:rPr lang="en-GB" b="0" dirty="0">
                <a:effectLst/>
              </a:rPr>
            </a:br>
            <a:r>
              <a:rPr lang="en-GB" sz="1200" b="1" i="0" u="none" strike="noStrike" kern="1200" dirty="0">
                <a:solidFill>
                  <a:schemeClr val="tx1"/>
                </a:solidFill>
                <a:effectLst/>
                <a:latin typeface="+mn-lt"/>
                <a:ea typeface="+mn-ea"/>
                <a:cs typeface="+mn-cs"/>
              </a:rPr>
              <a:t>Support: </a:t>
            </a:r>
            <a:r>
              <a:rPr lang="en-GB" sz="1200" b="0" i="0" u="none" strike="noStrike" kern="1200" dirty="0">
                <a:solidFill>
                  <a:schemeClr val="tx1"/>
                </a:solidFill>
                <a:effectLst/>
                <a:latin typeface="+mn-lt"/>
                <a:ea typeface="+mn-ea"/>
                <a:cs typeface="+mn-cs"/>
              </a:rPr>
              <a:t>Name three characteristics of a positive relationship from the video.</a:t>
            </a:r>
            <a:endParaRPr lang="en-GB" b="0" dirty="0">
              <a:effectLst/>
            </a:endParaRPr>
          </a:p>
          <a:p>
            <a:r>
              <a:rPr lang="en-GB" sz="1200" b="1" i="0" u="none" strike="noStrike" kern="1200" dirty="0">
                <a:solidFill>
                  <a:schemeClr val="tx1"/>
                </a:solidFill>
                <a:effectLst/>
                <a:latin typeface="+mn-lt"/>
                <a:ea typeface="+mn-ea"/>
                <a:cs typeface="+mn-cs"/>
              </a:rPr>
              <a:t>Challenge: </a:t>
            </a:r>
            <a:r>
              <a:rPr lang="en-GB" sz="1200" b="0" i="0" u="none" strike="noStrike" kern="1200" dirty="0">
                <a:solidFill>
                  <a:schemeClr val="tx1"/>
                </a:solidFill>
                <a:effectLst/>
                <a:latin typeface="+mn-lt"/>
                <a:ea typeface="+mn-ea"/>
                <a:cs typeface="+mn-cs"/>
              </a:rPr>
              <a:t>What did Matthew and Ryan miss from their video? Do you have any key points that they could have mentioned?</a:t>
            </a: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10</a:t>
            </a:fld>
            <a:endParaRPr lang="en-US" dirty="0"/>
          </a:p>
        </p:txBody>
      </p:sp>
    </p:spTree>
    <p:extLst>
      <p:ext uri="{BB962C8B-B14F-4D97-AF65-F5344CB8AC3E}">
        <p14:creationId xmlns:p14="http://schemas.microsoft.com/office/powerpoint/2010/main" val="4192369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kern="1200" dirty="0">
                <a:solidFill>
                  <a:schemeClr val="tx1"/>
                </a:solidFill>
                <a:effectLst/>
                <a:latin typeface="+mn-lt"/>
                <a:ea typeface="+mn-ea"/>
                <a:cs typeface="+mn-cs"/>
              </a:rPr>
              <a:t>Defining the characteristics of a positive relationship | Slide 3 of 4 | This slide - 3 minutes | </a:t>
            </a:r>
            <a:r>
              <a:rPr lang="en-GB" sz="1200" b="0" i="1" u="none" strike="noStrike" kern="1200" dirty="0">
                <a:solidFill>
                  <a:schemeClr val="tx1"/>
                </a:solidFill>
                <a:effectLst/>
                <a:latin typeface="+mn-lt"/>
                <a:ea typeface="+mn-ea"/>
                <a:cs typeface="+mn-cs"/>
              </a:rPr>
              <a:t>Exploring the key characteristics of a healthy relationship</a:t>
            </a:r>
          </a:p>
          <a:p>
            <a:pPr rtl="0"/>
            <a:endParaRPr lang="en-GB" b="0" dirty="0">
              <a:effectLst/>
            </a:endParaRP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Read, or ask student volunteers to read aloud the characteristics of a positive relationship from the slide. </a:t>
            </a: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Discuss these key points with the class and ask them if they have anything else they would add to this list. </a:t>
            </a:r>
            <a:br>
              <a:rPr lang="en-GB" dirty="0"/>
            </a:br>
            <a:endParaRPr lang="en-GB" b="1" dirty="0"/>
          </a:p>
        </p:txBody>
      </p:sp>
      <p:sp>
        <p:nvSpPr>
          <p:cNvPr id="4" name="Slide Number Placeholder 3"/>
          <p:cNvSpPr>
            <a:spLocks noGrp="1"/>
          </p:cNvSpPr>
          <p:nvPr>
            <p:ph type="sldNum" sz="quarter" idx="10"/>
          </p:nvPr>
        </p:nvSpPr>
        <p:spPr/>
        <p:txBody>
          <a:bodyPr/>
          <a:lstStyle/>
          <a:p>
            <a:fld id="{31B3FF19-8921-B447-80B5-DE497E3524FF}" type="slidenum">
              <a:rPr lang="en-US" smtClean="0"/>
              <a:t>11</a:t>
            </a:fld>
            <a:endParaRPr lang="en-US" dirty="0"/>
          </a:p>
        </p:txBody>
      </p:sp>
    </p:spTree>
    <p:extLst>
      <p:ext uri="{BB962C8B-B14F-4D97-AF65-F5344CB8AC3E}">
        <p14:creationId xmlns:p14="http://schemas.microsoft.com/office/powerpoint/2010/main" val="816256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kern="1200" dirty="0">
                <a:solidFill>
                  <a:schemeClr val="tx1"/>
                </a:solidFill>
                <a:effectLst/>
                <a:latin typeface="+mn-lt"/>
                <a:ea typeface="+mn-ea"/>
                <a:cs typeface="+mn-cs"/>
              </a:rPr>
              <a:t>Defining the characteristics of a positive relationship | Slide 4 of 4 | This slide - 3 minutes | </a:t>
            </a:r>
            <a:r>
              <a:rPr lang="en-GB" sz="1200" b="0" i="1" u="none" strike="noStrike" kern="1200" dirty="0">
                <a:solidFill>
                  <a:schemeClr val="tx1"/>
                </a:solidFill>
                <a:effectLst/>
                <a:latin typeface="+mn-lt"/>
                <a:ea typeface="+mn-ea"/>
                <a:cs typeface="+mn-cs"/>
              </a:rPr>
              <a:t>Exploring the key characteristics of a healthy relationship</a:t>
            </a:r>
          </a:p>
          <a:p>
            <a:pPr rtl="0"/>
            <a:endParaRPr lang="en-GB" b="0" dirty="0">
              <a:effectLst/>
            </a:endParaRP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Using the questions on the board, emphasise the importance of trust and kindness in a relationship, explain that respect is reciprocal and highlight the importance of boundaries, privacy and consent (see definitions below).</a:t>
            </a: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Task: students to work independently and use the key words to write a description of a positive relationship, including positive relationship behaviours e.g., listening.</a:t>
            </a:r>
          </a:p>
          <a:p>
            <a:pPr rtl="0"/>
            <a:br>
              <a:rPr lang="en-GB" b="0" dirty="0">
                <a:effectLst/>
              </a:rPr>
            </a:br>
            <a:r>
              <a:rPr lang="en-GB" sz="1200" b="0" i="0" u="none" strike="noStrike" kern="1200" dirty="0">
                <a:solidFill>
                  <a:schemeClr val="tx1"/>
                </a:solidFill>
                <a:effectLst/>
                <a:latin typeface="+mn-lt"/>
                <a:ea typeface="+mn-ea"/>
                <a:cs typeface="+mn-cs"/>
              </a:rPr>
              <a:t>Key words:</a:t>
            </a:r>
            <a:endParaRPr lang="en-GB" b="0" dirty="0">
              <a:effectLst/>
            </a:endParaRPr>
          </a:p>
          <a:p>
            <a:pPr rtl="0"/>
            <a:r>
              <a:rPr lang="en-GB" sz="1200" b="1" i="0" u="none" strike="noStrike" kern="1200" dirty="0">
                <a:solidFill>
                  <a:schemeClr val="tx1"/>
                </a:solidFill>
                <a:effectLst/>
                <a:latin typeface="+mn-lt"/>
                <a:ea typeface="+mn-ea"/>
                <a:cs typeface="+mn-cs"/>
              </a:rPr>
              <a:t>Boundaries </a:t>
            </a:r>
            <a:r>
              <a:rPr lang="en-GB" sz="1200" b="0" i="0" u="none" strike="noStrike"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help people define what they are comfortable with in a relationship and how they would like to be treated by others. Boundaries can be emotional, physical or even digital.</a:t>
            </a:r>
            <a:endParaRPr lang="en-GB" sz="1200" b="1"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Privacy</a:t>
            </a:r>
            <a:r>
              <a:rPr lang="en-GB" sz="1200" b="0" i="0" u="none" strike="noStrike" kern="1200" dirty="0">
                <a:solidFill>
                  <a:schemeClr val="tx1"/>
                </a:solidFill>
                <a:effectLst/>
                <a:latin typeface="+mn-lt"/>
                <a:ea typeface="+mn-ea"/>
                <a:cs typeface="+mn-cs"/>
              </a:rPr>
              <a:t> - having a right to private thoughts, feelings, or experiences without others being aware of them. The ability to share personal information without fear that it will be shared with others or used against you. </a:t>
            </a:r>
          </a:p>
          <a:p>
            <a:pPr rtl="0"/>
            <a:r>
              <a:rPr lang="en-GB" sz="1200" b="1" i="0" u="none" strike="noStrike" kern="1200" dirty="0">
                <a:solidFill>
                  <a:schemeClr val="tx1"/>
                </a:solidFill>
                <a:effectLst/>
                <a:latin typeface="+mn-lt"/>
                <a:ea typeface="+mn-ea"/>
                <a:cs typeface="+mn-cs"/>
              </a:rPr>
              <a:t>Consent</a:t>
            </a:r>
            <a:r>
              <a:rPr lang="en-GB" sz="1200" b="0" i="0" u="none" strike="noStrike" kern="1200" dirty="0">
                <a:solidFill>
                  <a:schemeClr val="tx1"/>
                </a:solidFill>
                <a:effectLst/>
                <a:latin typeface="+mn-lt"/>
                <a:ea typeface="+mn-ea"/>
                <a:cs typeface="+mn-cs"/>
              </a:rPr>
              <a:t> - an agreement given willingly and freely without exploitation, threat or fear. It is the responsibility of the person seeking consent to ensure that consent is given. Given consent can be subsequently retracted. People can change their minds and this needs to be respected, seeking consent needs to be seen as an ongoing process</a:t>
            </a:r>
            <a:endParaRPr lang="en-GB" b="0" dirty="0">
              <a:effectLst/>
            </a:endParaRPr>
          </a:p>
          <a:p>
            <a:pPr rtl="0"/>
            <a:br>
              <a:rPr lang="en-GB" b="0" dirty="0">
                <a:effectLst/>
              </a:rPr>
            </a:br>
            <a:r>
              <a:rPr lang="en-GB" sz="1200" b="1" i="0" u="none" strike="noStrike" kern="1200" dirty="0">
                <a:solidFill>
                  <a:schemeClr val="tx1"/>
                </a:solidFill>
                <a:effectLst/>
                <a:latin typeface="+mn-lt"/>
                <a:ea typeface="+mn-ea"/>
                <a:cs typeface="+mn-cs"/>
              </a:rPr>
              <a:t>Support: </a:t>
            </a:r>
            <a:r>
              <a:rPr lang="en-GB" sz="1200" b="0" i="0" u="none" strike="noStrike" kern="1200" dirty="0">
                <a:solidFill>
                  <a:schemeClr val="tx1"/>
                </a:solidFill>
                <a:effectLst/>
                <a:latin typeface="+mn-lt"/>
                <a:ea typeface="+mn-ea"/>
                <a:cs typeface="+mn-cs"/>
              </a:rPr>
              <a:t>On a whiteboard, draw an image to demonstrate 2-3 of the qualities. </a:t>
            </a:r>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Challenge:</a:t>
            </a:r>
            <a:r>
              <a:rPr lang="en-GB" sz="1200" b="0" i="0" u="none" strike="noStrike" kern="1200" dirty="0">
                <a:solidFill>
                  <a:schemeClr val="tx1"/>
                </a:solidFill>
                <a:effectLst/>
                <a:latin typeface="+mn-lt"/>
                <a:ea typeface="+mn-ea"/>
                <a:cs typeface="+mn-cs"/>
              </a:rPr>
              <a:t> Direct students to challenge questions on the board.</a:t>
            </a:r>
            <a:endParaRPr lang="en-GB" b="0" dirty="0">
              <a:effectLst/>
            </a:endParaRPr>
          </a:p>
          <a:p>
            <a:br>
              <a:rPr lang="en-GB" dirty="0"/>
            </a:br>
            <a:endParaRPr lang="en-GB" b="1" dirty="0"/>
          </a:p>
          <a:p>
            <a:pPr rtl="0"/>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12</a:t>
            </a:fld>
            <a:endParaRPr lang="en-US"/>
          </a:p>
        </p:txBody>
      </p:sp>
    </p:spTree>
    <p:extLst>
      <p:ext uri="{BB962C8B-B14F-4D97-AF65-F5344CB8AC3E}">
        <p14:creationId xmlns:p14="http://schemas.microsoft.com/office/powerpoint/2010/main" val="2032717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kern="1200" dirty="0">
                <a:solidFill>
                  <a:schemeClr val="tx1"/>
                </a:solidFill>
                <a:effectLst/>
                <a:latin typeface="+mn-lt"/>
                <a:ea typeface="+mn-ea"/>
                <a:cs typeface="+mn-cs"/>
              </a:rPr>
              <a:t>Concerning relationships | Slide 1 of 2 | This slide - 5 minutes | </a:t>
            </a:r>
            <a:r>
              <a:rPr lang="en-GB" sz="1200" b="0" i="1" u="none" strike="noStrike" kern="1200" dirty="0">
                <a:solidFill>
                  <a:schemeClr val="tx1"/>
                </a:solidFill>
                <a:effectLst/>
                <a:latin typeface="+mn-lt"/>
                <a:ea typeface="+mn-ea"/>
                <a:cs typeface="+mn-cs"/>
              </a:rPr>
              <a:t>Identify patterns in unhealthy relationships</a:t>
            </a:r>
          </a:p>
          <a:p>
            <a:pPr rtl="0"/>
            <a:endParaRPr lang="en-GB" b="0" dirty="0">
              <a:effectLst/>
            </a:endParaRP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Explain that we are now going to explore what concerning or unhealthy relationship looks like. Invite students in pairs to look at the list of characteristics of a healthy relationships on their worksheet and ‘flip it’ – by discussing what the signs might be if these aspects were missing in a relationship. This will support students with the scenarios. Some examples are below. </a:t>
            </a:r>
          </a:p>
          <a:p>
            <a:pPr marL="685800" lvl="1" indent="-228600" rtl="0" fontAlgn="base">
              <a:buFont typeface="Courier New" panose="02070309020205020404" pitchFamily="49" charset="0"/>
              <a:buChar char="o"/>
            </a:pPr>
            <a:r>
              <a:rPr lang="en-GB" sz="1200" b="0" i="0" u="none" strike="noStrike" kern="1200" dirty="0">
                <a:solidFill>
                  <a:schemeClr val="tx1"/>
                </a:solidFill>
                <a:effectLst/>
                <a:latin typeface="+mn-lt"/>
                <a:ea typeface="+mn-ea"/>
                <a:cs typeface="+mn-cs"/>
              </a:rPr>
              <a:t>Respecting each other -&gt; criticism, ignoring what each other wants</a:t>
            </a:r>
          </a:p>
          <a:p>
            <a:pPr marL="685800" lvl="1" indent="-228600" rtl="0" fontAlgn="base">
              <a:buFont typeface="Courier New" panose="02070309020205020404" pitchFamily="49" charset="0"/>
              <a:buChar char="o"/>
            </a:pPr>
            <a:r>
              <a:rPr lang="en-GB" sz="1200" b="0" i="0" u="none" strike="noStrike" kern="1200" dirty="0">
                <a:solidFill>
                  <a:schemeClr val="tx1"/>
                </a:solidFill>
                <a:effectLst/>
                <a:latin typeface="+mn-lt"/>
                <a:ea typeface="+mn-ea"/>
                <a:cs typeface="+mn-cs"/>
              </a:rPr>
              <a:t>Trust -&gt; Jealousy, control</a:t>
            </a:r>
          </a:p>
          <a:p>
            <a:pPr marL="685800" lvl="1" indent="-228600" rtl="0" fontAlgn="base">
              <a:buFont typeface="Courier New" panose="02070309020205020404" pitchFamily="49" charset="0"/>
              <a:buChar char="o"/>
            </a:pPr>
            <a:r>
              <a:rPr lang="en-GB" sz="1200" b="0" i="0" u="none" strike="noStrike" kern="1200" dirty="0">
                <a:solidFill>
                  <a:schemeClr val="tx1"/>
                </a:solidFill>
                <a:effectLst/>
                <a:latin typeface="+mn-lt"/>
                <a:ea typeface="+mn-ea"/>
                <a:cs typeface="+mn-cs"/>
              </a:rPr>
              <a:t>Honesty -&gt; Hiding things, secrets</a:t>
            </a:r>
          </a:p>
          <a:p>
            <a:pPr marL="685800" lvl="1" indent="-228600" rtl="0" fontAlgn="base">
              <a:buFont typeface="Courier New" panose="02070309020205020404" pitchFamily="49" charset="0"/>
              <a:buChar char="o"/>
            </a:pPr>
            <a:r>
              <a:rPr lang="en-GB" sz="1200" b="0" i="0" u="none" strike="noStrike" kern="1200" dirty="0">
                <a:solidFill>
                  <a:schemeClr val="tx1"/>
                </a:solidFill>
                <a:effectLst/>
                <a:latin typeface="+mn-lt"/>
                <a:ea typeface="+mn-ea"/>
                <a:cs typeface="+mn-cs"/>
              </a:rPr>
              <a:t>Communicating Well -&gt; Resentment, not being sure where each one stands</a:t>
            </a:r>
          </a:p>
          <a:p>
            <a:pPr marL="685800" lvl="1" indent="-228600" rtl="0" fontAlgn="base">
              <a:buFont typeface="Courier New" panose="02070309020205020404" pitchFamily="49" charset="0"/>
              <a:buChar char="o"/>
            </a:pPr>
            <a:r>
              <a:rPr lang="en-GB" sz="1200" b="0" i="0" u="none" strike="noStrike" kern="1200" dirty="0">
                <a:solidFill>
                  <a:schemeClr val="tx1"/>
                </a:solidFill>
                <a:effectLst/>
                <a:latin typeface="+mn-lt"/>
                <a:ea typeface="+mn-ea"/>
                <a:cs typeface="+mn-cs"/>
              </a:rPr>
              <a:t>Not being scared of each other -&gt; Fear,  worry</a:t>
            </a:r>
          </a:p>
          <a:p>
            <a:pPr marL="685800" lvl="1" indent="-228600" rtl="0" fontAlgn="base">
              <a:buFont typeface="Courier New" panose="02070309020205020404" pitchFamily="49" charset="0"/>
              <a:buChar char="o"/>
            </a:pPr>
            <a:r>
              <a:rPr lang="en-GB" sz="1200" b="0" i="0" u="none" strike="noStrike" kern="1200" dirty="0">
                <a:solidFill>
                  <a:schemeClr val="tx1"/>
                </a:solidFill>
                <a:effectLst/>
                <a:latin typeface="+mn-lt"/>
                <a:ea typeface="+mn-ea"/>
                <a:cs typeface="+mn-cs"/>
              </a:rPr>
              <a:t>Equality -&gt; One person deciding everything, control</a:t>
            </a:r>
          </a:p>
          <a:p>
            <a:pPr marL="685800" lvl="1" indent="-228600" rtl="0" fontAlgn="base">
              <a:buFont typeface="Courier New" panose="02070309020205020404" pitchFamily="49" charset="0"/>
              <a:buChar char="o"/>
            </a:pPr>
            <a:endParaRPr lang="en-GB" sz="1200" b="0" i="0" u="none" strike="noStrike" kern="1200" dirty="0">
              <a:solidFill>
                <a:schemeClr val="tx1"/>
              </a:solidFill>
              <a:effectLst/>
              <a:latin typeface="+mn-lt"/>
              <a:ea typeface="+mn-ea"/>
              <a:cs typeface="+mn-cs"/>
            </a:endParaRP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Reveal the scenarios on the board.</a:t>
            </a:r>
          </a:p>
        </p:txBody>
      </p:sp>
      <p:sp>
        <p:nvSpPr>
          <p:cNvPr id="4" name="Slide Number Placeholder 3"/>
          <p:cNvSpPr>
            <a:spLocks noGrp="1"/>
          </p:cNvSpPr>
          <p:nvPr>
            <p:ph type="sldNum" sz="quarter" idx="5"/>
          </p:nvPr>
        </p:nvSpPr>
        <p:spPr/>
        <p:txBody>
          <a:bodyPr/>
          <a:lstStyle/>
          <a:p>
            <a:fld id="{31B3FF19-8921-B447-80B5-DE497E3524FF}" type="slidenum">
              <a:rPr lang="en-US" smtClean="0"/>
              <a:t>13</a:t>
            </a:fld>
            <a:endParaRPr lang="en-US"/>
          </a:p>
        </p:txBody>
      </p:sp>
    </p:spTree>
    <p:extLst>
      <p:ext uri="{BB962C8B-B14F-4D97-AF65-F5344CB8AC3E}">
        <p14:creationId xmlns:p14="http://schemas.microsoft.com/office/powerpoint/2010/main" val="475590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kern="1200" dirty="0">
                <a:solidFill>
                  <a:schemeClr val="tx1"/>
                </a:solidFill>
                <a:effectLst/>
                <a:latin typeface="+mn-lt"/>
                <a:ea typeface="+mn-ea"/>
                <a:cs typeface="+mn-cs"/>
              </a:rPr>
              <a:t>Concerning relationships | Slide 2 of 2 | This slide - 10 minutes | </a:t>
            </a:r>
            <a:r>
              <a:rPr lang="en-GB" sz="1200" b="0" i="1" u="none" strike="noStrike" kern="1200" dirty="0">
                <a:solidFill>
                  <a:schemeClr val="tx1"/>
                </a:solidFill>
                <a:effectLst/>
                <a:latin typeface="+mn-lt"/>
                <a:ea typeface="+mn-ea"/>
                <a:cs typeface="+mn-cs"/>
              </a:rPr>
              <a:t>Identify patterns in unhealthy relationships</a:t>
            </a:r>
          </a:p>
          <a:p>
            <a:pPr rtl="0"/>
            <a:endParaRPr lang="en-GB" b="0" dirty="0">
              <a:effectLst/>
            </a:endParaRP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Think-pair-share: students read the scenarios on the previous slide and the worksheet independently, before answering the questions with a partner and then sharing to the whole class discussion. Encourage them to reflect on the list of healthy relationship characteristics. </a:t>
            </a:r>
          </a:p>
          <a:p>
            <a:pPr marL="457200" lvl="1" indent="0" rtl="0" fontAlgn="base">
              <a:buFont typeface="+mj-lt"/>
              <a:buNone/>
            </a:pPr>
            <a:r>
              <a:rPr lang="en-GB" sz="1200" b="1" i="0" u="none" strike="noStrike" kern="1200" dirty="0">
                <a:solidFill>
                  <a:schemeClr val="tx1"/>
                </a:solidFill>
                <a:effectLst/>
                <a:latin typeface="+mn-lt"/>
                <a:ea typeface="+mn-ea"/>
                <a:cs typeface="+mn-cs"/>
              </a:rPr>
              <a:t>Support: </a:t>
            </a:r>
            <a:r>
              <a:rPr lang="en-GB" sz="1200" b="0" i="0" u="none" strike="noStrike" kern="1200" dirty="0">
                <a:solidFill>
                  <a:schemeClr val="tx1"/>
                </a:solidFill>
                <a:effectLst/>
                <a:latin typeface="+mn-lt"/>
                <a:ea typeface="+mn-ea"/>
                <a:cs typeface="+mn-cs"/>
              </a:rPr>
              <a:t>Read aloud each scenario. Offer students the support sheet to consider concerning signs in a relationship and a feelings board - they could then circle their answers in a different colour for each scenario.</a:t>
            </a:r>
            <a:br>
              <a:rPr lang="en-GB" sz="1200" b="1"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Challenge: </a:t>
            </a:r>
            <a:r>
              <a:rPr lang="en-GB" sz="1200" b="0" i="0" u="none" strike="noStrike" kern="1200" dirty="0">
                <a:solidFill>
                  <a:srgbClr val="000000"/>
                </a:solidFill>
                <a:effectLst/>
                <a:latin typeface="Arial" panose="020B0604020202020204" pitchFamily="34" charset="0"/>
                <a:ea typeface="+mn-ea"/>
                <a:cs typeface="+mn-cs"/>
              </a:rPr>
              <a:t>H</a:t>
            </a:r>
            <a:r>
              <a:rPr lang="en-GB" sz="1200" b="0" i="0" u="none" strike="noStrike" dirty="0">
                <a:solidFill>
                  <a:srgbClr val="000000"/>
                </a:solidFill>
                <a:effectLst/>
                <a:latin typeface="Arial" panose="020B0604020202020204" pitchFamily="34" charset="0"/>
              </a:rPr>
              <a:t>ow might behaviours in a challenging relationship affect someone’s mental health? </a:t>
            </a:r>
            <a:endParaRPr lang="en-GB" sz="1200" b="0" i="0" u="none" strike="noStrike" kern="1200" dirty="0">
              <a:solidFill>
                <a:schemeClr val="tx1"/>
              </a:solidFill>
              <a:effectLst/>
              <a:latin typeface="+mn-lt"/>
              <a:ea typeface="+mn-ea"/>
              <a:cs typeface="+mn-cs"/>
            </a:endParaRPr>
          </a:p>
          <a:p>
            <a:pPr marL="228600" indent="-228600" rtl="0" fontAlgn="base">
              <a:buFont typeface="+mj-lt"/>
              <a:buAutoNum type="arabicPeriod"/>
            </a:pPr>
            <a:endParaRPr lang="en-GB" sz="1200" b="0" i="0" u="none" strike="noStrike" kern="1200" dirty="0">
              <a:solidFill>
                <a:schemeClr val="tx1"/>
              </a:solidFill>
              <a:effectLst/>
              <a:latin typeface="+mn-lt"/>
              <a:ea typeface="+mn-ea"/>
              <a:cs typeface="+mn-cs"/>
            </a:endParaRP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Discuss feedback with the class and use definitions to scaffold contributions and deepen learning:</a:t>
            </a:r>
          </a:p>
          <a:p>
            <a:pPr marL="685800" lvl="1" indent="-228600" rtl="0" fontAlgn="base">
              <a:buFont typeface="+mj-lt"/>
              <a:buAutoNum type="alphaLcParenR"/>
            </a:pPr>
            <a:r>
              <a:rPr lang="en-GB" sz="1200" b="0" i="0" u="none" strike="noStrike" kern="1200" dirty="0">
                <a:solidFill>
                  <a:schemeClr val="tx1"/>
                </a:solidFill>
                <a:effectLst/>
                <a:latin typeface="+mn-lt"/>
                <a:ea typeface="+mn-ea"/>
                <a:cs typeface="+mn-cs"/>
              </a:rPr>
              <a:t>Abuse: when someone harms someone else or causes them to become distressed. This can be physical, emotional, mental or financial.</a:t>
            </a:r>
          </a:p>
          <a:p>
            <a:pPr marL="685800" lvl="1" indent="-228600" rtl="0" fontAlgn="base">
              <a:buFont typeface="+mj-lt"/>
              <a:buAutoNum type="alphaLcParenR"/>
            </a:pPr>
            <a:r>
              <a:rPr lang="en-GB" sz="1200" b="0" i="0" u="none" strike="noStrike" kern="1200" dirty="0">
                <a:solidFill>
                  <a:schemeClr val="tx1"/>
                </a:solidFill>
                <a:effectLst/>
                <a:latin typeface="+mn-lt"/>
                <a:ea typeface="+mn-ea"/>
                <a:cs typeface="+mn-cs"/>
              </a:rPr>
              <a:t>Harassment: illegal behaviour towards a person that causes mental or emotional suffering, including unwanted contact, touching or offensive language.</a:t>
            </a:r>
          </a:p>
          <a:p>
            <a:pPr marL="685800" lvl="1" indent="-228600" rtl="0" fontAlgn="base">
              <a:buFont typeface="+mj-lt"/>
              <a:buAutoNum type="alphaLcParenR"/>
            </a:pPr>
            <a:r>
              <a:rPr lang="en-GB" sz="1200" b="0" i="0" u="none" strike="noStrike" kern="1200" dirty="0">
                <a:solidFill>
                  <a:schemeClr val="tx1"/>
                </a:solidFill>
                <a:effectLst/>
                <a:latin typeface="+mn-lt"/>
                <a:ea typeface="+mn-ea"/>
                <a:cs typeface="+mn-cs"/>
              </a:rPr>
              <a:t>Pressure: using persuasion or intimidation to make someone do something they don’t want to do.</a:t>
            </a:r>
          </a:p>
          <a:p>
            <a:pPr marL="685800" lvl="1" indent="-228600" rtl="0" fontAlgn="base">
              <a:buFont typeface="+mj-lt"/>
              <a:buAutoNum type="alphaLcParenR"/>
            </a:pPr>
            <a:endParaRPr lang="en-GB" sz="1200" b="0" i="0" u="none" strike="noStrike" kern="1200" dirty="0">
              <a:solidFill>
                <a:schemeClr val="tx1"/>
              </a:solidFill>
              <a:effectLst/>
              <a:latin typeface="+mn-lt"/>
              <a:ea typeface="+mn-ea"/>
              <a:cs typeface="+mn-cs"/>
            </a:endParaRPr>
          </a:p>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lang="en-GB" sz="1200" b="0" i="0" u="none" strike="noStrike" kern="1200" dirty="0">
                <a:solidFill>
                  <a:schemeClr val="tx1"/>
                </a:solidFill>
                <a:effectLst/>
                <a:latin typeface="+mn-lt"/>
                <a:ea typeface="+mn-ea"/>
                <a:cs typeface="+mn-cs"/>
              </a:rPr>
              <a:t>Now ask students to consider how someone could respond in each of these scenarios - what could they do? Ask them to discuss. Example answers below:</a:t>
            </a:r>
          </a:p>
          <a:p>
            <a:pPr marL="685800" marR="0" lvl="1" indent="-228600" algn="l" defTabSz="914400" rtl="0" eaLnBrk="1" fontAlgn="base" latinLnBrk="0" hangingPunct="1">
              <a:lnSpc>
                <a:spcPct val="100000"/>
              </a:lnSpc>
              <a:spcBef>
                <a:spcPts val="0"/>
              </a:spcBef>
              <a:spcAft>
                <a:spcPts val="0"/>
              </a:spcAft>
              <a:buClrTx/>
              <a:buSzTx/>
              <a:buFont typeface="+mj-lt"/>
              <a:buAutoNum type="arabicPeriod"/>
              <a:tabLst/>
              <a:defRPr/>
            </a:pPr>
            <a:r>
              <a:rPr lang="en-GB" sz="1200" b="0" i="0" u="none" strike="noStrike" kern="1200" dirty="0">
                <a:solidFill>
                  <a:schemeClr val="tx1"/>
                </a:solidFill>
                <a:effectLst/>
                <a:latin typeface="+mn-lt"/>
                <a:ea typeface="+mn-ea"/>
                <a:cs typeface="+mn-cs"/>
              </a:rPr>
              <a:t>Saying no and explaining that it is making them feel uncomfortable. If it continues they could talk to a trusted friend or adult for support. </a:t>
            </a:r>
          </a:p>
          <a:p>
            <a:pPr marL="685800" marR="0" lvl="1" indent="-228600" algn="l" defTabSz="914400" rtl="0" eaLnBrk="1" fontAlgn="base" latinLnBrk="0" hangingPunct="1">
              <a:lnSpc>
                <a:spcPct val="100000"/>
              </a:lnSpc>
              <a:spcBef>
                <a:spcPts val="0"/>
              </a:spcBef>
              <a:spcAft>
                <a:spcPts val="0"/>
              </a:spcAft>
              <a:buClrTx/>
              <a:buSzTx/>
              <a:buFont typeface="+mj-lt"/>
              <a:buAutoNum type="arabicPeriod"/>
              <a:tabLst/>
              <a:defRPr/>
            </a:pPr>
            <a:r>
              <a:rPr lang="en-GB" sz="1200" b="0" i="0" u="none" strike="noStrike" kern="1200" dirty="0">
                <a:solidFill>
                  <a:schemeClr val="tx1"/>
                </a:solidFill>
                <a:effectLst/>
                <a:latin typeface="+mn-lt"/>
                <a:ea typeface="+mn-ea"/>
                <a:cs typeface="+mn-cs"/>
              </a:rPr>
              <a:t> Report them and block them if it continues.</a:t>
            </a:r>
          </a:p>
          <a:p>
            <a:pPr marL="685800" marR="0" lvl="1" indent="-228600" algn="l" defTabSz="914400" rtl="0" eaLnBrk="1" fontAlgn="base" latinLnBrk="0" hangingPunct="1">
              <a:lnSpc>
                <a:spcPct val="100000"/>
              </a:lnSpc>
              <a:spcBef>
                <a:spcPts val="0"/>
              </a:spcBef>
              <a:spcAft>
                <a:spcPts val="0"/>
              </a:spcAft>
              <a:buClrTx/>
              <a:buSzTx/>
              <a:buFont typeface="+mj-lt"/>
              <a:buAutoNum type="arabicPeriod"/>
              <a:tabLst/>
              <a:defRPr/>
            </a:pPr>
            <a:r>
              <a:rPr lang="en-GB" sz="1200" b="0" i="0" u="none" strike="noStrike" kern="1200" dirty="0">
                <a:solidFill>
                  <a:schemeClr val="tx1"/>
                </a:solidFill>
                <a:effectLst/>
                <a:latin typeface="+mn-lt"/>
                <a:ea typeface="+mn-ea"/>
                <a:cs typeface="+mn-cs"/>
              </a:rPr>
              <a:t> If it feels safe to do so, they could have a conversation about how that makes them feel and explain that controlling behaviour is a serious concern. If they are unable to listen, they could end the relationship or speak to someone they trust for more support. </a:t>
            </a:r>
          </a:p>
          <a:p>
            <a:pPr marL="685800" marR="0" lvl="1" indent="-228600" algn="l" defTabSz="914400" rtl="0" eaLnBrk="1" fontAlgn="base" latinLnBrk="0" hangingPunct="1">
              <a:lnSpc>
                <a:spcPct val="100000"/>
              </a:lnSpc>
              <a:spcBef>
                <a:spcPts val="0"/>
              </a:spcBef>
              <a:spcAft>
                <a:spcPts val="0"/>
              </a:spcAft>
              <a:buClrTx/>
              <a:buSzTx/>
              <a:buFont typeface="+mj-lt"/>
              <a:buAutoNum type="arabicPeriod"/>
              <a:tabLst/>
              <a:defRPr/>
            </a:pPr>
            <a:r>
              <a:rPr lang="en-GB" sz="1200" b="0" i="0" u="none" strike="noStrike" kern="1200" dirty="0">
                <a:solidFill>
                  <a:schemeClr val="tx1"/>
                </a:solidFill>
                <a:effectLst/>
                <a:latin typeface="+mn-lt"/>
                <a:ea typeface="+mn-ea"/>
                <a:cs typeface="+mn-cs"/>
              </a:rPr>
              <a:t>Have an honest conversation to communicate their boundaries and how they are feeling. If they are concerned they are not being heard, they should speak to someone they trust for more support. </a:t>
            </a:r>
          </a:p>
          <a:p>
            <a:pPr marL="685800" marR="0" lvl="1" indent="-228600" algn="l" defTabSz="914400" rtl="0" eaLnBrk="1" fontAlgn="base" latinLnBrk="0" hangingPunct="1">
              <a:lnSpc>
                <a:spcPct val="100000"/>
              </a:lnSpc>
              <a:spcBef>
                <a:spcPts val="0"/>
              </a:spcBef>
              <a:spcAft>
                <a:spcPts val="0"/>
              </a:spcAft>
              <a:buClrTx/>
              <a:buSzTx/>
              <a:buFont typeface="+mj-lt"/>
              <a:buAutoNum type="arabicPeriod"/>
              <a:tabLst/>
              <a:defRPr/>
            </a:pPr>
            <a:endParaRPr lang="en-GB" sz="1200" b="0" i="0" u="none" strike="noStrike" kern="1200" dirty="0">
              <a:solidFill>
                <a:schemeClr val="tx1"/>
              </a:solidFill>
              <a:effectLst/>
              <a:latin typeface="+mn-lt"/>
              <a:ea typeface="+mn-ea"/>
              <a:cs typeface="+mn-cs"/>
            </a:endParaRPr>
          </a:p>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lang="en-GB" sz="1200" b="0" i="0" u="none" strike="noStrike" kern="1200" dirty="0">
                <a:solidFill>
                  <a:schemeClr val="tx1"/>
                </a:solidFill>
                <a:effectLst/>
                <a:latin typeface="+mn-lt"/>
                <a:ea typeface="+mn-ea"/>
                <a:cs typeface="+mn-cs"/>
              </a:rPr>
              <a:t> Highlight that challenges and changes can happen in any relationship, they can be detrimental to mental health. Emphasise that unhealthy relationships make people feel upset and unsafe and are not good. It’s possible to have challenging relationships with different people, including family and friends. If someone is in an unhealthy relationship, they should speak to someone they trust about it so that they can get help. Source: </a:t>
            </a:r>
            <a:r>
              <a:rPr lang="en-GB" sz="1200" b="0" i="0" u="sng" strike="noStrike" kern="1200" dirty="0">
                <a:solidFill>
                  <a:schemeClr val="tx1"/>
                </a:solidFill>
                <a:effectLst/>
                <a:latin typeface="+mn-lt"/>
                <a:ea typeface="+mn-ea"/>
                <a:cs typeface="+mn-cs"/>
                <a:hlinkClick r:id="rId3"/>
              </a:rPr>
              <a:t>https://www.nhs.uk/every-mind-matters/lifes-challenges/our-personal-lives-and-relationships/</a:t>
            </a:r>
            <a:r>
              <a:rPr lang="en-GB" sz="1200" b="0" i="0" u="sng"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Now might be a good time to check how your students are feeling and that they still feel comfortable with the topics being discussed.</a:t>
            </a:r>
            <a:endParaRPr lang="en-GB" b="0" dirty="0">
              <a:effectLst/>
            </a:endParaRPr>
          </a:p>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endParaRPr lang="en-GB" sz="1200" b="0" i="0" u="sng"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1B3FF19-8921-B447-80B5-DE497E3524FF}" type="slidenum">
              <a:rPr lang="en-US" smtClean="0"/>
              <a:t>14</a:t>
            </a:fld>
            <a:endParaRPr lang="en-US"/>
          </a:p>
        </p:txBody>
      </p:sp>
    </p:spTree>
    <p:extLst>
      <p:ext uri="{BB962C8B-B14F-4D97-AF65-F5344CB8AC3E}">
        <p14:creationId xmlns:p14="http://schemas.microsoft.com/office/powerpoint/2010/main" val="2706706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kern="1200" dirty="0">
                <a:solidFill>
                  <a:schemeClr val="tx1"/>
                </a:solidFill>
                <a:effectLst/>
                <a:latin typeface="+mn-lt"/>
                <a:ea typeface="+mn-ea"/>
                <a:cs typeface="+mn-cs"/>
              </a:rPr>
              <a:t>Did you know? | 5 minutes | </a:t>
            </a:r>
            <a:r>
              <a:rPr lang="en-GB" sz="1200" b="0" i="1" u="none" strike="noStrike" kern="1200" dirty="0">
                <a:solidFill>
                  <a:schemeClr val="tx1"/>
                </a:solidFill>
                <a:effectLst/>
                <a:latin typeface="+mn-lt"/>
                <a:ea typeface="+mn-ea"/>
                <a:cs typeface="+mn-cs"/>
              </a:rPr>
              <a:t>Address some of the myths around nude images, consent, harassment and jealousy</a:t>
            </a:r>
            <a:endParaRPr lang="en-GB" b="0" dirty="0">
              <a:effectLst/>
            </a:endParaRPr>
          </a:p>
          <a:p>
            <a:pPr rtl="0"/>
            <a:br>
              <a:rPr lang="en-GB" b="0" dirty="0">
                <a:effectLst/>
              </a:rPr>
            </a:br>
            <a:r>
              <a:rPr lang="en-GB" sz="1200" b="0" i="0" u="none" strike="noStrike" kern="1200" dirty="0">
                <a:solidFill>
                  <a:schemeClr val="tx1"/>
                </a:solidFill>
                <a:effectLst/>
                <a:latin typeface="+mn-lt"/>
                <a:ea typeface="+mn-ea"/>
                <a:cs typeface="+mn-cs"/>
              </a:rPr>
              <a:t>Use definitions to scaffold contributions and deepen learning:</a:t>
            </a:r>
            <a:endParaRPr lang="en-GB" b="0" dirty="0">
              <a:effectLst/>
            </a:endParaRP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Abuse: when someone causes us harm or distress. This can be physical, emotional, mental or financial.</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Harassment: illegal behaviour towards a person that causes mental or emotional suffering, including unwanted contact, touching or offensive language.</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Pressure: using persuasion or intimidation to make someone do something they don’t want to do.</a:t>
            </a:r>
          </a:p>
          <a:p>
            <a:pPr rtl="0"/>
            <a:endParaRPr lang="en-GB" b="0" dirty="0">
              <a:effectLst/>
            </a:endParaRPr>
          </a:p>
          <a:p>
            <a:pPr rtl="0"/>
            <a:r>
              <a:rPr lang="en-GB" b="0" dirty="0">
                <a:effectLst/>
              </a:rPr>
              <a:t>Report Remove tool: https://</a:t>
            </a:r>
            <a:r>
              <a:rPr lang="en-GB" b="0" dirty="0" err="1">
                <a:effectLst/>
              </a:rPr>
              <a:t>www.childline.org.uk</a:t>
            </a:r>
            <a:r>
              <a:rPr lang="en-GB" b="0" dirty="0">
                <a:effectLst/>
              </a:rPr>
              <a:t>/info-advice/bullying-abuse-safety/online-mobile-safety/remove-nude-image-shared-online/ </a:t>
            </a:r>
            <a:br>
              <a:rPr lang="en-GB" dirty="0"/>
            </a:b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15</a:t>
            </a:fld>
            <a:endParaRPr lang="en-US"/>
          </a:p>
        </p:txBody>
      </p:sp>
    </p:spTree>
    <p:extLst>
      <p:ext uri="{BB962C8B-B14F-4D97-AF65-F5344CB8AC3E}">
        <p14:creationId xmlns:p14="http://schemas.microsoft.com/office/powerpoint/2010/main" val="888927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kern="1200" dirty="0">
                <a:solidFill>
                  <a:schemeClr val="tx1"/>
                </a:solidFill>
                <a:effectLst/>
                <a:latin typeface="+mn-lt"/>
                <a:ea typeface="+mn-ea"/>
                <a:cs typeface="+mn-cs"/>
              </a:rPr>
              <a:t>Signposting </a:t>
            </a:r>
            <a:r>
              <a:rPr lang="en-GB" sz="1200" b="1" i="0" u="none" strike="noStrike" kern="1200" dirty="0">
                <a:solidFill>
                  <a:schemeClr val="tx1"/>
                </a:solidFill>
                <a:effectLst/>
                <a:latin typeface="+mn-lt"/>
                <a:ea typeface="+mn-ea"/>
                <a:cs typeface="+mn-cs"/>
              </a:rPr>
              <a:t>|</a:t>
            </a:r>
            <a:r>
              <a:rPr lang="en-GB" sz="1200" b="1" i="1" u="none" strike="noStrike" kern="1200" dirty="0">
                <a:solidFill>
                  <a:schemeClr val="tx1"/>
                </a:solidFill>
                <a:effectLst/>
                <a:latin typeface="+mn-lt"/>
                <a:ea typeface="+mn-ea"/>
                <a:cs typeface="+mn-cs"/>
              </a:rPr>
              <a:t> 1 minute </a:t>
            </a:r>
            <a:r>
              <a:rPr lang="en-GB" sz="1200" b="1"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Signpost students to additional sources for more information and further exploration</a:t>
            </a:r>
            <a:endParaRPr lang="en-GB" b="0" dirty="0">
              <a:effectLst/>
            </a:endParaRPr>
          </a:p>
          <a:p>
            <a:pPr rtl="0"/>
            <a:br>
              <a:rPr lang="en-GB" b="0" dirty="0">
                <a:effectLst/>
              </a:rPr>
            </a:br>
            <a:r>
              <a:rPr lang="en-GB" sz="1200" b="0" i="0" u="none" strike="noStrike" kern="1200" dirty="0">
                <a:solidFill>
                  <a:schemeClr val="tx1"/>
                </a:solidFill>
                <a:effectLst/>
                <a:latin typeface="+mn-lt"/>
                <a:ea typeface="+mn-ea"/>
                <a:cs typeface="+mn-cs"/>
              </a:rPr>
              <a:t>Note for teacher: Please add in any knowledge you have of local organisations that students could be signposted to.</a:t>
            </a:r>
            <a:endParaRPr lang="en-GB" b="0" dirty="0">
              <a:effectLst/>
            </a:endParaRPr>
          </a:p>
          <a:p>
            <a:br>
              <a:rPr lang="en-GB" dirty="0"/>
            </a:br>
            <a:endParaRPr lang="en-GB" dirty="0"/>
          </a:p>
          <a:p>
            <a:pPr marL="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mn-lt"/>
              <a:ea typeface="Calibri"/>
              <a:cs typeface="Calibri"/>
              <a:sym typeface="Calibri"/>
            </a:endParaRPr>
          </a:p>
          <a:p>
            <a:endParaRPr lang="en-GB" b="1" dirty="0"/>
          </a:p>
        </p:txBody>
      </p:sp>
      <p:sp>
        <p:nvSpPr>
          <p:cNvPr id="4" name="Slide Number Placeholder 3"/>
          <p:cNvSpPr>
            <a:spLocks noGrp="1"/>
          </p:cNvSpPr>
          <p:nvPr>
            <p:ph type="sldNum" sz="quarter" idx="10"/>
          </p:nvPr>
        </p:nvSpPr>
        <p:spPr/>
        <p:txBody>
          <a:bodyPr/>
          <a:lstStyle/>
          <a:p>
            <a:fld id="{31B3FF19-8921-B447-80B5-DE497E3524FF}" type="slidenum">
              <a:rPr lang="en-US" smtClean="0"/>
              <a:t>16</a:t>
            </a:fld>
            <a:endParaRPr lang="en-US" dirty="0"/>
          </a:p>
        </p:txBody>
      </p:sp>
    </p:spTree>
    <p:extLst>
      <p:ext uri="{BB962C8B-B14F-4D97-AF65-F5344CB8AC3E}">
        <p14:creationId xmlns:p14="http://schemas.microsoft.com/office/powerpoint/2010/main" val="71667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kern="1200" dirty="0">
                <a:solidFill>
                  <a:schemeClr val="tx1"/>
                </a:solidFill>
                <a:effectLst/>
                <a:latin typeface="+mn-lt"/>
                <a:ea typeface="+mn-ea"/>
                <a:cs typeface="+mn-cs"/>
              </a:rPr>
              <a:t>Signposting </a:t>
            </a:r>
            <a:r>
              <a:rPr lang="en-GB" sz="1200" b="1" i="0" u="none" strike="noStrike" kern="1200" dirty="0">
                <a:solidFill>
                  <a:schemeClr val="tx1"/>
                </a:solidFill>
                <a:effectLst/>
                <a:latin typeface="+mn-lt"/>
                <a:ea typeface="+mn-ea"/>
                <a:cs typeface="+mn-cs"/>
              </a:rPr>
              <a:t>|</a:t>
            </a:r>
            <a:r>
              <a:rPr lang="en-GB" sz="1200" b="1" i="1" u="none" strike="noStrike" kern="1200" dirty="0">
                <a:solidFill>
                  <a:schemeClr val="tx1"/>
                </a:solidFill>
                <a:effectLst/>
                <a:latin typeface="+mn-lt"/>
                <a:ea typeface="+mn-ea"/>
                <a:cs typeface="+mn-cs"/>
              </a:rPr>
              <a:t> 1 minute </a:t>
            </a:r>
            <a:r>
              <a:rPr lang="en-GB" sz="1200" b="1"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Signpost students to additional sources for more information and further exploration</a:t>
            </a:r>
            <a:endParaRPr lang="en-GB" b="0" dirty="0">
              <a:effectLst/>
            </a:endParaRPr>
          </a:p>
          <a:p>
            <a:pPr rtl="0"/>
            <a:br>
              <a:rPr lang="en-GB" b="0" dirty="0">
                <a:effectLst/>
              </a:rPr>
            </a:br>
            <a:r>
              <a:rPr lang="en-GB" sz="1200" b="0" i="0" u="none" strike="noStrike" kern="1200" dirty="0">
                <a:solidFill>
                  <a:schemeClr val="tx1"/>
                </a:solidFill>
                <a:effectLst/>
                <a:latin typeface="+mn-lt"/>
                <a:ea typeface="+mn-ea"/>
                <a:cs typeface="+mn-cs"/>
              </a:rPr>
              <a:t>Note for teacher: Please add in any knowledge you have of local organisations that students could be signposted to.</a:t>
            </a:r>
          </a:p>
          <a:p>
            <a:pPr rtl="0"/>
            <a:endParaRPr lang="en-GB" sz="1200" b="0" i="0" u="none" strike="noStrike"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Every Mind Matters self-care tool for teachers</a:t>
            </a:r>
          </a:p>
          <a:p>
            <a:r>
              <a:rPr lang="en-GB" sz="1200" b="0" i="0" kern="1200" dirty="0">
                <a:solidFill>
                  <a:schemeClr val="tx1"/>
                </a:solidFill>
                <a:effectLst/>
                <a:latin typeface="+mn-lt"/>
                <a:ea typeface="+mn-ea"/>
                <a:cs typeface="+mn-cs"/>
              </a:rPr>
              <a:t>Your Mind Plan can help you to take simple steps to look after your mental health and find what works for you:</a:t>
            </a:r>
          </a:p>
          <a:p>
            <a:pPr rtl="0"/>
            <a:r>
              <a:rPr lang="en-GB" b="0" dirty="0">
                <a:effectLst/>
              </a:rPr>
              <a:t>https://</a:t>
            </a:r>
            <a:r>
              <a:rPr lang="en-GB" b="0" dirty="0" err="1">
                <a:effectLst/>
              </a:rPr>
              <a:t>campaignresources.phe.gov.uk</a:t>
            </a:r>
            <a:r>
              <a:rPr lang="en-GB" b="0" dirty="0">
                <a:effectLst/>
              </a:rPr>
              <a:t>/schools/resources/every-mind-matters-self-care-tool</a:t>
            </a:r>
          </a:p>
          <a:p>
            <a:pPr rtl="0"/>
            <a:endParaRPr lang="en-GB" b="0" dirty="0">
              <a:effectLst/>
            </a:endParaRPr>
          </a:p>
          <a:p>
            <a:pPr rtl="0"/>
            <a:r>
              <a:rPr lang="en-GB" b="0" dirty="0">
                <a:effectLst/>
              </a:rPr>
              <a:t>Additional support for teachers can also be found at: https://</a:t>
            </a:r>
            <a:r>
              <a:rPr lang="en-GB" b="0" dirty="0" err="1">
                <a:effectLst/>
              </a:rPr>
              <a:t>www.educationsupport.org.uk</a:t>
            </a:r>
            <a:r>
              <a:rPr lang="en-GB" b="0" dirty="0">
                <a:effectLst/>
              </a:rPr>
              <a:t>/</a:t>
            </a:r>
            <a:br>
              <a:rPr lang="en-GB" dirty="0"/>
            </a:b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17</a:t>
            </a:fld>
            <a:endParaRPr lang="en-US"/>
          </a:p>
        </p:txBody>
      </p:sp>
    </p:spTree>
    <p:extLst>
      <p:ext uri="{BB962C8B-B14F-4D97-AF65-F5344CB8AC3E}">
        <p14:creationId xmlns:p14="http://schemas.microsoft.com/office/powerpoint/2010/main" val="3397035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kern="1200" dirty="0">
                <a:solidFill>
                  <a:schemeClr val="tx1"/>
                </a:solidFill>
                <a:effectLst/>
                <a:latin typeface="+mn-lt"/>
                <a:ea typeface="+mn-ea"/>
                <a:cs typeface="+mn-cs"/>
              </a:rPr>
              <a:t>Plenary </a:t>
            </a:r>
            <a:r>
              <a:rPr lang="en-GB" sz="1200" b="1" i="0" u="none" strike="noStrike" kern="1200" dirty="0">
                <a:solidFill>
                  <a:schemeClr val="tx1"/>
                </a:solidFill>
                <a:effectLst/>
                <a:latin typeface="+mn-lt"/>
                <a:ea typeface="+mn-ea"/>
                <a:cs typeface="+mn-cs"/>
              </a:rPr>
              <a:t>|</a:t>
            </a:r>
            <a:r>
              <a:rPr lang="en-GB" sz="1200" b="1" i="1" u="none" strike="noStrike" kern="1200" dirty="0">
                <a:solidFill>
                  <a:schemeClr val="tx1"/>
                </a:solidFill>
                <a:effectLst/>
                <a:latin typeface="+mn-lt"/>
                <a:ea typeface="+mn-ea"/>
                <a:cs typeface="+mn-cs"/>
              </a:rPr>
              <a:t> 3 minutes </a:t>
            </a:r>
            <a:r>
              <a:rPr lang="en-GB" sz="1200" b="1"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Students reflect on learning and write affirmations</a:t>
            </a:r>
            <a:endParaRPr lang="en-GB" b="0" dirty="0">
              <a:effectLst/>
            </a:endParaRPr>
          </a:p>
          <a:p>
            <a:pPr rtl="0" fontAlgn="base"/>
            <a:br>
              <a:rPr lang="en-GB" b="0" dirty="0">
                <a:effectLst/>
              </a:rPr>
            </a:br>
            <a:r>
              <a:rPr lang="en-GB" sz="1200" b="0" i="0" u="none" strike="noStrike" kern="1200" dirty="0">
                <a:solidFill>
                  <a:schemeClr val="tx1"/>
                </a:solidFill>
                <a:effectLst/>
                <a:latin typeface="+mn-lt"/>
                <a:ea typeface="+mn-ea"/>
                <a:cs typeface="+mn-cs"/>
              </a:rPr>
              <a:t>Read through the slide and </a:t>
            </a:r>
            <a:r>
              <a:rPr lang="en-GB" sz="1200" b="0" i="0" u="none" strike="noStrike" kern="1200">
                <a:solidFill>
                  <a:schemeClr val="tx1"/>
                </a:solidFill>
                <a:effectLst/>
                <a:latin typeface="+mn-lt"/>
                <a:ea typeface="+mn-ea"/>
                <a:cs typeface="+mn-cs"/>
              </a:rPr>
              <a:t>guide students </a:t>
            </a:r>
            <a:r>
              <a:rPr lang="en-GB" sz="1200" b="0" i="0" u="none" strike="noStrike" kern="1200" dirty="0">
                <a:solidFill>
                  <a:schemeClr val="tx1"/>
                </a:solidFill>
                <a:effectLst/>
                <a:latin typeface="+mn-lt"/>
                <a:ea typeface="+mn-ea"/>
                <a:cs typeface="+mn-cs"/>
              </a:rPr>
              <a:t>to complete the plenary activities.</a:t>
            </a:r>
          </a:p>
          <a:p>
            <a:pPr rtl="0"/>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18</a:t>
            </a:fld>
            <a:endParaRPr lang="en-US"/>
          </a:p>
        </p:txBody>
      </p:sp>
    </p:spTree>
    <p:extLst>
      <p:ext uri="{BB962C8B-B14F-4D97-AF65-F5344CB8AC3E}">
        <p14:creationId xmlns:p14="http://schemas.microsoft.com/office/powerpoint/2010/main" val="2224405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kern="1200" dirty="0">
                <a:solidFill>
                  <a:schemeClr val="tx1"/>
                </a:solidFill>
                <a:effectLst/>
                <a:latin typeface="+mn-lt"/>
                <a:ea typeface="+mn-ea"/>
                <a:cs typeface="+mn-cs"/>
              </a:rPr>
              <a:t>Extension activities | 3 minutes | </a:t>
            </a:r>
            <a:r>
              <a:rPr lang="en-GB" sz="1200" b="0" i="1" u="none" strike="noStrike" kern="1200" dirty="0">
                <a:solidFill>
                  <a:schemeClr val="tx1"/>
                </a:solidFill>
                <a:effectLst/>
                <a:latin typeface="+mn-lt"/>
                <a:ea typeface="+mn-ea"/>
                <a:cs typeface="+mn-cs"/>
              </a:rPr>
              <a:t>Activities designed to extend learning in the lesson, scheme of work, or to set as homework.</a:t>
            </a:r>
          </a:p>
          <a:p>
            <a:pPr rtl="0"/>
            <a:endParaRPr lang="en-GB" sz="1200" b="0" i="1"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Teacher guidance for role-play-based activities</a:t>
            </a:r>
          </a:p>
          <a:p>
            <a:pPr rtl="0"/>
            <a:r>
              <a:rPr lang="en-GB" sz="1200" b="0" i="0" u="none" strike="noStrike" kern="1200" dirty="0">
                <a:solidFill>
                  <a:schemeClr val="tx1"/>
                </a:solidFill>
                <a:effectLst/>
                <a:latin typeface="+mn-lt"/>
                <a:ea typeface="+mn-ea"/>
                <a:cs typeface="+mn-cs"/>
              </a:rPr>
              <a:t>Before undertaking role-play activities in the classroom, ensure that the following ground rules are established with students: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students are not role-playing themselves, people they know or situations they have been in.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students are not role-playing (and therefore rehearsing) a risky, harmful or dangerous behaviour, e.g. bullying/harassing someone.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students have the right to opt out if they feel uncomfortable. </a:t>
            </a:r>
          </a:p>
          <a:p>
            <a:pPr rtl="0"/>
            <a:endParaRPr lang="en-GB"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Ensure that time is allocated at the end of the session for students to be </a:t>
            </a:r>
            <a:r>
              <a:rPr lang="en-GB" sz="1200" i="1" kern="1200" dirty="0">
                <a:solidFill>
                  <a:schemeClr val="tx1"/>
                </a:solidFill>
                <a:effectLst/>
                <a:latin typeface="+mn-lt"/>
                <a:ea typeface="+mn-ea"/>
                <a:cs typeface="+mn-cs"/>
              </a:rPr>
              <a:t>debriefed </a:t>
            </a:r>
            <a:r>
              <a:rPr lang="en-GB" sz="1200" kern="1200" dirty="0">
                <a:solidFill>
                  <a:schemeClr val="tx1"/>
                </a:solidFill>
                <a:effectLst/>
                <a:latin typeface="+mn-lt"/>
                <a:ea typeface="+mn-ea"/>
                <a:cs typeface="+mn-cs"/>
              </a:rPr>
              <a:t>so that they can come ‘out of role’.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Encourage students to use best-practice scenarios when modelling r</a:t>
            </a:r>
            <a:r>
              <a:rPr lang="en-GB" b="0" dirty="0"/>
              <a:t>espect, trust, honesty, good communication, not being scared and equality</a:t>
            </a:r>
            <a:r>
              <a:rPr lang="en-GB" b="0" dirty="0">
                <a:effectLst/>
              </a:rPr>
              <a:t>.</a:t>
            </a:r>
            <a:endParaRPr lang="en-GB" b="0" dirty="0"/>
          </a:p>
        </p:txBody>
      </p:sp>
      <p:sp>
        <p:nvSpPr>
          <p:cNvPr id="4" name="Slide Number Placeholder 3"/>
          <p:cNvSpPr>
            <a:spLocks noGrp="1"/>
          </p:cNvSpPr>
          <p:nvPr>
            <p:ph type="sldNum" sz="quarter" idx="5"/>
          </p:nvPr>
        </p:nvSpPr>
        <p:spPr/>
        <p:txBody>
          <a:bodyPr/>
          <a:lstStyle/>
          <a:p>
            <a:fld id="{31B3FF19-8921-B447-80B5-DE497E3524FF}" type="slidenum">
              <a:rPr lang="en-US" smtClean="0"/>
              <a:t>19</a:t>
            </a:fld>
            <a:endParaRPr lang="en-US"/>
          </a:p>
        </p:txBody>
      </p:sp>
    </p:spTree>
    <p:extLst>
      <p:ext uri="{BB962C8B-B14F-4D97-AF65-F5344CB8AC3E}">
        <p14:creationId xmlns:p14="http://schemas.microsoft.com/office/powerpoint/2010/main" val="3284162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2</a:t>
            </a:fld>
            <a:endParaRPr lang="en-US"/>
          </a:p>
        </p:txBody>
      </p:sp>
    </p:spTree>
    <p:extLst>
      <p:ext uri="{BB962C8B-B14F-4D97-AF65-F5344CB8AC3E}">
        <p14:creationId xmlns:p14="http://schemas.microsoft.com/office/powerpoint/2010/main" val="414471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Sources: </a:t>
            </a:r>
          </a:p>
          <a:p>
            <a:pPr marL="171450" indent="-171450" rtl="0">
              <a:buFont typeface="Arial" panose="020B0604020202020204" pitchFamily="34" charset="0"/>
              <a:buChar char="•"/>
            </a:pPr>
            <a:r>
              <a:rPr lang="en-GB" sz="1200" b="0" i="0" u="sng" strike="noStrike" kern="1200" dirty="0">
                <a:solidFill>
                  <a:schemeClr val="tx1"/>
                </a:solidFill>
                <a:effectLst/>
                <a:latin typeface="+mn-lt"/>
                <a:ea typeface="+mn-ea"/>
                <a:cs typeface="+mn-cs"/>
                <a:hlinkClick r:id="rId3"/>
              </a:rPr>
              <a:t>https://pshe-association.org.uk/curriculum-and-resources/resources/programme-study-pshe-education-key-stages-1%E2%80%935 </a:t>
            </a:r>
            <a:endParaRPr lang="en-GB" b="0" dirty="0">
              <a:effectLst/>
            </a:endParaRPr>
          </a:p>
          <a:p>
            <a:pPr marL="171450" indent="-171450" rtl="0">
              <a:buFont typeface="Arial" panose="020B0604020202020204" pitchFamily="34" charset="0"/>
              <a:buChar char="•"/>
            </a:pPr>
            <a:r>
              <a:rPr lang="en-GB" sz="1200" b="0" i="0" u="sng" strike="noStrike" kern="1200" dirty="0">
                <a:solidFill>
                  <a:schemeClr val="tx1"/>
                </a:solidFill>
                <a:effectLst/>
                <a:latin typeface="+mn-lt"/>
                <a:ea typeface="+mn-ea"/>
                <a:cs typeface="+mn-cs"/>
                <a:hlinkClick r:id="rId4"/>
              </a:rPr>
              <a:t>https://assets.publishing.service.gov.uk/government/uploads/system/uploads/attachment_data/file/1090195/Relationships_Education_RSE_and_Health_Education.pdf</a:t>
            </a:r>
            <a:r>
              <a:rPr lang="en-GB" sz="1200" b="0" i="0" u="none" strike="noStrike" kern="1200" dirty="0">
                <a:solidFill>
                  <a:schemeClr val="tx1"/>
                </a:solidFill>
                <a:effectLst/>
                <a:latin typeface="+mn-lt"/>
                <a:ea typeface="+mn-ea"/>
                <a:cs typeface="+mn-cs"/>
              </a:rPr>
              <a:t> </a:t>
            </a:r>
            <a:endParaRPr lang="en-GB" b="0" dirty="0">
              <a:effectLst/>
            </a:endParaRPr>
          </a:p>
          <a:p>
            <a:br>
              <a:rPr lang="en-GB" dirty="0"/>
            </a:b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3</a:t>
            </a:fld>
            <a:endParaRPr lang="en-US"/>
          </a:p>
        </p:txBody>
      </p:sp>
    </p:spTree>
    <p:extLst>
      <p:ext uri="{BB962C8B-B14F-4D97-AF65-F5344CB8AC3E}">
        <p14:creationId xmlns:p14="http://schemas.microsoft.com/office/powerpoint/2010/main" val="1206205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4</a:t>
            </a:fld>
            <a:endParaRPr lang="en-US"/>
          </a:p>
        </p:txBody>
      </p:sp>
    </p:spTree>
    <p:extLst>
      <p:ext uri="{BB962C8B-B14F-4D97-AF65-F5344CB8AC3E}">
        <p14:creationId xmlns:p14="http://schemas.microsoft.com/office/powerpoint/2010/main" val="1883888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5</a:t>
            </a:fld>
            <a:endParaRPr lang="en-US"/>
          </a:p>
        </p:txBody>
      </p:sp>
    </p:spTree>
    <p:extLst>
      <p:ext uri="{BB962C8B-B14F-4D97-AF65-F5344CB8AC3E}">
        <p14:creationId xmlns:p14="http://schemas.microsoft.com/office/powerpoint/2010/main" val="1935663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6</a:t>
            </a:fld>
            <a:endParaRPr lang="en-US"/>
          </a:p>
        </p:txBody>
      </p:sp>
    </p:spTree>
    <p:extLst>
      <p:ext uri="{BB962C8B-B14F-4D97-AF65-F5344CB8AC3E}">
        <p14:creationId xmlns:p14="http://schemas.microsoft.com/office/powerpoint/2010/main" val="4256359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kern="1200" dirty="0">
                <a:solidFill>
                  <a:schemeClr val="tx1"/>
                </a:solidFill>
                <a:effectLst/>
                <a:latin typeface="+mn-lt"/>
                <a:ea typeface="+mn-ea"/>
                <a:cs typeface="+mn-cs"/>
              </a:rPr>
              <a:t>Starter | 5 minutes | </a:t>
            </a:r>
            <a:r>
              <a:rPr lang="en-GB" sz="1200" b="0" i="1" u="none" strike="noStrike" kern="1200" dirty="0">
                <a:solidFill>
                  <a:schemeClr val="tx1"/>
                </a:solidFill>
                <a:effectLst/>
                <a:latin typeface="+mn-lt"/>
                <a:ea typeface="+mn-ea"/>
                <a:cs typeface="+mn-cs"/>
              </a:rPr>
              <a:t>Introduction to lesson topic</a:t>
            </a:r>
          </a:p>
          <a:p>
            <a:pPr rtl="0"/>
            <a:endParaRPr lang="en-GB" b="0" dirty="0">
              <a:effectLst/>
            </a:endParaRP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Read out the statement on the board. </a:t>
            </a: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Ask students to create a mind map with the title ‘One-to-one relationships’.</a:t>
            </a: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Give students 2 minutes to discuss with a partner and write ideas down onto the mind map in black or blue pen.</a:t>
            </a: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Ask students to volunteer their ideas and suggestions to begin identifying the key characteristics of positive relationships.</a:t>
            </a:r>
          </a:p>
          <a:p>
            <a:pPr rtl="0"/>
            <a:br>
              <a:rPr lang="en-GB" b="0" dirty="0">
                <a:effectLst/>
              </a:rPr>
            </a:br>
            <a:r>
              <a:rPr lang="en-GB" sz="1200" b="0" i="0" u="none" strike="noStrike" kern="1200" dirty="0">
                <a:solidFill>
                  <a:schemeClr val="tx1"/>
                </a:solidFill>
                <a:effectLst/>
                <a:latin typeface="+mn-lt"/>
                <a:ea typeface="+mn-ea"/>
                <a:cs typeface="+mn-cs"/>
              </a:rPr>
              <a:t>Teacher support notes:</a:t>
            </a:r>
            <a:endParaRPr lang="en-GB" b="0" dirty="0">
              <a:effectLst/>
            </a:endParaRPr>
          </a:p>
          <a:p>
            <a:pPr rtl="0"/>
            <a:r>
              <a:rPr lang="en-GB" sz="1200" b="0" i="0" u="none" strike="noStrike" kern="1200" dirty="0">
                <a:solidFill>
                  <a:schemeClr val="tx1"/>
                </a:solidFill>
                <a:effectLst/>
                <a:latin typeface="+mn-lt"/>
                <a:ea typeface="+mn-ea"/>
                <a:cs typeface="+mn-cs"/>
              </a:rPr>
              <a:t>The scenario here is deliberately non-gendered.</a:t>
            </a:r>
          </a:p>
          <a:p>
            <a:br>
              <a:rPr lang="en-GB" dirty="0"/>
            </a:b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7</a:t>
            </a:fld>
            <a:endParaRPr lang="en-US" dirty="0"/>
          </a:p>
        </p:txBody>
      </p:sp>
    </p:spTree>
    <p:extLst>
      <p:ext uri="{BB962C8B-B14F-4D97-AF65-F5344CB8AC3E}">
        <p14:creationId xmlns:p14="http://schemas.microsoft.com/office/powerpoint/2010/main" val="108403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kern="1200" dirty="0">
                <a:solidFill>
                  <a:schemeClr val="tx1"/>
                </a:solidFill>
                <a:effectLst/>
                <a:latin typeface="+mn-lt"/>
                <a:ea typeface="+mn-ea"/>
                <a:cs typeface="+mn-cs"/>
              </a:rPr>
              <a:t>Learning objectives | 5 minutes | </a:t>
            </a:r>
            <a:r>
              <a:rPr lang="en-GB" sz="1200" b="0" i="1" u="none" strike="noStrike" kern="1200" dirty="0">
                <a:solidFill>
                  <a:schemeClr val="tx1"/>
                </a:solidFill>
                <a:effectLst/>
                <a:latin typeface="+mn-lt"/>
                <a:ea typeface="+mn-ea"/>
                <a:cs typeface="+mn-cs"/>
              </a:rPr>
              <a:t>Clarify the lesson objectives and outcomes</a:t>
            </a:r>
          </a:p>
          <a:p>
            <a:pPr rtl="0"/>
            <a:endParaRPr lang="en-GB" sz="1200" b="0" i="0" u="none" strike="noStrike" kern="1200" dirty="0">
              <a:solidFill>
                <a:schemeClr val="tx1"/>
              </a:solidFill>
              <a:effectLst/>
              <a:latin typeface="+mn-lt"/>
              <a:ea typeface="+mn-ea"/>
              <a:cs typeface="+mn-cs"/>
            </a:endParaRPr>
          </a:p>
          <a:p>
            <a:pPr marL="228600" indent="-228600" rtl="0">
              <a:buAutoNum type="arabicPeriod"/>
            </a:pPr>
            <a:r>
              <a:rPr lang="en-GB" sz="1200" b="0" i="0" u="none" strike="noStrike" kern="1200" dirty="0">
                <a:solidFill>
                  <a:schemeClr val="tx1"/>
                </a:solidFill>
                <a:effectLst/>
                <a:latin typeface="+mn-lt"/>
                <a:ea typeface="+mn-ea"/>
                <a:cs typeface="+mn-cs"/>
              </a:rPr>
              <a:t>Read through the learning objectives</a:t>
            </a:r>
          </a:p>
          <a:p>
            <a:pPr marL="228600" indent="-228600" rtl="0">
              <a:buAutoNum type="arabicPeriod"/>
            </a:pPr>
            <a:r>
              <a:rPr lang="en-GB" sz="1200" b="0" i="0" u="none" strike="noStrike" kern="1200" dirty="0">
                <a:solidFill>
                  <a:schemeClr val="tx1"/>
                </a:solidFill>
                <a:effectLst/>
                <a:latin typeface="+mn-lt"/>
                <a:ea typeface="+mn-ea"/>
                <a:cs typeface="+mn-cs"/>
              </a:rPr>
              <a:t>As a class discuss the ground-rules that might be important when learning about relationships. This might be written up as a class contract already, or could be written on the board. See the Classroom tips slide for further guidance. (Slide 6)</a:t>
            </a:r>
            <a:endParaRPr lang="en-GB" b="0" i="0" dirty="0">
              <a:effectLst/>
            </a:endParaRPr>
          </a:p>
          <a:p>
            <a:br>
              <a:rPr lang="en-GB" dirty="0"/>
            </a:b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8</a:t>
            </a:fld>
            <a:endParaRPr lang="en-US" dirty="0"/>
          </a:p>
        </p:txBody>
      </p:sp>
    </p:spTree>
    <p:extLst>
      <p:ext uri="{BB962C8B-B14F-4D97-AF65-F5344CB8AC3E}">
        <p14:creationId xmlns:p14="http://schemas.microsoft.com/office/powerpoint/2010/main" val="173119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kern="1200" dirty="0">
                <a:solidFill>
                  <a:schemeClr val="tx1"/>
                </a:solidFill>
                <a:effectLst/>
                <a:latin typeface="+mn-lt"/>
                <a:ea typeface="+mn-ea"/>
                <a:cs typeface="+mn-cs"/>
              </a:rPr>
              <a:t>Exploring the characteristics of a positive relationship | Slide 1 of 4 | This slide - 3 minutes | </a:t>
            </a:r>
            <a:r>
              <a:rPr lang="en-GB" sz="1200" b="0" i="1" u="none" strike="noStrike" kern="1200" dirty="0">
                <a:solidFill>
                  <a:schemeClr val="tx1"/>
                </a:solidFill>
                <a:effectLst/>
                <a:latin typeface="+mn-lt"/>
                <a:ea typeface="+mn-ea"/>
                <a:cs typeface="+mn-cs"/>
              </a:rPr>
              <a:t>Exploring the key characteristics of a healthy relationship</a:t>
            </a:r>
          </a:p>
          <a:p>
            <a:pPr rtl="0"/>
            <a:endParaRPr lang="en-GB" b="0" dirty="0">
              <a:effectLst/>
            </a:endParaRPr>
          </a:p>
          <a:p>
            <a:pPr marL="228600" indent="-228600" rtl="0" fontAlgn="base">
              <a:buFont typeface="+mj-lt"/>
              <a:buAutoNum type="arabicPeriod"/>
            </a:pPr>
            <a:r>
              <a:rPr lang="en-GB" sz="1200" b="0" i="0" u="none" strike="noStrike" kern="1200" dirty="0">
                <a:solidFill>
                  <a:schemeClr val="tx1"/>
                </a:solidFill>
                <a:effectLst/>
                <a:latin typeface="+mn-lt"/>
                <a:ea typeface="+mn-ea"/>
                <a:cs typeface="+mn-cs"/>
              </a:rPr>
              <a:t>Read aloud from the board, or ask for a student volunteer:</a:t>
            </a:r>
          </a:p>
          <a:p>
            <a:pPr>
              <a:spcBef>
                <a:spcPts val="400"/>
              </a:spcBef>
            </a:pPr>
            <a:br>
              <a:rPr lang="en-GB" b="0" dirty="0">
                <a:effectLst/>
              </a:rPr>
            </a:br>
            <a:r>
              <a:rPr lang="en-GB" sz="1200" b="0" i="0" u="none" strike="noStrike" kern="1200" dirty="0">
                <a:solidFill>
                  <a:schemeClr val="tx1"/>
                </a:solidFill>
                <a:effectLst/>
                <a:latin typeface="+mn-lt"/>
                <a:ea typeface="+mn-ea"/>
                <a:cs typeface="+mn-cs"/>
              </a:rPr>
              <a:t>“</a:t>
            </a:r>
            <a:r>
              <a:rPr lang="en-GB" dirty="0"/>
              <a:t>Throughout their lives, people are likely to have a range of different types of relationships with others. This includes relationships with family, friends, colleagues and intimate relationships. </a:t>
            </a:r>
          </a:p>
          <a:p>
            <a:pPr>
              <a:spcBef>
                <a:spcPts val="400"/>
              </a:spcBef>
            </a:pPr>
            <a:r>
              <a:rPr lang="en-GB" dirty="0"/>
              <a:t>It can help to learn about relationships because it’s important to know how people should treat one another. For example, some relationships are positive but it’s also possible to have challenging relationships with people, or experience harmful and hurtful behaviours in relationships, so it’s good to be aware of this</a:t>
            </a:r>
            <a:r>
              <a:rPr lang="en-GB" sz="1200" b="0" i="0" u="none" strike="noStrike" kern="1200" dirty="0">
                <a:solidFill>
                  <a:schemeClr val="tx1"/>
                </a:solidFill>
                <a:effectLst/>
                <a:latin typeface="+mn-lt"/>
                <a:ea typeface="+mn-ea"/>
                <a:cs typeface="+mn-cs"/>
              </a:rPr>
              <a:t>.”</a:t>
            </a:r>
            <a:br>
              <a:rPr lang="en-GB" sz="1200" b="0" i="0" u="none" strike="noStrike" kern="1200" dirty="0">
                <a:solidFill>
                  <a:schemeClr val="tx1"/>
                </a:solidFill>
                <a:effectLst/>
                <a:latin typeface="+mn-lt"/>
                <a:ea typeface="+mn-ea"/>
                <a:cs typeface="+mn-cs"/>
              </a:rPr>
            </a:b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2. Building on the Starter, explain that we are going to create a multi-coloured mindmap with the next activities. </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students will need to use 3 different colours of pen/pencil for this activity. </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Explain that we will start with one colour (e.g. blue or black) to record our initial ideas, and as we go through the task, we will add more ideas in a different colour. </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At the end of the activity, we will be able to see how much we learnt! </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If coloured pens are not available, then students can write each round of comments within a different shape or in a different style.</a:t>
            </a:r>
          </a:p>
          <a:p>
            <a:br>
              <a:rPr lang="en-GB" dirty="0"/>
            </a:br>
            <a:endParaRPr lang="en-GB" b="1" dirty="0"/>
          </a:p>
        </p:txBody>
      </p:sp>
      <p:sp>
        <p:nvSpPr>
          <p:cNvPr id="4" name="Slide Number Placeholder 3"/>
          <p:cNvSpPr>
            <a:spLocks noGrp="1"/>
          </p:cNvSpPr>
          <p:nvPr>
            <p:ph type="sldNum" sz="quarter" idx="10"/>
          </p:nvPr>
        </p:nvSpPr>
        <p:spPr/>
        <p:txBody>
          <a:bodyPr/>
          <a:lstStyle/>
          <a:p>
            <a:fld id="{31B3FF19-8921-B447-80B5-DE497E3524FF}" type="slidenum">
              <a:rPr lang="en-US" smtClean="0"/>
              <a:t>9</a:t>
            </a:fld>
            <a:endParaRPr lang="en-US" dirty="0"/>
          </a:p>
        </p:txBody>
      </p:sp>
    </p:spTree>
    <p:extLst>
      <p:ext uri="{BB962C8B-B14F-4D97-AF65-F5344CB8AC3E}">
        <p14:creationId xmlns:p14="http://schemas.microsoft.com/office/powerpoint/2010/main" val="17815553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EB7166"/>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C31A4BF-A785-054D-A867-D8452A612397}"/>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1328352" y="-2887493"/>
            <a:ext cx="14190322" cy="14158823"/>
          </a:xfrm>
          <a:prstGeom prst="rect">
            <a:avLst/>
          </a:prstGeom>
        </p:spPr>
      </p:pic>
      <p:pic>
        <p:nvPicPr>
          <p:cNvPr id="8" name="Picture 7">
            <a:extLst>
              <a:ext uri="{FF2B5EF4-FFF2-40B4-BE49-F238E27FC236}">
                <a16:creationId xmlns:a16="http://schemas.microsoft.com/office/drawing/2014/main" id="{5A4CC01D-67C8-D04C-84C8-676ACEDF0856}"/>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44" r="644"/>
          <a:stretch/>
        </p:blipFill>
        <p:spPr>
          <a:xfrm>
            <a:off x="10870766" y="371286"/>
            <a:ext cx="936888" cy="382475"/>
          </a:xfrm>
          <a:prstGeom prst="rect">
            <a:avLst/>
          </a:prstGeom>
        </p:spPr>
      </p:pic>
      <p:sp>
        <p:nvSpPr>
          <p:cNvPr id="10" name="Title 1">
            <a:extLst>
              <a:ext uri="{FF2B5EF4-FFF2-40B4-BE49-F238E27FC236}">
                <a16:creationId xmlns:a16="http://schemas.microsoft.com/office/drawing/2014/main" id="{49F4F57A-4E6C-E445-AEF1-C72E0FC23778}"/>
              </a:ext>
            </a:extLst>
          </p:cNvPr>
          <p:cNvSpPr>
            <a:spLocks noGrp="1"/>
          </p:cNvSpPr>
          <p:nvPr>
            <p:ph type="ctrTitle" hasCustomPrompt="1"/>
          </p:nvPr>
        </p:nvSpPr>
        <p:spPr>
          <a:xfrm>
            <a:off x="1328352" y="1362422"/>
            <a:ext cx="5762220" cy="1590179"/>
          </a:xfrm>
        </p:spPr>
        <p:txBody>
          <a:bodyPr wrap="square" anchor="b">
            <a:spAutoFit/>
          </a:bodyPr>
          <a:lstStyle>
            <a:lvl1pPr algn="r">
              <a:lnSpc>
                <a:spcPts val="6200"/>
              </a:lnSpc>
              <a:defRPr sz="7000" b="1">
                <a:solidFill>
                  <a:schemeClr val="tx1"/>
                </a:solidFill>
              </a:defRPr>
            </a:lvl1pPr>
          </a:lstStyle>
          <a:p>
            <a:r>
              <a:rPr lang="en-US" dirty="0"/>
              <a:t>WHAT TO DO</a:t>
            </a:r>
            <a:br>
              <a:rPr lang="en-US" dirty="0"/>
            </a:br>
            <a:r>
              <a:rPr lang="en-US" dirty="0"/>
              <a:t>ABOUT WORRY</a:t>
            </a:r>
          </a:p>
        </p:txBody>
      </p:sp>
      <p:sp>
        <p:nvSpPr>
          <p:cNvPr id="13" name="Picture Placeholder 12">
            <a:extLst>
              <a:ext uri="{FF2B5EF4-FFF2-40B4-BE49-F238E27FC236}">
                <a16:creationId xmlns:a16="http://schemas.microsoft.com/office/drawing/2014/main" id="{8D645FD9-6516-C141-9DFA-3D579C584158}"/>
              </a:ext>
            </a:extLst>
          </p:cNvPr>
          <p:cNvSpPr>
            <a:spLocks noGrp="1"/>
          </p:cNvSpPr>
          <p:nvPr>
            <p:ph type="pic" sz="quarter" idx="10"/>
          </p:nvPr>
        </p:nvSpPr>
        <p:spPr>
          <a:xfrm>
            <a:off x="4559300" y="0"/>
            <a:ext cx="7007225" cy="6858000"/>
          </a:xfrm>
        </p:spPr>
        <p:txBody>
          <a:bodyPr/>
          <a:lstStyle/>
          <a:p>
            <a:endParaRPr lang="en-US" dirty="0"/>
          </a:p>
        </p:txBody>
      </p:sp>
      <p:pic>
        <p:nvPicPr>
          <p:cNvPr id="15" name="Picture 14">
            <a:extLst>
              <a:ext uri="{FF2B5EF4-FFF2-40B4-BE49-F238E27FC236}">
                <a16:creationId xmlns:a16="http://schemas.microsoft.com/office/drawing/2014/main" id="{C914B65C-413F-8448-A27F-6BF3583348A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6499" y="5311452"/>
            <a:ext cx="2483708" cy="1481788"/>
          </a:xfrm>
          <a:prstGeom prst="rect">
            <a:avLst/>
          </a:prstGeom>
        </p:spPr>
      </p:pic>
    </p:spTree>
    <p:extLst>
      <p:ext uri="{BB962C8B-B14F-4D97-AF65-F5344CB8AC3E}">
        <p14:creationId xmlns:p14="http://schemas.microsoft.com/office/powerpoint/2010/main" val="272043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9" name="Picture 18" descr="A close up of a logo&#10;&#10;Description automatically generated">
            <a:extLst>
              <a:ext uri="{FF2B5EF4-FFF2-40B4-BE49-F238E27FC236}">
                <a16:creationId xmlns:a16="http://schemas.microsoft.com/office/drawing/2014/main" id="{7540CE07-3AB2-D34F-BD0B-4D2D58BC354C}"/>
              </a:ext>
            </a:extLst>
          </p:cNvPr>
          <p:cNvPicPr>
            <a:picLocks noChangeAspect="1"/>
          </p:cNvPicPr>
          <p:nvPr userDrawn="1"/>
        </p:nvPicPr>
        <p:blipFill>
          <a:blip r:embed="rId3" cstate="screen">
            <a:alphaModFix amt="40000"/>
            <a:extLst>
              <a:ext uri="{28A0092B-C50C-407E-A947-70E740481C1C}">
                <a14:useLocalDpi xmlns:a14="http://schemas.microsoft.com/office/drawing/2010/main"/>
              </a:ext>
            </a:extLst>
          </a:blip>
          <a:stretch>
            <a:fillRect/>
          </a:stretch>
        </p:blipFill>
        <p:spPr>
          <a:xfrm>
            <a:off x="-3695649" y="-935711"/>
            <a:ext cx="13740601" cy="13710100"/>
          </a:xfrm>
          <a:prstGeom prst="rect">
            <a:avLst/>
          </a:prstGeom>
        </p:spPr>
      </p:pic>
      <p:sp>
        <p:nvSpPr>
          <p:cNvPr id="16" name="Title 1">
            <a:extLst>
              <a:ext uri="{FF2B5EF4-FFF2-40B4-BE49-F238E27FC236}">
                <a16:creationId xmlns:a16="http://schemas.microsoft.com/office/drawing/2014/main" id="{4FC28DD2-B3D9-034D-BD50-C8A0F9052004}"/>
              </a:ext>
            </a:extLst>
          </p:cNvPr>
          <p:cNvSpPr>
            <a:spLocks noGrp="1"/>
          </p:cNvSpPr>
          <p:nvPr>
            <p:ph type="title" hasCustomPrompt="1"/>
          </p:nvPr>
        </p:nvSpPr>
        <p:spPr>
          <a:xfrm>
            <a:off x="1723072" y="938661"/>
            <a:ext cx="3429277" cy="1766230"/>
          </a:xfrm>
        </p:spPr>
        <p:txBody>
          <a:bodyPr/>
          <a:lstStyle>
            <a:lvl1pPr marL="0" indent="0" algn="l" defTabSz="914400" rtl="0" eaLnBrk="1" latinLnBrk="0" hangingPunct="1">
              <a:lnSpc>
                <a:spcPts val="4800"/>
              </a:lnSpc>
              <a:spcBef>
                <a:spcPts val="0"/>
              </a:spcBef>
              <a:buFont typeface="Arial" panose="020B0604020202020204" pitchFamily="34" charset="0"/>
              <a:buNone/>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WHAT ARE </a:t>
            </a:r>
            <a:br>
              <a:rPr lang="en-GB" b="1" dirty="0">
                <a:effectLst/>
                <a:latin typeface="Arial Narrow" panose="020B0604020202020204" pitchFamily="34" charset="0"/>
              </a:rPr>
            </a:br>
            <a:r>
              <a:rPr lang="en-GB" b="1" dirty="0">
                <a:effectLst/>
                <a:latin typeface="Arial Narrow" panose="020B0604020202020204" pitchFamily="34" charset="0"/>
              </a:rPr>
              <a:t>THE SIGNS </a:t>
            </a:r>
            <a:br>
              <a:rPr lang="en-GB" b="1" dirty="0">
                <a:effectLst/>
                <a:latin typeface="Arial Narrow" panose="020B0604020202020204" pitchFamily="34" charset="0"/>
              </a:rPr>
            </a:br>
            <a:r>
              <a:rPr lang="en-GB" b="1" dirty="0">
                <a:effectLst/>
                <a:latin typeface="Arial Narrow" panose="020B0604020202020204" pitchFamily="34" charset="0"/>
              </a:rPr>
              <a:t>OF WORRY?</a:t>
            </a:r>
            <a:endParaRPr lang="en-GB" dirty="0">
              <a:effectLst/>
              <a:latin typeface="Arial Narrow"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6902025" y="934346"/>
            <a:ext cx="4477766" cy="1872739"/>
          </a:xfrm>
        </p:spPr>
        <p:txBody>
          <a:bodyPr numCol="1" spcCol="540000"/>
          <a:lstStyle>
            <a:lvl1pPr marL="342900" marR="0" indent="-342900"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feelings might the Year 6 pupil have?</a:t>
            </a:r>
          </a:p>
          <a:p>
            <a:r>
              <a:rPr lang="en-GB" dirty="0">
                <a:effectLst/>
                <a:latin typeface="Arial" panose="020B0604020202020204" pitchFamily="34" charset="0"/>
              </a:rPr>
              <a:t>Think about positive and negative feelings that might be linked. </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
        <p:nvSpPr>
          <p:cNvPr id="15" name="Text Placeholder 11">
            <a:extLst>
              <a:ext uri="{FF2B5EF4-FFF2-40B4-BE49-F238E27FC236}">
                <a16:creationId xmlns:a16="http://schemas.microsoft.com/office/drawing/2014/main" id="{570FCB01-9F72-A146-B1A2-8FB4C8E5C8FD}"/>
              </a:ext>
            </a:extLst>
          </p:cNvPr>
          <p:cNvSpPr>
            <a:spLocks noGrp="1"/>
          </p:cNvSpPr>
          <p:nvPr>
            <p:ph type="body" sz="quarter" idx="28" hasCustomPrompt="1"/>
          </p:nvPr>
        </p:nvSpPr>
        <p:spPr>
          <a:xfrm>
            <a:off x="6928157" y="3278353"/>
            <a:ext cx="4611801" cy="2161748"/>
          </a:xfrm>
          <a:solidFill>
            <a:srgbClr val="EC1077"/>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961564" y="1228487"/>
            <a:ext cx="4477767" cy="5633246"/>
          </a:xfrm>
        </p:spPr>
        <p:txBody>
          <a:bodyPr/>
          <a:lstStyle/>
          <a:p>
            <a:endParaRPr lang="en-US" dirty="0"/>
          </a:p>
        </p:txBody>
      </p:sp>
    </p:spTree>
    <p:extLst>
      <p:ext uri="{BB962C8B-B14F-4D97-AF65-F5344CB8AC3E}">
        <p14:creationId xmlns:p14="http://schemas.microsoft.com/office/powerpoint/2010/main" val="2552898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1053765" y="1124271"/>
            <a:ext cx="4421875" cy="724639"/>
          </a:xfrm>
        </p:spPr>
        <p:txBody>
          <a:bodyPr/>
          <a:lstStyle>
            <a:lvl1pPr>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ct val="90000"/>
              </a:lnSpc>
              <a:spcBef>
                <a:spcPts val="1000"/>
              </a:spcBef>
              <a:buFont typeface="Arial" panose="020B0604020202020204" pitchFamily="34" charset="0"/>
              <a:buNone/>
            </a:pPr>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354842" y="2257929"/>
            <a:ext cx="5213445" cy="3187528"/>
          </a:xfrm>
        </p:spPr>
        <p:txBody>
          <a:bodyPr/>
          <a:lstStyle/>
          <a:p>
            <a:endParaRPr lang="en-US" dirty="0"/>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6939546" y="1225385"/>
            <a:ext cx="442187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6939546" y="2960010"/>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13" name="Text Placeholder 11">
            <a:extLst>
              <a:ext uri="{FF2B5EF4-FFF2-40B4-BE49-F238E27FC236}">
                <a16:creationId xmlns:a16="http://schemas.microsoft.com/office/drawing/2014/main" id="{B56BB037-EC31-0F49-BEBA-23CEC5DED829}"/>
              </a:ext>
            </a:extLst>
          </p:cNvPr>
          <p:cNvSpPr>
            <a:spLocks noGrp="1"/>
          </p:cNvSpPr>
          <p:nvPr>
            <p:ph type="body" sz="quarter" idx="16" hasCustomPrompt="1"/>
          </p:nvPr>
        </p:nvSpPr>
        <p:spPr>
          <a:xfrm>
            <a:off x="6939546" y="3588613"/>
            <a:ext cx="442187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pic>
        <p:nvPicPr>
          <p:cNvPr id="12" name="Picture 11" descr="A picture containing drawing&#10;&#10;Description automatically generated">
            <a:extLst>
              <a:ext uri="{FF2B5EF4-FFF2-40B4-BE49-F238E27FC236}">
                <a16:creationId xmlns:a16="http://schemas.microsoft.com/office/drawing/2014/main" id="{A3FA58F3-1A70-9347-BA35-82612329D9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Tree>
    <p:extLst>
      <p:ext uri="{BB962C8B-B14F-4D97-AF65-F5344CB8AC3E}">
        <p14:creationId xmlns:p14="http://schemas.microsoft.com/office/powerpoint/2010/main" val="3123261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3155A5"/>
        </a:solidFill>
        <a:effectLst/>
      </p:bgPr>
    </p:bg>
    <p:spTree>
      <p:nvGrpSpPr>
        <p:cNvPr id="1" name=""/>
        <p:cNvGrpSpPr/>
        <p:nvPr/>
      </p:nvGrpSpPr>
      <p:grpSpPr>
        <a:xfrm>
          <a:off x="0" y="0"/>
          <a:ext cx="0" cy="0"/>
          <a:chOff x="0" y="0"/>
          <a:chExt cx="0" cy="0"/>
        </a:xfrm>
      </p:grpSpPr>
      <p:pic>
        <p:nvPicPr>
          <p:cNvPr id="15" name="Picture 14" descr="A close up of a logo&#10;&#10;Description automatically generated">
            <a:extLst>
              <a:ext uri="{FF2B5EF4-FFF2-40B4-BE49-F238E27FC236}">
                <a16:creationId xmlns:a16="http://schemas.microsoft.com/office/drawing/2014/main" id="{1BE71A83-4378-5244-990C-98887520D9FB}"/>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537882" y="-1473284"/>
            <a:ext cx="14912787" cy="14879684"/>
          </a:xfrm>
          <a:prstGeom prst="rect">
            <a:avLst/>
          </a:prstGeom>
        </p:spPr>
      </p:pic>
      <p:sp>
        <p:nvSpPr>
          <p:cNvPr id="4" name="Title 3">
            <a:extLst>
              <a:ext uri="{FF2B5EF4-FFF2-40B4-BE49-F238E27FC236}">
                <a16:creationId xmlns:a16="http://schemas.microsoft.com/office/drawing/2014/main" id="{BAC3C349-89E8-E641-9023-1EF1C39157AC}"/>
              </a:ext>
            </a:extLst>
          </p:cNvPr>
          <p:cNvSpPr>
            <a:spLocks noGrp="1"/>
          </p:cNvSpPr>
          <p:nvPr>
            <p:ph type="title" hasCustomPrompt="1"/>
          </p:nvPr>
        </p:nvSpPr>
        <p:spPr>
          <a:xfrm>
            <a:off x="3086356" y="1217224"/>
            <a:ext cx="3074926" cy="724639"/>
          </a:xfrm>
        </p:spPr>
        <p:txBody>
          <a:bodyPr/>
          <a:lstStyle>
            <a:lvl1pPr>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ts val="4800"/>
              </a:lnSpc>
              <a:spcBef>
                <a:spcPts val="0"/>
              </a:spcBef>
              <a:buFont typeface="Arial" panose="020B0604020202020204" pitchFamily="34" charset="0"/>
              <a:buNone/>
            </a:pPr>
            <a:r>
              <a:rPr lang="en-GB" dirty="0"/>
              <a:t>ALL</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13" name="Picture 12" descr="A picture containing drawing&#10;&#10;Description automatically generated">
            <a:extLst>
              <a:ext uri="{FF2B5EF4-FFF2-40B4-BE49-F238E27FC236}">
                <a16:creationId xmlns:a16="http://schemas.microsoft.com/office/drawing/2014/main" id="{3F438C24-A299-8C40-AC41-9CC2DDC1CA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24" name="Text Placeholder 11">
            <a:extLst>
              <a:ext uri="{FF2B5EF4-FFF2-40B4-BE49-F238E27FC236}">
                <a16:creationId xmlns:a16="http://schemas.microsoft.com/office/drawing/2014/main" id="{647B576F-BECF-7E40-9064-3AE1723C095D}"/>
              </a:ext>
            </a:extLst>
          </p:cNvPr>
          <p:cNvSpPr>
            <a:spLocks noGrp="1"/>
          </p:cNvSpPr>
          <p:nvPr>
            <p:ph type="body" sz="quarter" idx="12" hasCustomPrompt="1"/>
          </p:nvPr>
        </p:nvSpPr>
        <p:spPr>
          <a:xfrm>
            <a:off x="1250067" y="2274923"/>
            <a:ext cx="5046561" cy="3107305"/>
          </a:xfrm>
        </p:spPr>
        <p:txBody>
          <a:bodyPr numCol="1" spcCol="540000"/>
          <a:lstStyle>
            <a:lvl1pPr marL="273050" marR="0" indent="-273050" algn="l" defTabSz="914400" rtl="0" eaLnBrk="1" fontAlgn="auto" latinLnBrk="0" hangingPunct="1">
              <a:lnSpc>
                <a:spcPct val="100000"/>
              </a:lnSpc>
              <a:spcBef>
                <a:spcPts val="50"/>
              </a:spcBef>
              <a:spcAft>
                <a:spcPts val="0"/>
              </a:spcAft>
              <a:buClrTx/>
              <a:buSzTx/>
              <a:buFont typeface="Arial" panose="020B0604020202020204" pitchFamily="34" charset="0"/>
              <a:buChar char="•"/>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Some other ideas if you get stuck:</a:t>
            </a:r>
          </a:p>
          <a:p>
            <a:r>
              <a:rPr lang="en-GB" dirty="0">
                <a:effectLst/>
                <a:latin typeface="Arial" panose="020B0604020202020204" pitchFamily="34" charset="0"/>
              </a:rPr>
              <a:t>Writing worries down</a:t>
            </a:r>
          </a:p>
          <a:p>
            <a:r>
              <a:rPr lang="en-GB" dirty="0">
                <a:effectLst/>
                <a:latin typeface="Arial" panose="020B0604020202020204" pitchFamily="34" charset="0"/>
              </a:rPr>
              <a:t>Speaking to someone trusted about worries </a:t>
            </a:r>
          </a:p>
          <a:p>
            <a:r>
              <a:rPr lang="en-GB" dirty="0">
                <a:effectLst/>
                <a:latin typeface="Arial" panose="020B0604020202020204" pitchFamily="34" charset="0"/>
              </a:rPr>
              <a:t>Doing something about it (if possible!)</a:t>
            </a:r>
          </a:p>
          <a:p>
            <a:r>
              <a:rPr lang="en-GB" dirty="0">
                <a:effectLst/>
                <a:latin typeface="Arial" panose="020B0604020202020204" pitchFamily="34" charset="0"/>
              </a:rPr>
              <a:t>Being active</a:t>
            </a:r>
          </a:p>
          <a:p>
            <a:r>
              <a:rPr lang="en-GB" dirty="0">
                <a:effectLst/>
                <a:latin typeface="Arial" panose="020B0604020202020204" pitchFamily="34" charset="0"/>
              </a:rPr>
              <a:t>Learning something new</a:t>
            </a:r>
          </a:p>
          <a:p>
            <a:r>
              <a:rPr lang="en-GB" dirty="0">
                <a:effectLst/>
                <a:latin typeface="Arial" panose="020B0604020202020204" pitchFamily="34" charset="0"/>
              </a:rPr>
              <a:t>Doing a favourite hobby</a:t>
            </a:r>
          </a:p>
          <a:p>
            <a:r>
              <a:rPr lang="en-GB" dirty="0">
                <a:effectLst/>
                <a:latin typeface="Arial" panose="020B0604020202020204" pitchFamily="34" charset="0"/>
              </a:rPr>
              <a:t>Creating (for example, doing a piece </a:t>
            </a:r>
            <a:br>
              <a:rPr lang="en-GB" dirty="0">
                <a:effectLst/>
                <a:latin typeface="Arial" panose="020B0604020202020204" pitchFamily="34" charset="0"/>
              </a:rPr>
            </a:br>
            <a:r>
              <a:rPr lang="en-GB" dirty="0">
                <a:effectLst/>
                <a:latin typeface="Arial" panose="020B0604020202020204" pitchFamily="34" charset="0"/>
              </a:rPr>
              <a:t>of art, crafts or making a drama)</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493397" y="1673225"/>
            <a:ext cx="5698603" cy="5159375"/>
          </a:xfrm>
        </p:spPr>
        <p:txBody>
          <a:bodyPr/>
          <a:lstStyle/>
          <a:p>
            <a:endParaRPr lang="en-US" dirty="0"/>
          </a:p>
        </p:txBody>
      </p:sp>
      <p:pic>
        <p:nvPicPr>
          <p:cNvPr id="11" name="Picture 10" descr="A picture containing drawing&#10;&#10;Description automatically generated">
            <a:extLst>
              <a:ext uri="{FF2B5EF4-FFF2-40B4-BE49-F238E27FC236}">
                <a16:creationId xmlns:a16="http://schemas.microsoft.com/office/drawing/2014/main" id="{F1649125-04C6-E54B-A19B-F7799CAF9EF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365949" y="364421"/>
            <a:ext cx="472812" cy="193021"/>
          </a:xfrm>
          <a:prstGeom prst="rect">
            <a:avLst/>
          </a:prstGeom>
        </p:spPr>
      </p:pic>
    </p:spTree>
    <p:extLst>
      <p:ext uri="{BB962C8B-B14F-4D97-AF65-F5344CB8AC3E}">
        <p14:creationId xmlns:p14="http://schemas.microsoft.com/office/powerpoint/2010/main" val="1367432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3155A5"/>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424D50-9076-5D46-A5D6-5AE94A1FA982}"/>
              </a:ext>
            </a:extLst>
          </p:cNvPr>
          <p:cNvSpPr>
            <a:spLocks noGrp="1"/>
          </p:cNvSpPr>
          <p:nvPr>
            <p:ph type="title" hasCustomPrompt="1"/>
          </p:nvPr>
        </p:nvSpPr>
        <p:spPr>
          <a:xfrm>
            <a:off x="468143" y="2557427"/>
            <a:ext cx="2605851" cy="724639"/>
          </a:xfrm>
        </p:spPr>
        <p:txBody>
          <a:bodyPr/>
          <a:lstStyle>
            <a:lvl1pPr>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ts val="4800"/>
              </a:lnSpc>
              <a:spcBef>
                <a:spcPts val="0"/>
              </a:spcBef>
              <a:buFont typeface="Arial" panose="020B0604020202020204" pitchFamily="34" charset="0"/>
              <a:buNone/>
            </a:pPr>
            <a:r>
              <a:rPr lang="en-GB" dirty="0"/>
              <a:t>ALL</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11" name="Picture 10" descr="A picture containing drawing&#10;&#10;Description automatically generated">
            <a:extLst>
              <a:ext uri="{FF2B5EF4-FFF2-40B4-BE49-F238E27FC236}">
                <a16:creationId xmlns:a16="http://schemas.microsoft.com/office/drawing/2014/main" id="{F1649125-04C6-E54B-A19B-F7799CAF9E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5949" y="364421"/>
            <a:ext cx="472812" cy="193021"/>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F438C24-A299-8C40-AC41-9CC2DDC1CA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3246698" y="849312"/>
            <a:ext cx="5698603" cy="5159375"/>
          </a:xfrm>
        </p:spPr>
        <p:txBody>
          <a:bodyPr/>
          <a:lstStyle/>
          <a:p>
            <a:endParaRPr lang="en-US" dirty="0"/>
          </a:p>
        </p:txBody>
      </p:sp>
      <p:sp>
        <p:nvSpPr>
          <p:cNvPr id="10" name="Text Placeholder 11">
            <a:extLst>
              <a:ext uri="{FF2B5EF4-FFF2-40B4-BE49-F238E27FC236}">
                <a16:creationId xmlns:a16="http://schemas.microsoft.com/office/drawing/2014/main" id="{30387A7B-3813-DB40-B99C-49FAB823A003}"/>
              </a:ext>
            </a:extLst>
          </p:cNvPr>
          <p:cNvSpPr>
            <a:spLocks noGrp="1"/>
          </p:cNvSpPr>
          <p:nvPr>
            <p:ph type="body" sz="quarter" idx="12" hasCustomPrompt="1"/>
          </p:nvPr>
        </p:nvSpPr>
        <p:spPr>
          <a:xfrm>
            <a:off x="8205188" y="2557427"/>
            <a:ext cx="3533446" cy="1603093"/>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feelings might the Year 6 pupil have?</a:t>
            </a:r>
          </a:p>
          <a:p>
            <a:r>
              <a:rPr lang="en-GB" dirty="0">
                <a:effectLst/>
                <a:latin typeface="Arial" panose="020B0604020202020204" pitchFamily="34" charset="0"/>
              </a:rPr>
              <a:t>Think about positive and negative feelings that might be linked. </a:t>
            </a:r>
          </a:p>
        </p:txBody>
      </p:sp>
      <p:pic>
        <p:nvPicPr>
          <p:cNvPr id="5" name="Picture 4" descr="A close up of a logo&#10;&#10;Description automatically generated">
            <a:extLst>
              <a:ext uri="{FF2B5EF4-FFF2-40B4-BE49-F238E27FC236}">
                <a16:creationId xmlns:a16="http://schemas.microsoft.com/office/drawing/2014/main" id="{2F1EE630-5D0A-CC43-9342-FB3D4FADA2FF}"/>
              </a:ext>
            </a:extLst>
          </p:cNvPr>
          <p:cNvPicPr>
            <a:picLocks noChangeAspect="1"/>
          </p:cNvPicPr>
          <p:nvPr userDrawn="1"/>
        </p:nvPicPr>
        <p:blipFill>
          <a:blip r:embed="rId4" cstate="screen">
            <a:alphaModFix amt="40000"/>
            <a:extLst>
              <a:ext uri="{28A0092B-C50C-407E-A947-70E740481C1C}">
                <a14:useLocalDpi xmlns:a14="http://schemas.microsoft.com/office/drawing/2010/main"/>
              </a:ext>
            </a:extLst>
          </a:blip>
          <a:stretch>
            <a:fillRect/>
          </a:stretch>
        </p:blipFill>
        <p:spPr>
          <a:xfrm>
            <a:off x="1914213" y="-813530"/>
            <a:ext cx="8363571" cy="8345006"/>
          </a:xfrm>
          <a:prstGeom prst="rect">
            <a:avLst/>
          </a:prstGeom>
        </p:spPr>
      </p:pic>
    </p:spTree>
    <p:extLst>
      <p:ext uri="{BB962C8B-B14F-4D97-AF65-F5344CB8AC3E}">
        <p14:creationId xmlns:p14="http://schemas.microsoft.com/office/powerpoint/2010/main" val="287808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a:solidFill>
            <a:srgbClr val="EB7166"/>
          </a:solidFill>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a:grpFill/>
          </p:spPr>
        </p:pic>
      </p:grpSp>
      <p:sp>
        <p:nvSpPr>
          <p:cNvPr id="2" name="Title 1">
            <a:extLst>
              <a:ext uri="{FF2B5EF4-FFF2-40B4-BE49-F238E27FC236}">
                <a16:creationId xmlns:a16="http://schemas.microsoft.com/office/drawing/2014/main" id="{946EBE26-A5A1-9749-AC78-550043AB0F94}"/>
              </a:ext>
            </a:extLst>
          </p:cNvPr>
          <p:cNvSpPr>
            <a:spLocks noGrp="1"/>
          </p:cNvSpPr>
          <p:nvPr>
            <p:ph type="title" hasCustomPrompt="1"/>
          </p:nvPr>
        </p:nvSpPr>
        <p:spPr>
          <a:xfrm>
            <a:off x="362902" y="908945"/>
            <a:ext cx="4289108" cy="1898140"/>
          </a:xfrm>
        </p:spPr>
        <p:txBody>
          <a:bodyPr/>
          <a:lstStyle>
            <a:lvl1pPr marL="0" indent="0" algn="l"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dirty="0"/>
              <a:t>CLICK TO EDIT MASTER TITLE STYLE</a:t>
            </a:r>
            <a:endParaRPr lang="en-US" dirty="0"/>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6902025" y="934346"/>
            <a:ext cx="4477766" cy="1872739"/>
          </a:xfrm>
        </p:spPr>
        <p:txBody>
          <a:bodyPr numCol="1" spcCol="540000"/>
          <a:lstStyle>
            <a:lvl1pPr marL="342900" marR="0" indent="-342900"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feelings might the Year 6 pupil have?</a:t>
            </a:r>
          </a:p>
          <a:p>
            <a:r>
              <a:rPr lang="en-GB" dirty="0">
                <a:effectLst/>
                <a:latin typeface="Arial" panose="020B0604020202020204" pitchFamily="34" charset="0"/>
              </a:rPr>
              <a:t>Think about positive and negative feelings that might be linked. </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5" name="Text Placeholder 11">
            <a:extLst>
              <a:ext uri="{FF2B5EF4-FFF2-40B4-BE49-F238E27FC236}">
                <a16:creationId xmlns:a16="http://schemas.microsoft.com/office/drawing/2014/main" id="{570FCB01-9F72-A146-B1A2-8FB4C8E5C8FD}"/>
              </a:ext>
            </a:extLst>
          </p:cNvPr>
          <p:cNvSpPr>
            <a:spLocks noGrp="1"/>
          </p:cNvSpPr>
          <p:nvPr>
            <p:ph type="body" sz="quarter" idx="28" hasCustomPrompt="1"/>
          </p:nvPr>
        </p:nvSpPr>
        <p:spPr>
          <a:xfrm>
            <a:off x="6883655" y="2807085"/>
            <a:ext cx="4477766" cy="2610735"/>
          </a:xfrm>
          <a:solidFill>
            <a:srgbClr val="FFCB31"/>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5119" y="5979900"/>
            <a:ext cx="1429371" cy="852766"/>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961564" y="1228487"/>
            <a:ext cx="4477767" cy="5633246"/>
          </a:xfrm>
        </p:spPr>
        <p:txBody>
          <a:bodyPr/>
          <a:lstStyle/>
          <a:p>
            <a:endParaRPr lang="en-US" dirty="0"/>
          </a:p>
        </p:txBody>
      </p:sp>
      <p:pic>
        <p:nvPicPr>
          <p:cNvPr id="16" name="Picture 15" descr="A close up of a logo&#10;&#10;Description automatically generated">
            <a:extLst>
              <a:ext uri="{FF2B5EF4-FFF2-40B4-BE49-F238E27FC236}">
                <a16:creationId xmlns:a16="http://schemas.microsoft.com/office/drawing/2014/main" id="{98064195-6BDD-4845-87FB-6F3F4EC81F6B}"/>
              </a:ext>
            </a:extLst>
          </p:cNvPr>
          <p:cNvPicPr>
            <a:picLocks noChangeAspect="1"/>
          </p:cNvPicPr>
          <p:nvPr userDrawn="1"/>
        </p:nvPicPr>
        <p:blipFill>
          <a:blip r:embed="rId4" cstate="screen">
            <a:alphaModFix amt="40000"/>
            <a:extLst>
              <a:ext uri="{28A0092B-C50C-407E-A947-70E740481C1C}">
                <a14:useLocalDpi xmlns:a14="http://schemas.microsoft.com/office/drawing/2010/main"/>
              </a:ext>
            </a:extLst>
          </a:blip>
          <a:stretch>
            <a:fillRect/>
          </a:stretch>
        </p:blipFill>
        <p:spPr>
          <a:xfrm>
            <a:off x="-818868" y="0"/>
            <a:ext cx="9277024" cy="9256432"/>
          </a:xfrm>
          <a:prstGeom prst="rect">
            <a:avLst/>
          </a:prstGeom>
        </p:spPr>
      </p:pic>
    </p:spTree>
    <p:extLst>
      <p:ext uri="{BB962C8B-B14F-4D97-AF65-F5344CB8AC3E}">
        <p14:creationId xmlns:p14="http://schemas.microsoft.com/office/powerpoint/2010/main" val="3884148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bg1">
            <a:alpha val="26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946EBE26-A5A1-9749-AC78-550043AB0F94}"/>
              </a:ext>
            </a:extLst>
          </p:cNvPr>
          <p:cNvSpPr>
            <a:spLocks noGrp="1"/>
          </p:cNvSpPr>
          <p:nvPr>
            <p:ph type="title" hasCustomPrompt="1"/>
          </p:nvPr>
        </p:nvSpPr>
        <p:spPr>
          <a:xfrm>
            <a:off x="958585" y="962085"/>
            <a:ext cx="4837748" cy="508375"/>
          </a:xfrm>
        </p:spPr>
        <p:txBody>
          <a:bodyPr/>
          <a:lstStyle>
            <a:lvl1pPr marL="0" indent="0" algn="l"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ADVICE STATION</a:t>
            </a:r>
            <a:endParaRPr lang="en-GB" dirty="0">
              <a:effectLst/>
              <a:latin typeface="Arial Narrow" panose="020B0604020202020204" pitchFamily="34" charset="0"/>
            </a:endParaRP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
        <p:nvSpPr>
          <p:cNvPr id="16" name="Text Placeholder 11">
            <a:extLst>
              <a:ext uri="{FF2B5EF4-FFF2-40B4-BE49-F238E27FC236}">
                <a16:creationId xmlns:a16="http://schemas.microsoft.com/office/drawing/2014/main" id="{C17765A9-6FD4-6B46-8BB3-73A6C06E1EDD}"/>
              </a:ext>
            </a:extLst>
          </p:cNvPr>
          <p:cNvSpPr>
            <a:spLocks noGrp="1"/>
          </p:cNvSpPr>
          <p:nvPr>
            <p:ph type="body" sz="quarter" idx="29" hasCustomPrompt="1"/>
          </p:nvPr>
        </p:nvSpPr>
        <p:spPr>
          <a:xfrm>
            <a:off x="6604034" y="2516564"/>
            <a:ext cx="5239255" cy="1289625"/>
          </a:xfrm>
          <a:solidFill>
            <a:srgbClr val="EC1077"/>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15" name="Text Placeholder 11">
            <a:extLst>
              <a:ext uri="{FF2B5EF4-FFF2-40B4-BE49-F238E27FC236}">
                <a16:creationId xmlns:a16="http://schemas.microsoft.com/office/drawing/2014/main" id="{570FCB01-9F72-A146-B1A2-8FB4C8E5C8FD}"/>
              </a:ext>
            </a:extLst>
          </p:cNvPr>
          <p:cNvSpPr>
            <a:spLocks noGrp="1"/>
          </p:cNvSpPr>
          <p:nvPr>
            <p:ph type="body" sz="quarter" idx="28" hasCustomPrompt="1"/>
          </p:nvPr>
        </p:nvSpPr>
        <p:spPr>
          <a:xfrm>
            <a:off x="6604034" y="927794"/>
            <a:ext cx="5239255" cy="1289625"/>
          </a:xfrm>
          <a:solidFill>
            <a:srgbClr val="EC1077"/>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22" name="Picture 21" descr="A picture containing drawing&#10;&#10;Description automatically generated">
            <a:extLst>
              <a:ext uri="{FF2B5EF4-FFF2-40B4-BE49-F238E27FC236}">
                <a16:creationId xmlns:a16="http://schemas.microsoft.com/office/drawing/2014/main" id="{E2FAA84D-9364-624F-BC7F-094E6BC568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17" name="Text Placeholder 11">
            <a:extLst>
              <a:ext uri="{FF2B5EF4-FFF2-40B4-BE49-F238E27FC236}">
                <a16:creationId xmlns:a16="http://schemas.microsoft.com/office/drawing/2014/main" id="{CE5CFA48-1EE5-3048-8DFF-312ECD9FCAFD}"/>
              </a:ext>
            </a:extLst>
          </p:cNvPr>
          <p:cNvSpPr>
            <a:spLocks noGrp="1"/>
          </p:cNvSpPr>
          <p:nvPr>
            <p:ph type="body" sz="quarter" idx="30" hasCustomPrompt="1"/>
          </p:nvPr>
        </p:nvSpPr>
        <p:spPr>
          <a:xfrm>
            <a:off x="6604034" y="4105334"/>
            <a:ext cx="5239255" cy="1289625"/>
          </a:xfrm>
          <a:solidFill>
            <a:srgbClr val="EC1077"/>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961564" y="1228487"/>
            <a:ext cx="4477767" cy="5633246"/>
          </a:xfrm>
        </p:spPr>
        <p:txBody>
          <a:bodyPr/>
          <a:lstStyle/>
          <a:p>
            <a:endParaRPr lang="en-US" dirty="0"/>
          </a:p>
        </p:txBody>
      </p:sp>
      <p:sp>
        <p:nvSpPr>
          <p:cNvPr id="13" name="Text Placeholder 11">
            <a:extLst>
              <a:ext uri="{FF2B5EF4-FFF2-40B4-BE49-F238E27FC236}">
                <a16:creationId xmlns:a16="http://schemas.microsoft.com/office/drawing/2014/main" id="{DF5E602F-9787-E143-92E2-C2AE3C2D5602}"/>
              </a:ext>
            </a:extLst>
          </p:cNvPr>
          <p:cNvSpPr>
            <a:spLocks noGrp="1"/>
          </p:cNvSpPr>
          <p:nvPr>
            <p:ph type="body" sz="quarter" idx="14" hasCustomPrompt="1"/>
          </p:nvPr>
        </p:nvSpPr>
        <p:spPr>
          <a:xfrm>
            <a:off x="325885" y="1936028"/>
            <a:ext cx="3377436" cy="1097733"/>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In your groups draw an image of a pupil who has just started the new school year.</a:t>
            </a:r>
            <a:endParaRPr lang="en-GB" dirty="0">
              <a:effectLst/>
              <a:latin typeface="Arial" panose="020B0604020202020204" pitchFamily="34" charset="0"/>
            </a:endParaRPr>
          </a:p>
        </p:txBody>
      </p:sp>
      <p:pic>
        <p:nvPicPr>
          <p:cNvPr id="18" name="Picture 17" descr="A close up of a logo&#10;&#10;Description automatically generated">
            <a:extLst>
              <a:ext uri="{FF2B5EF4-FFF2-40B4-BE49-F238E27FC236}">
                <a16:creationId xmlns:a16="http://schemas.microsoft.com/office/drawing/2014/main" id="{0F02B001-619A-4A43-B66B-7A187B05867D}"/>
              </a:ext>
            </a:extLst>
          </p:cNvPr>
          <p:cNvPicPr>
            <a:picLocks noChangeAspect="1"/>
          </p:cNvPicPr>
          <p:nvPr userDrawn="1"/>
        </p:nvPicPr>
        <p:blipFill>
          <a:blip r:embed="rId4" cstate="screen">
            <a:alphaModFix amt="40000"/>
            <a:extLst>
              <a:ext uri="{28A0092B-C50C-407E-A947-70E740481C1C}">
                <a14:useLocalDpi xmlns:a14="http://schemas.microsoft.com/office/drawing/2010/main"/>
              </a:ext>
            </a:extLst>
          </a:blip>
          <a:stretch>
            <a:fillRect/>
          </a:stretch>
        </p:blipFill>
        <p:spPr>
          <a:xfrm>
            <a:off x="-883422" y="-259089"/>
            <a:ext cx="10444949" cy="10421764"/>
          </a:xfrm>
          <a:prstGeom prst="rect">
            <a:avLst/>
          </a:prstGeom>
        </p:spPr>
      </p:pic>
    </p:spTree>
    <p:extLst>
      <p:ext uri="{BB962C8B-B14F-4D97-AF65-F5344CB8AC3E}">
        <p14:creationId xmlns:p14="http://schemas.microsoft.com/office/powerpoint/2010/main" val="2519136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46170B2-33CF-7F4E-9F48-FD76D61A2933}"/>
              </a:ext>
            </a:extLst>
          </p:cNvPr>
          <p:cNvSpPr/>
          <p:nvPr userDrawn="1"/>
        </p:nvSpPr>
        <p:spPr>
          <a:xfrm>
            <a:off x="0" y="0"/>
            <a:ext cx="6096000" cy="683260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4B1F0A46-E980-044A-9D83-29977744C108}"/>
              </a:ext>
            </a:extLst>
          </p:cNvPr>
          <p:cNvGrpSpPr/>
          <p:nvPr userDrawn="1"/>
        </p:nvGrpSpPr>
        <p:grpSpPr>
          <a:xfrm>
            <a:off x="0" y="364421"/>
            <a:ext cx="12192000" cy="6493579"/>
            <a:chOff x="0" y="364421"/>
            <a:chExt cx="12192000" cy="6493579"/>
          </a:xfrm>
        </p:grpSpPr>
        <p:sp>
          <p:nvSpPr>
            <p:cNvPr id="22" name="Rectangle 21">
              <a:extLst>
                <a:ext uri="{FF2B5EF4-FFF2-40B4-BE49-F238E27FC236}">
                  <a16:creationId xmlns:a16="http://schemas.microsoft.com/office/drawing/2014/main" id="{9CB5E5B4-9CD2-7045-8BA9-348E97834F78}"/>
                </a:ext>
              </a:extLst>
            </p:cNvPr>
            <p:cNvSpPr/>
            <p:nvPr userDrawn="1"/>
          </p:nvSpPr>
          <p:spPr>
            <a:xfrm>
              <a:off x="0" y="5951840"/>
              <a:ext cx="6096000" cy="88075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FEB3F5-47C5-D548-881C-D5C6AAF71B9E}"/>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picture containing drawing&#10;&#10;Description automatically generated">
              <a:extLst>
                <a:ext uri="{FF2B5EF4-FFF2-40B4-BE49-F238E27FC236}">
                  <a16:creationId xmlns:a16="http://schemas.microsoft.com/office/drawing/2014/main" id="{C83CE723-6B85-4243-9C1D-4D3FE393D7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34" name="Picture 33" descr="A close up of a logo&#10;&#10;Description automatically generated">
            <a:extLst>
              <a:ext uri="{FF2B5EF4-FFF2-40B4-BE49-F238E27FC236}">
                <a16:creationId xmlns:a16="http://schemas.microsoft.com/office/drawing/2014/main" id="{8CBAFAC0-64F2-EA4F-A1DF-667E11F63184}"/>
              </a:ext>
            </a:extLst>
          </p:cNvPr>
          <p:cNvPicPr>
            <a:picLocks noChangeAspect="1"/>
          </p:cNvPicPr>
          <p:nvPr userDrawn="1"/>
        </p:nvPicPr>
        <p:blipFill>
          <a:blip r:embed="rId3" cstate="screen">
            <a:alphaModFix amt="40000"/>
            <a:extLst>
              <a:ext uri="{28A0092B-C50C-407E-A947-70E740481C1C}">
                <a14:useLocalDpi xmlns:a14="http://schemas.microsoft.com/office/drawing/2010/main"/>
              </a:ext>
            </a:extLst>
          </a:blip>
          <a:stretch>
            <a:fillRect/>
          </a:stretch>
        </p:blipFill>
        <p:spPr>
          <a:xfrm>
            <a:off x="2706612" y="-60439"/>
            <a:ext cx="9154593" cy="9134271"/>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E7CB2649-E3A2-704A-B90B-B3D14FBBA3C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5583383" y="2355273"/>
            <a:ext cx="6608618" cy="447732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
        <p:nvSpPr>
          <p:cNvPr id="24" name="Text Placeholder 11">
            <a:extLst>
              <a:ext uri="{FF2B5EF4-FFF2-40B4-BE49-F238E27FC236}">
                <a16:creationId xmlns:a16="http://schemas.microsoft.com/office/drawing/2014/main" id="{8506363E-6E37-004D-B5D0-77A77DCF3C75}"/>
              </a:ext>
            </a:extLst>
          </p:cNvPr>
          <p:cNvSpPr>
            <a:spLocks noGrp="1"/>
          </p:cNvSpPr>
          <p:nvPr>
            <p:ph type="body" sz="quarter" idx="12" hasCustomPrompt="1"/>
          </p:nvPr>
        </p:nvSpPr>
        <p:spPr>
          <a:xfrm>
            <a:off x="348710" y="2570266"/>
            <a:ext cx="5234671" cy="1333003"/>
          </a:xfrm>
        </p:spPr>
        <p:txBody>
          <a:bodyPr numCol="1" spcCol="540000"/>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smtClean="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If you are worried about changes affecting you or a friend, remember you can </a:t>
            </a:r>
            <a:br>
              <a:rPr lang="en-GB" b="1" dirty="0">
                <a:effectLst/>
                <a:latin typeface="Arial" panose="020B0604020202020204" pitchFamily="34" charset="0"/>
              </a:rPr>
            </a:br>
            <a:r>
              <a:rPr lang="en-GB" b="1" dirty="0">
                <a:effectLst/>
                <a:latin typeface="Arial" panose="020B0604020202020204" pitchFamily="34" charset="0"/>
              </a:rPr>
              <a:t>always speak to a trusted adult at home </a:t>
            </a:r>
            <a:br>
              <a:rPr lang="en-GB" b="1" dirty="0">
                <a:effectLst/>
                <a:latin typeface="Arial" panose="020B0604020202020204" pitchFamily="34" charset="0"/>
              </a:rPr>
            </a:br>
            <a:r>
              <a:rPr lang="en-GB" b="1" dirty="0">
                <a:effectLst/>
                <a:latin typeface="Arial" panose="020B0604020202020204" pitchFamily="34" charset="0"/>
              </a:rPr>
              <a:t>or at school, and get some more help.</a:t>
            </a:r>
            <a:endParaRPr lang="en-GB" dirty="0">
              <a:effectLst/>
              <a:latin typeface="Arial" panose="020B0604020202020204" pitchFamily="34" charset="0"/>
            </a:endParaRPr>
          </a:p>
        </p:txBody>
      </p:sp>
      <p:sp>
        <p:nvSpPr>
          <p:cNvPr id="27" name="Text Placeholder 11">
            <a:extLst>
              <a:ext uri="{FF2B5EF4-FFF2-40B4-BE49-F238E27FC236}">
                <a16:creationId xmlns:a16="http://schemas.microsoft.com/office/drawing/2014/main" id="{3ABA9B1B-17F0-4345-89F6-2CBC9FE178EF}"/>
              </a:ext>
            </a:extLst>
          </p:cNvPr>
          <p:cNvSpPr>
            <a:spLocks noGrp="1"/>
          </p:cNvSpPr>
          <p:nvPr>
            <p:ph type="body" sz="quarter" idx="27" hasCustomPrompt="1"/>
          </p:nvPr>
        </p:nvSpPr>
        <p:spPr>
          <a:xfrm>
            <a:off x="348710" y="4118204"/>
            <a:ext cx="1189979" cy="279525"/>
          </a:xfrm>
          <a:solidFill>
            <a:srgbClr val="131D39"/>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28" name="Text Placeholder 11">
            <a:extLst>
              <a:ext uri="{FF2B5EF4-FFF2-40B4-BE49-F238E27FC236}">
                <a16:creationId xmlns:a16="http://schemas.microsoft.com/office/drawing/2014/main" id="{DDDF6952-6254-1941-9C2D-2EC793B20A03}"/>
              </a:ext>
            </a:extLst>
          </p:cNvPr>
          <p:cNvSpPr>
            <a:spLocks noGrp="1"/>
          </p:cNvSpPr>
          <p:nvPr>
            <p:ph type="body" sz="quarter" idx="28" hasCustomPrompt="1"/>
          </p:nvPr>
        </p:nvSpPr>
        <p:spPr>
          <a:xfrm>
            <a:off x="348710" y="4397729"/>
            <a:ext cx="3103242" cy="306473"/>
          </a:xfrm>
          <a:solidFill>
            <a:srgbClr val="131D39"/>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31" name="Text Placeholder 11">
            <a:extLst>
              <a:ext uri="{FF2B5EF4-FFF2-40B4-BE49-F238E27FC236}">
                <a16:creationId xmlns:a16="http://schemas.microsoft.com/office/drawing/2014/main" id="{293BC0DF-7074-6847-9665-3A7BC3FD7E37}"/>
              </a:ext>
            </a:extLst>
          </p:cNvPr>
          <p:cNvSpPr>
            <a:spLocks noGrp="1"/>
          </p:cNvSpPr>
          <p:nvPr>
            <p:ph type="body" sz="quarter" idx="29" hasCustomPrompt="1"/>
          </p:nvPr>
        </p:nvSpPr>
        <p:spPr>
          <a:xfrm>
            <a:off x="348710" y="4688615"/>
            <a:ext cx="1950143" cy="306473"/>
          </a:xfrm>
          <a:solidFill>
            <a:srgbClr val="131D39"/>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32" name="Text Placeholder 11">
            <a:extLst>
              <a:ext uri="{FF2B5EF4-FFF2-40B4-BE49-F238E27FC236}">
                <a16:creationId xmlns:a16="http://schemas.microsoft.com/office/drawing/2014/main" id="{EFDF3FF5-FC1D-0240-90EF-9F6310AE61DF}"/>
              </a:ext>
            </a:extLst>
          </p:cNvPr>
          <p:cNvSpPr>
            <a:spLocks noGrp="1"/>
          </p:cNvSpPr>
          <p:nvPr>
            <p:ph type="body" sz="quarter" idx="30" hasCustomPrompt="1"/>
          </p:nvPr>
        </p:nvSpPr>
        <p:spPr>
          <a:xfrm>
            <a:off x="348711" y="5183074"/>
            <a:ext cx="1076138" cy="306473"/>
          </a:xfrm>
          <a:solidFill>
            <a:srgbClr val="131D39"/>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a:t>
            </a:r>
            <a:endParaRPr lang="en-GB" dirty="0">
              <a:effectLst/>
              <a:latin typeface="Arial" panose="020B0604020202020204" pitchFamily="34" charset="0"/>
            </a:endParaRPr>
          </a:p>
        </p:txBody>
      </p:sp>
      <p:sp>
        <p:nvSpPr>
          <p:cNvPr id="33" name="Text Placeholder 11">
            <a:extLst>
              <a:ext uri="{FF2B5EF4-FFF2-40B4-BE49-F238E27FC236}">
                <a16:creationId xmlns:a16="http://schemas.microsoft.com/office/drawing/2014/main" id="{CD55F9CD-1A7A-AA4E-AF38-9B32DDACDDCB}"/>
              </a:ext>
            </a:extLst>
          </p:cNvPr>
          <p:cNvSpPr>
            <a:spLocks noGrp="1"/>
          </p:cNvSpPr>
          <p:nvPr>
            <p:ph type="body" sz="quarter" idx="31" hasCustomPrompt="1"/>
          </p:nvPr>
        </p:nvSpPr>
        <p:spPr>
          <a:xfrm>
            <a:off x="348710" y="5489547"/>
            <a:ext cx="1285779" cy="306473"/>
          </a:xfrm>
          <a:solidFill>
            <a:srgbClr val="131D39"/>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a:t>
            </a:r>
            <a:endParaRPr lang="en-GB" dirty="0">
              <a:effectLst/>
              <a:latin typeface="Arial" panose="020B0604020202020204" pitchFamily="34" charset="0"/>
            </a:endParaRPr>
          </a:p>
        </p:txBody>
      </p:sp>
      <p:sp>
        <p:nvSpPr>
          <p:cNvPr id="5" name="Title 4">
            <a:extLst>
              <a:ext uri="{FF2B5EF4-FFF2-40B4-BE49-F238E27FC236}">
                <a16:creationId xmlns:a16="http://schemas.microsoft.com/office/drawing/2014/main" id="{19453A6E-9140-F04D-878B-FEF34E8B7FEE}"/>
              </a:ext>
            </a:extLst>
          </p:cNvPr>
          <p:cNvSpPr>
            <a:spLocks noGrp="1"/>
          </p:cNvSpPr>
          <p:nvPr>
            <p:ph type="title" hasCustomPrompt="1"/>
          </p:nvPr>
        </p:nvSpPr>
        <p:spPr>
          <a:xfrm>
            <a:off x="205120" y="557442"/>
            <a:ext cx="5389826" cy="2189529"/>
          </a:xfrm>
        </p:spPr>
        <p:txBody>
          <a:bodyPr/>
          <a:lstStyle>
            <a:lvl1pPr algn="r">
              <a:lnSpc>
                <a:spcPts val="4800"/>
              </a:lnSpc>
              <a:defRPr sz="5000">
                <a:solidFill>
                  <a:schemeClr val="bg1"/>
                </a:solidFill>
              </a:defRPr>
            </a:lvl1pPr>
          </a:lstStyle>
          <a:p>
            <a:r>
              <a:rPr lang="en-GB" b="1" dirty="0">
                <a:effectLst/>
                <a:latin typeface="Arial Narrow" panose="020B0604020202020204" pitchFamily="34" charset="0"/>
              </a:rPr>
              <a:t>EVERYBODY FEELS NERVOUS OR WORRIED AT TIMES.</a:t>
            </a:r>
            <a:endParaRPr lang="en-GB" dirty="0">
              <a:effectLst/>
              <a:latin typeface="Arial Narrow" panose="020B0604020202020204" pitchFamily="34" charset="0"/>
            </a:endParaRPr>
          </a:p>
        </p:txBody>
      </p:sp>
    </p:spTree>
    <p:extLst>
      <p:ext uri="{BB962C8B-B14F-4D97-AF65-F5344CB8AC3E}">
        <p14:creationId xmlns:p14="http://schemas.microsoft.com/office/powerpoint/2010/main" val="190088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3155A5"/>
        </a:solidFill>
        <a:effectLst/>
      </p:bgPr>
    </p:bg>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F01BE32C-3815-8E4B-B7DE-B75C55B78690}"/>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1741931"/>
            <a:ext cx="14801849" cy="14768993"/>
          </a:xfrm>
          <a:prstGeom prst="rect">
            <a:avLst/>
          </a:prstGeom>
        </p:spPr>
      </p:pic>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11" name="Picture 10" descr="A picture containing drawing&#10;&#10;Description automatically generated">
            <a:extLst>
              <a:ext uri="{FF2B5EF4-FFF2-40B4-BE49-F238E27FC236}">
                <a16:creationId xmlns:a16="http://schemas.microsoft.com/office/drawing/2014/main" id="{F1649125-04C6-E54B-A19B-F7799CAF9EF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65949" y="364421"/>
            <a:ext cx="472812" cy="193021"/>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F438C24-A299-8C40-AC41-9CC2DDC1CA4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4" name="Title 3">
            <a:extLst>
              <a:ext uri="{FF2B5EF4-FFF2-40B4-BE49-F238E27FC236}">
                <a16:creationId xmlns:a16="http://schemas.microsoft.com/office/drawing/2014/main" id="{5EFB21A1-C13B-F94C-9D79-B77EDA13BE40}"/>
              </a:ext>
            </a:extLst>
          </p:cNvPr>
          <p:cNvSpPr>
            <a:spLocks noGrp="1"/>
          </p:cNvSpPr>
          <p:nvPr>
            <p:ph type="title" hasCustomPrompt="1"/>
          </p:nvPr>
        </p:nvSpPr>
        <p:spPr>
          <a:xfrm>
            <a:off x="3699508" y="1115377"/>
            <a:ext cx="3295651" cy="724639"/>
          </a:xfrm>
        </p:spPr>
        <p:txBody>
          <a:bodyPr/>
          <a:lstStyle>
            <a:lvl1pPr>
              <a:defRPr sz="5000">
                <a:solidFill>
                  <a:schemeClr val="bg1"/>
                </a:solidFill>
              </a:defRPr>
            </a:lvl1pPr>
          </a:lstStyle>
          <a:p>
            <a:r>
              <a:rPr lang="en-GB" b="1" dirty="0">
                <a:effectLst/>
                <a:latin typeface="Arial Narrow" panose="020B0604020202020204" pitchFamily="34" charset="0"/>
              </a:rPr>
              <a:t>ADDITIONAL </a:t>
            </a:r>
            <a:endParaRPr lang="en-GB" dirty="0">
              <a:effectLst/>
              <a:latin typeface="Arial Narrow" panose="020B0604020202020204" pitchFamily="34" charset="0"/>
            </a:endParaRPr>
          </a:p>
        </p:txBody>
      </p:sp>
      <p:sp>
        <p:nvSpPr>
          <p:cNvPr id="9" name="Text Placeholder 8">
            <a:extLst>
              <a:ext uri="{FF2B5EF4-FFF2-40B4-BE49-F238E27FC236}">
                <a16:creationId xmlns:a16="http://schemas.microsoft.com/office/drawing/2014/main" id="{385CAE57-CB10-4B46-955C-E07F812B49C1}"/>
              </a:ext>
            </a:extLst>
          </p:cNvPr>
          <p:cNvSpPr>
            <a:spLocks noGrp="1"/>
          </p:cNvSpPr>
          <p:nvPr>
            <p:ph type="body" sz="quarter" idx="16" hasCustomPrompt="1"/>
          </p:nvPr>
        </p:nvSpPr>
        <p:spPr>
          <a:xfrm>
            <a:off x="570288" y="1800911"/>
            <a:ext cx="4389755" cy="1049855"/>
          </a:xfrm>
        </p:spPr>
        <p:txBody>
          <a:bodyPr/>
          <a:lstStyle>
            <a:lvl1pPr marL="0" algn="r" defTabSz="914400" rtl="0" eaLnBrk="1" latinLnBrk="0" hangingPunct="1">
              <a:lnSpc>
                <a:spcPts val="4800"/>
              </a:lnSpc>
              <a:spcBef>
                <a:spcPct val="0"/>
              </a:spcBef>
              <a:buNone/>
              <a:defRPr lang="en-GB" sz="5000" b="1" i="0" kern="120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algn="r">
              <a:lnSpc>
                <a:spcPts val="4800"/>
              </a:lnSpc>
            </a:pPr>
            <a:r>
              <a:rPr lang="en-GB" b="1" dirty="0">
                <a:effectLst/>
                <a:latin typeface="Arial Narrow" panose="020B0604020202020204" pitchFamily="34" charset="0"/>
              </a:rPr>
              <a:t>RELAXATION ACTIVITIES</a:t>
            </a:r>
            <a:endParaRPr lang="en-GB" dirty="0">
              <a:effectLst/>
              <a:latin typeface="Arial Narrow" panose="020B0604020202020204" pitchFamily="34" charset="0"/>
            </a:endParaRP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5257800" y="1934832"/>
            <a:ext cx="6934199" cy="4897835"/>
          </a:xfrm>
        </p:spPr>
        <p:txBody>
          <a:bodyPr/>
          <a:lstStyle/>
          <a:p>
            <a:endParaRPr lang="en-US" dirty="0"/>
          </a:p>
        </p:txBody>
      </p:sp>
    </p:spTree>
    <p:extLst>
      <p:ext uri="{BB962C8B-B14F-4D97-AF65-F5344CB8AC3E}">
        <p14:creationId xmlns:p14="http://schemas.microsoft.com/office/powerpoint/2010/main" val="2870538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chemeClr val="bg1">
            <a:alpha val="26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946EBE26-A5A1-9749-AC78-550043AB0F94}"/>
              </a:ext>
            </a:extLst>
          </p:cNvPr>
          <p:cNvSpPr>
            <a:spLocks noGrp="1"/>
          </p:cNvSpPr>
          <p:nvPr>
            <p:ph type="title" hasCustomPrompt="1"/>
          </p:nvPr>
        </p:nvSpPr>
        <p:spPr>
          <a:xfrm>
            <a:off x="750219" y="962085"/>
            <a:ext cx="4837748" cy="508375"/>
          </a:xfrm>
        </p:spPr>
        <p:txBody>
          <a:bodyPr/>
          <a:lstStyle>
            <a:lvl1pPr marL="0" indent="0" algn="r"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ADVICE STATION</a:t>
            </a:r>
            <a:endParaRPr lang="en-GB" dirty="0">
              <a:effectLst/>
              <a:latin typeface="Arial Narrow" panose="020B0604020202020204" pitchFamily="34" charset="0"/>
            </a:endParaRP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
        <p:nvSpPr>
          <p:cNvPr id="15" name="Text Placeholder 11">
            <a:extLst>
              <a:ext uri="{FF2B5EF4-FFF2-40B4-BE49-F238E27FC236}">
                <a16:creationId xmlns:a16="http://schemas.microsoft.com/office/drawing/2014/main" id="{570FCB01-9F72-A146-B1A2-8FB4C8E5C8FD}"/>
              </a:ext>
            </a:extLst>
          </p:cNvPr>
          <p:cNvSpPr>
            <a:spLocks noGrp="1"/>
          </p:cNvSpPr>
          <p:nvPr>
            <p:ph type="body" sz="quarter" idx="28" hasCustomPrompt="1"/>
          </p:nvPr>
        </p:nvSpPr>
        <p:spPr>
          <a:xfrm>
            <a:off x="6846219" y="653568"/>
            <a:ext cx="4309292"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Can they do something about it?</a:t>
            </a:r>
            <a:endParaRPr lang="en-GB" dirty="0">
              <a:effectLst/>
              <a:latin typeface="Arial" panose="020B0604020202020204" pitchFamily="34" charset="0"/>
            </a:endParaRPr>
          </a:p>
        </p:txBody>
      </p:sp>
      <p:pic>
        <p:nvPicPr>
          <p:cNvPr id="22" name="Picture 21" descr="A picture containing drawing&#10;&#10;Description automatically generated">
            <a:extLst>
              <a:ext uri="{FF2B5EF4-FFF2-40B4-BE49-F238E27FC236}">
                <a16:creationId xmlns:a16="http://schemas.microsoft.com/office/drawing/2014/main" id="{E2FAA84D-9364-624F-BC7F-094E6BC568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13" name="Text Placeholder 11">
            <a:extLst>
              <a:ext uri="{FF2B5EF4-FFF2-40B4-BE49-F238E27FC236}">
                <a16:creationId xmlns:a16="http://schemas.microsoft.com/office/drawing/2014/main" id="{DF5E602F-9787-E143-92E2-C2AE3C2D5602}"/>
              </a:ext>
            </a:extLst>
          </p:cNvPr>
          <p:cNvSpPr>
            <a:spLocks noGrp="1"/>
          </p:cNvSpPr>
          <p:nvPr>
            <p:ph type="body" sz="quarter" idx="14" hasCustomPrompt="1"/>
          </p:nvPr>
        </p:nvSpPr>
        <p:spPr>
          <a:xfrm>
            <a:off x="2210531" y="1936028"/>
            <a:ext cx="3377436" cy="1097733"/>
          </a:xfrm>
        </p:spPr>
        <p:txBody>
          <a:bodyPr numCol="1" spcCol="54000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In your groups draw an image of a pupil who has just started the new school year.</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C2995693-D36B-6D4A-9CE7-24F653E2C635}"/>
              </a:ext>
            </a:extLst>
          </p:cNvPr>
          <p:cNvSpPr>
            <a:spLocks noGrp="1"/>
          </p:cNvSpPr>
          <p:nvPr>
            <p:ph type="body" sz="quarter" idx="27" hasCustomPrompt="1"/>
          </p:nvPr>
        </p:nvSpPr>
        <p:spPr>
          <a:xfrm>
            <a:off x="1882587" y="4159364"/>
            <a:ext cx="3705379" cy="1672826"/>
          </a:xfrm>
          <a:solidFill>
            <a:srgbClr val="EC1077"/>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Challenge: </a:t>
            </a:r>
            <a:br>
              <a:rPr lang="en-GB" dirty="0">
                <a:effectLst/>
                <a:latin typeface="Arial" panose="020B0604020202020204" pitchFamily="34" charset="0"/>
              </a:rPr>
            </a:br>
            <a:r>
              <a:rPr lang="en-GB" dirty="0">
                <a:effectLst/>
                <a:latin typeface="Arial" panose="020B0604020202020204" pitchFamily="34" charset="0"/>
              </a:rPr>
              <a:t>Can you think up other </a:t>
            </a:r>
            <a:br>
              <a:rPr lang="en-GB" dirty="0">
                <a:effectLst/>
                <a:latin typeface="Arial" panose="020B0604020202020204" pitchFamily="34" charset="0"/>
              </a:rPr>
            </a:br>
            <a:r>
              <a:rPr lang="en-GB" dirty="0">
                <a:effectLst/>
                <a:latin typeface="Arial" panose="020B0604020202020204" pitchFamily="34" charset="0"/>
              </a:rPr>
              <a:t>strategies that could help </a:t>
            </a:r>
            <a:br>
              <a:rPr lang="en-GB" dirty="0">
                <a:effectLst/>
                <a:latin typeface="Arial" panose="020B0604020202020204" pitchFamily="34" charset="0"/>
              </a:rPr>
            </a:br>
            <a:r>
              <a:rPr lang="en-GB" dirty="0">
                <a:effectLst/>
                <a:latin typeface="Arial" panose="020B0604020202020204" pitchFamily="34" charset="0"/>
              </a:rPr>
              <a:t>in each of the scenarios? </a:t>
            </a:r>
            <a:br>
              <a:rPr lang="en-GB" dirty="0">
                <a:effectLst/>
                <a:latin typeface="Arial" panose="020B0604020202020204" pitchFamily="34" charset="0"/>
              </a:rPr>
            </a:br>
            <a:r>
              <a:rPr lang="en-GB" dirty="0">
                <a:effectLst/>
                <a:latin typeface="Arial" panose="020B0604020202020204" pitchFamily="34" charset="0"/>
              </a:rPr>
              <a:t>Explain why.</a:t>
            </a:r>
          </a:p>
        </p:txBody>
      </p:sp>
      <p:grpSp>
        <p:nvGrpSpPr>
          <p:cNvPr id="19" name="Group 18">
            <a:extLst>
              <a:ext uri="{FF2B5EF4-FFF2-40B4-BE49-F238E27FC236}">
                <a16:creationId xmlns:a16="http://schemas.microsoft.com/office/drawing/2014/main" id="{276A142C-5C53-194B-A23B-06E1CAC0302E}"/>
              </a:ext>
              <a:ext uri="{C183D7F6-B498-43B3-948B-1728B52AA6E4}">
                <adec:decorative xmlns:adec="http://schemas.microsoft.com/office/drawing/2017/decorative" val="1"/>
              </a:ext>
            </a:extLst>
          </p:cNvPr>
          <p:cNvGrpSpPr/>
          <p:nvPr userDrawn="1"/>
        </p:nvGrpSpPr>
        <p:grpSpPr>
          <a:xfrm>
            <a:off x="797534" y="3083713"/>
            <a:ext cx="1085053" cy="1075583"/>
            <a:chOff x="2419037" y="3416300"/>
            <a:chExt cx="1085053" cy="1075583"/>
          </a:xfrm>
        </p:grpSpPr>
        <p:sp>
          <p:nvSpPr>
            <p:cNvPr id="23" name="Rectangle 22">
              <a:extLst>
                <a:ext uri="{FF2B5EF4-FFF2-40B4-BE49-F238E27FC236}">
                  <a16:creationId xmlns:a16="http://schemas.microsoft.com/office/drawing/2014/main" id="{CC29CC7D-5167-FA4D-A212-C683730E511E}"/>
                </a:ext>
              </a:extLst>
            </p:cNvPr>
            <p:cNvSpPr/>
            <p:nvPr/>
          </p:nvSpPr>
          <p:spPr>
            <a:xfrm>
              <a:off x="2419037" y="3416300"/>
              <a:ext cx="1085053" cy="1075583"/>
            </a:xfrm>
            <a:prstGeom prst="rect">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Placeholder 16">
              <a:extLst>
                <a:ext uri="{FF2B5EF4-FFF2-40B4-BE49-F238E27FC236}">
                  <a16:creationId xmlns:a16="http://schemas.microsoft.com/office/drawing/2014/main" id="{69CD2305-E9A0-C94E-9129-109A47EF07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09705" y="3522173"/>
              <a:ext cx="890955" cy="868757"/>
            </a:xfrm>
            <a:prstGeom prst="rect">
              <a:avLst/>
            </a:prstGeom>
          </p:spPr>
        </p:pic>
      </p:grpSp>
      <p:sp>
        <p:nvSpPr>
          <p:cNvPr id="25" name="Text Placeholder 11">
            <a:extLst>
              <a:ext uri="{FF2B5EF4-FFF2-40B4-BE49-F238E27FC236}">
                <a16:creationId xmlns:a16="http://schemas.microsoft.com/office/drawing/2014/main" id="{A4F410A1-2901-5E49-8E85-D7522A0D27A2}"/>
              </a:ext>
            </a:extLst>
          </p:cNvPr>
          <p:cNvSpPr>
            <a:spLocks noGrp="1"/>
          </p:cNvSpPr>
          <p:nvPr>
            <p:ph type="body" sz="quarter" idx="29" hasCustomPrompt="1"/>
          </p:nvPr>
        </p:nvSpPr>
        <p:spPr>
          <a:xfrm>
            <a:off x="6846219" y="1186536"/>
            <a:ext cx="4309292"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Can they do something about it?</a:t>
            </a:r>
            <a:endParaRPr lang="en-GB" dirty="0">
              <a:effectLst/>
              <a:latin typeface="Arial" panose="020B0604020202020204" pitchFamily="34" charset="0"/>
            </a:endParaRPr>
          </a:p>
        </p:txBody>
      </p:sp>
      <p:sp>
        <p:nvSpPr>
          <p:cNvPr id="26" name="Text Placeholder 11">
            <a:extLst>
              <a:ext uri="{FF2B5EF4-FFF2-40B4-BE49-F238E27FC236}">
                <a16:creationId xmlns:a16="http://schemas.microsoft.com/office/drawing/2014/main" id="{EBDA62B1-5E18-2A4C-A1F9-D1825D967AAD}"/>
              </a:ext>
            </a:extLst>
          </p:cNvPr>
          <p:cNvSpPr>
            <a:spLocks noGrp="1"/>
          </p:cNvSpPr>
          <p:nvPr>
            <p:ph type="body" sz="quarter" idx="30" hasCustomPrompt="1"/>
          </p:nvPr>
        </p:nvSpPr>
        <p:spPr>
          <a:xfrm>
            <a:off x="6846219" y="1714361"/>
            <a:ext cx="4309292"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Can they do something about it?</a:t>
            </a:r>
            <a:endParaRPr lang="en-GB" dirty="0">
              <a:effectLst/>
              <a:latin typeface="Arial" panose="020B0604020202020204" pitchFamily="34" charset="0"/>
            </a:endParaRPr>
          </a:p>
        </p:txBody>
      </p:sp>
      <p:sp>
        <p:nvSpPr>
          <p:cNvPr id="27" name="Text Placeholder 11">
            <a:extLst>
              <a:ext uri="{FF2B5EF4-FFF2-40B4-BE49-F238E27FC236}">
                <a16:creationId xmlns:a16="http://schemas.microsoft.com/office/drawing/2014/main" id="{EDEF0314-FA38-D041-BF14-FD4C535BD34A}"/>
              </a:ext>
            </a:extLst>
          </p:cNvPr>
          <p:cNvSpPr>
            <a:spLocks noGrp="1"/>
          </p:cNvSpPr>
          <p:nvPr>
            <p:ph type="body" sz="quarter" idx="31" hasCustomPrompt="1"/>
          </p:nvPr>
        </p:nvSpPr>
        <p:spPr>
          <a:xfrm>
            <a:off x="6573341" y="2246693"/>
            <a:ext cx="2310464" cy="364274"/>
          </a:xfrm>
          <a:solidFill>
            <a:srgbClr val="EC1077"/>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29" name="Text Placeholder 11">
            <a:extLst>
              <a:ext uri="{FF2B5EF4-FFF2-40B4-BE49-F238E27FC236}">
                <a16:creationId xmlns:a16="http://schemas.microsoft.com/office/drawing/2014/main" id="{C8E28D84-50E1-B743-AA9C-E4551DCA80A3}"/>
              </a:ext>
            </a:extLst>
          </p:cNvPr>
          <p:cNvSpPr>
            <a:spLocks noGrp="1"/>
          </p:cNvSpPr>
          <p:nvPr>
            <p:ph type="body" sz="quarter" idx="32" hasCustomPrompt="1"/>
          </p:nvPr>
        </p:nvSpPr>
        <p:spPr>
          <a:xfrm>
            <a:off x="6573341" y="2779025"/>
            <a:ext cx="2310464"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0" name="Text Placeholder 11">
            <a:extLst>
              <a:ext uri="{FF2B5EF4-FFF2-40B4-BE49-F238E27FC236}">
                <a16:creationId xmlns:a16="http://schemas.microsoft.com/office/drawing/2014/main" id="{E4B319DF-1A02-C647-B729-2250E9D175E8}"/>
              </a:ext>
            </a:extLst>
          </p:cNvPr>
          <p:cNvSpPr>
            <a:spLocks noGrp="1"/>
          </p:cNvSpPr>
          <p:nvPr>
            <p:ph type="body" sz="quarter" idx="33" hasCustomPrompt="1"/>
          </p:nvPr>
        </p:nvSpPr>
        <p:spPr>
          <a:xfrm>
            <a:off x="9175292" y="2246693"/>
            <a:ext cx="2310464" cy="364274"/>
          </a:xfrm>
          <a:solidFill>
            <a:srgbClr val="EC1077"/>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1" name="Text Placeholder 11">
            <a:extLst>
              <a:ext uri="{FF2B5EF4-FFF2-40B4-BE49-F238E27FC236}">
                <a16:creationId xmlns:a16="http://schemas.microsoft.com/office/drawing/2014/main" id="{FAB04195-EB69-2945-9041-F6427EC79D95}"/>
              </a:ext>
            </a:extLst>
          </p:cNvPr>
          <p:cNvSpPr>
            <a:spLocks noGrp="1"/>
          </p:cNvSpPr>
          <p:nvPr>
            <p:ph type="body" sz="quarter" idx="34" hasCustomPrompt="1"/>
          </p:nvPr>
        </p:nvSpPr>
        <p:spPr>
          <a:xfrm>
            <a:off x="9175292" y="2774517"/>
            <a:ext cx="2310464"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2" name="Text Placeholder 11">
            <a:extLst>
              <a:ext uri="{FF2B5EF4-FFF2-40B4-BE49-F238E27FC236}">
                <a16:creationId xmlns:a16="http://schemas.microsoft.com/office/drawing/2014/main" id="{B2320152-AE07-4B47-B24F-A754FD07F08E}"/>
              </a:ext>
            </a:extLst>
          </p:cNvPr>
          <p:cNvSpPr>
            <a:spLocks noGrp="1"/>
          </p:cNvSpPr>
          <p:nvPr>
            <p:ph type="body" sz="quarter" idx="35" hasCustomPrompt="1"/>
          </p:nvPr>
        </p:nvSpPr>
        <p:spPr>
          <a:xfrm>
            <a:off x="9175292" y="3317210"/>
            <a:ext cx="2310464"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3" name="Text Placeholder 11">
            <a:extLst>
              <a:ext uri="{FF2B5EF4-FFF2-40B4-BE49-F238E27FC236}">
                <a16:creationId xmlns:a16="http://schemas.microsoft.com/office/drawing/2014/main" id="{59496653-78EB-9C4B-B69D-5DAD2A27D375}"/>
              </a:ext>
            </a:extLst>
          </p:cNvPr>
          <p:cNvSpPr>
            <a:spLocks noGrp="1"/>
          </p:cNvSpPr>
          <p:nvPr>
            <p:ph type="body" sz="quarter" idx="36" hasCustomPrompt="1"/>
          </p:nvPr>
        </p:nvSpPr>
        <p:spPr>
          <a:xfrm>
            <a:off x="9175292" y="3859903"/>
            <a:ext cx="994620"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4" name="Text Placeholder 11">
            <a:extLst>
              <a:ext uri="{FF2B5EF4-FFF2-40B4-BE49-F238E27FC236}">
                <a16:creationId xmlns:a16="http://schemas.microsoft.com/office/drawing/2014/main" id="{55463FC1-040D-7B4B-9F07-2BF8B62F908D}"/>
              </a:ext>
            </a:extLst>
          </p:cNvPr>
          <p:cNvSpPr>
            <a:spLocks noGrp="1"/>
          </p:cNvSpPr>
          <p:nvPr>
            <p:ph type="body" sz="quarter" idx="37" hasCustomPrompt="1"/>
          </p:nvPr>
        </p:nvSpPr>
        <p:spPr>
          <a:xfrm>
            <a:off x="9175292" y="4402596"/>
            <a:ext cx="994620"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5" name="Text Placeholder 11">
            <a:extLst>
              <a:ext uri="{FF2B5EF4-FFF2-40B4-BE49-F238E27FC236}">
                <a16:creationId xmlns:a16="http://schemas.microsoft.com/office/drawing/2014/main" id="{7523DFDF-1656-594E-9C76-D5AEDBB04D15}"/>
              </a:ext>
            </a:extLst>
          </p:cNvPr>
          <p:cNvSpPr>
            <a:spLocks noGrp="1"/>
          </p:cNvSpPr>
          <p:nvPr>
            <p:ph type="body" sz="quarter" idx="38" hasCustomPrompt="1"/>
          </p:nvPr>
        </p:nvSpPr>
        <p:spPr>
          <a:xfrm>
            <a:off x="10461399" y="3859903"/>
            <a:ext cx="994620"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6" name="Text Placeholder 11">
            <a:extLst>
              <a:ext uri="{FF2B5EF4-FFF2-40B4-BE49-F238E27FC236}">
                <a16:creationId xmlns:a16="http://schemas.microsoft.com/office/drawing/2014/main" id="{662599DE-55ED-4648-A888-E3EF7C73444E}"/>
              </a:ext>
            </a:extLst>
          </p:cNvPr>
          <p:cNvSpPr>
            <a:spLocks noGrp="1"/>
          </p:cNvSpPr>
          <p:nvPr>
            <p:ph type="body" sz="quarter" idx="39" hasCustomPrompt="1"/>
          </p:nvPr>
        </p:nvSpPr>
        <p:spPr>
          <a:xfrm>
            <a:off x="10461399" y="4402596"/>
            <a:ext cx="994620"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7" name="Text Placeholder 11">
            <a:extLst>
              <a:ext uri="{FF2B5EF4-FFF2-40B4-BE49-F238E27FC236}">
                <a16:creationId xmlns:a16="http://schemas.microsoft.com/office/drawing/2014/main" id="{B75DD944-2F08-4C42-A3AB-A700C5378FA5}"/>
              </a:ext>
            </a:extLst>
          </p:cNvPr>
          <p:cNvSpPr>
            <a:spLocks noGrp="1"/>
          </p:cNvSpPr>
          <p:nvPr>
            <p:ph type="body" sz="quarter" idx="40" hasCustomPrompt="1"/>
          </p:nvPr>
        </p:nvSpPr>
        <p:spPr>
          <a:xfrm>
            <a:off x="9134919" y="4913416"/>
            <a:ext cx="2321100"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Tree>
    <p:extLst>
      <p:ext uri="{BB962C8B-B14F-4D97-AF65-F5344CB8AC3E}">
        <p14:creationId xmlns:p14="http://schemas.microsoft.com/office/powerpoint/2010/main" val="2409350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9" name="Picture 18" descr="A close up of a logo&#10;&#10;Description automatically generated">
            <a:extLst>
              <a:ext uri="{FF2B5EF4-FFF2-40B4-BE49-F238E27FC236}">
                <a16:creationId xmlns:a16="http://schemas.microsoft.com/office/drawing/2014/main" id="{BD42BD0D-7813-204E-A880-09AACB48AEF5}"/>
              </a:ext>
            </a:extLst>
          </p:cNvPr>
          <p:cNvPicPr>
            <a:picLocks noChangeAspect="1"/>
          </p:cNvPicPr>
          <p:nvPr userDrawn="1"/>
        </p:nvPicPr>
        <p:blipFill>
          <a:blip r:embed="rId3" cstate="screen">
            <a:alphaModFix amt="40000"/>
            <a:extLst>
              <a:ext uri="{28A0092B-C50C-407E-A947-70E740481C1C}">
                <a14:useLocalDpi xmlns:a14="http://schemas.microsoft.com/office/drawing/2010/main"/>
              </a:ext>
            </a:extLst>
          </a:blip>
          <a:stretch>
            <a:fillRect/>
          </a:stretch>
        </p:blipFill>
        <p:spPr>
          <a:xfrm>
            <a:off x="-1727158" y="-838736"/>
            <a:ext cx="12040739" cy="12014012"/>
          </a:xfrm>
          <a:prstGeom prst="rect">
            <a:avLst/>
          </a:prstGeom>
        </p:spPr>
      </p:pic>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830579" y="1124271"/>
            <a:ext cx="4421875" cy="724639"/>
          </a:xfrm>
        </p:spPr>
        <p:txBody>
          <a:bodyPr/>
          <a:lstStyle>
            <a:lvl1pPr>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ct val="90000"/>
              </a:lnSpc>
              <a:spcBef>
                <a:spcPts val="1000"/>
              </a:spcBef>
              <a:buFont typeface="Arial" panose="020B0604020202020204" pitchFamily="34" charset="0"/>
              <a:buNone/>
            </a:pPr>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1431350" y="2547818"/>
            <a:ext cx="6255305" cy="4328447"/>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6939546" y="1124271"/>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13" name="Text Placeholder 11">
            <a:extLst>
              <a:ext uri="{FF2B5EF4-FFF2-40B4-BE49-F238E27FC236}">
                <a16:creationId xmlns:a16="http://schemas.microsoft.com/office/drawing/2014/main" id="{B56BB037-EC31-0F49-BEBA-23CEC5DED829}"/>
              </a:ext>
            </a:extLst>
          </p:cNvPr>
          <p:cNvSpPr>
            <a:spLocks noGrp="1"/>
          </p:cNvSpPr>
          <p:nvPr>
            <p:ph type="body" sz="quarter" idx="16" hasCustomPrompt="1"/>
          </p:nvPr>
        </p:nvSpPr>
        <p:spPr>
          <a:xfrm>
            <a:off x="6939546" y="1752874"/>
            <a:ext cx="442187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pic>
        <p:nvPicPr>
          <p:cNvPr id="12" name="Picture 11" descr="A picture containing drawing&#10;&#10;Description automatically generated">
            <a:extLst>
              <a:ext uri="{FF2B5EF4-FFF2-40B4-BE49-F238E27FC236}">
                <a16:creationId xmlns:a16="http://schemas.microsoft.com/office/drawing/2014/main" id="{A3FA58F3-1A70-9347-BA35-82612329D9E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Tree>
    <p:extLst>
      <p:ext uri="{BB962C8B-B14F-4D97-AF65-F5344CB8AC3E}">
        <p14:creationId xmlns:p14="http://schemas.microsoft.com/office/powerpoint/2010/main" val="900825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48270-FCC7-7A45-A34D-5444BA7DE9E2}"/>
              </a:ext>
            </a:extLst>
          </p:cNvPr>
          <p:cNvSpPr>
            <a:spLocks noGrp="1"/>
          </p:cNvSpPr>
          <p:nvPr>
            <p:ph type="title" hasCustomPrompt="1"/>
          </p:nvPr>
        </p:nvSpPr>
        <p:spPr>
          <a:xfrm>
            <a:off x="337281" y="352453"/>
            <a:ext cx="10515600" cy="724639"/>
          </a:xfrm>
        </p:spPr>
        <p:txBody>
          <a:bodyPr/>
          <a:lstStyle>
            <a:lvl1pPr>
              <a:defRPr lang="en-US"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CLICK TO EDIT MASTER</a:t>
            </a: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EB71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In this lesson, pupils explore the transition to secondary school and identify some of the challenges that can arise and where to get support if needed.</a:t>
            </a:r>
          </a:p>
          <a:p>
            <a:r>
              <a:rPr lang="en-GB" b="1" dirty="0">
                <a:effectLst/>
                <a:latin typeface="Arial" panose="020B0604020202020204" pitchFamily="34" charset="0"/>
              </a:rPr>
              <a:t>Recommended age group</a:t>
            </a:r>
            <a:endParaRPr lang="en-GB" dirty="0">
              <a:effectLst/>
              <a:latin typeface="Arial" panose="020B0604020202020204" pitchFamily="34" charset="0"/>
            </a:endParaRPr>
          </a:p>
          <a:p>
            <a:r>
              <a:rPr lang="en-GB" dirty="0">
                <a:effectLst/>
                <a:latin typeface="Arial" panose="020B0604020202020204" pitchFamily="34" charset="0"/>
              </a:rPr>
              <a:t>9-13 (Year 6/Year 7)</a:t>
            </a:r>
          </a:p>
          <a:p>
            <a:r>
              <a:rPr lang="en-GB" b="1" dirty="0">
                <a:effectLst/>
                <a:latin typeface="Arial" panose="020B0604020202020204" pitchFamily="34" charset="0"/>
              </a:rPr>
              <a:t>Time</a:t>
            </a:r>
            <a:endParaRPr lang="en-GB" dirty="0">
              <a:effectLst/>
              <a:latin typeface="Arial" panose="020B0604020202020204" pitchFamily="34" charset="0"/>
            </a:endParaRPr>
          </a:p>
          <a:p>
            <a:r>
              <a:rPr lang="en-GB" dirty="0">
                <a:effectLst/>
                <a:latin typeface="Arial" panose="020B0604020202020204" pitchFamily="34" charset="0"/>
              </a:rPr>
              <a:t>45 minutes approximately</a:t>
            </a:r>
          </a:p>
          <a:p>
            <a:r>
              <a:rPr lang="en-GB" b="1" dirty="0">
                <a:effectLst/>
                <a:latin typeface="Arial" panose="020B0604020202020204" pitchFamily="34" charset="0"/>
              </a:rPr>
              <a:t>Preparation</a:t>
            </a:r>
            <a:endParaRPr lang="en-GB" dirty="0">
              <a:effectLst/>
              <a:latin typeface="Arial" panose="020B0604020202020204" pitchFamily="34" charset="0"/>
            </a:endParaRPr>
          </a:p>
          <a:p>
            <a:r>
              <a:rPr lang="en-GB" dirty="0">
                <a:effectLst/>
                <a:latin typeface="Arial" panose="020B0604020202020204" pitchFamily="34" charset="0"/>
              </a:rPr>
              <a:t>Before delivering the lesson:</a:t>
            </a:r>
          </a:p>
          <a:p>
            <a:r>
              <a:rPr lang="en-GB" dirty="0">
                <a:effectLst/>
                <a:latin typeface="Arial" panose="020B0604020202020204" pitchFamily="34" charset="0"/>
              </a:rPr>
              <a:t>familiarise yourself with the film on slides X and X of this PowerPoint</a:t>
            </a:r>
          </a:p>
          <a:p>
            <a:r>
              <a:rPr lang="en-GB" dirty="0">
                <a:effectLst/>
                <a:latin typeface="Arial" panose="020B0604020202020204" pitchFamily="34" charset="0"/>
              </a:rPr>
              <a:t>read through the classroom tips on the following slide</a:t>
            </a:r>
          </a:p>
          <a:p>
            <a:r>
              <a:rPr lang="en-GB" dirty="0">
                <a:effectLst/>
                <a:latin typeface="Arial" panose="020B0604020202020204" pitchFamily="34" charset="0"/>
              </a:rPr>
              <a:t>consider cross-curricular links and how this could be related to other subjects</a:t>
            </a:r>
          </a:p>
          <a:p>
            <a:r>
              <a:rPr lang="en-GB" dirty="0">
                <a:effectLst/>
                <a:latin typeface="Arial" panose="020B0604020202020204" pitchFamily="34" charset="0"/>
              </a:rPr>
              <a:t>This lesson has been designed to be part of the planned programme for PSHE education and should be taught within the context of other PSHE education lessons. </a:t>
            </a:r>
          </a:p>
          <a:p>
            <a:r>
              <a:rPr lang="en-GB" dirty="0">
                <a:effectLst/>
                <a:latin typeface="Arial" panose="020B0604020202020204" pitchFamily="34" charset="0"/>
              </a:rPr>
              <a:t>Pupils might be learning about growing up and managing change in a </a:t>
            </a:r>
            <a:br>
              <a:rPr lang="en-GB" dirty="0">
                <a:effectLst/>
                <a:latin typeface="Arial" panose="020B0604020202020204" pitchFamily="34" charset="0"/>
              </a:rPr>
            </a:br>
            <a:r>
              <a:rPr lang="en-GB" dirty="0">
                <a:effectLst/>
                <a:latin typeface="Arial" panose="020B0604020202020204" pitchFamily="34" charset="0"/>
              </a:rPr>
              <a:t>variety of contexts, with moving on to secondary school being one part of this</a:t>
            </a:r>
          </a:p>
          <a:p>
            <a:r>
              <a:rPr lang="en-GB" b="1" dirty="0">
                <a:effectLst/>
                <a:latin typeface="Arial" panose="020B0604020202020204" pitchFamily="34" charset="0"/>
              </a:rPr>
              <a:t>Resources</a:t>
            </a:r>
            <a:endParaRPr lang="en-GB" dirty="0">
              <a:effectLst/>
              <a:latin typeface="Arial" panose="020B0604020202020204" pitchFamily="34" charset="0"/>
            </a:endParaRPr>
          </a:p>
          <a:p>
            <a:r>
              <a:rPr lang="en-GB" dirty="0">
                <a:effectLst/>
                <a:latin typeface="Arial" panose="020B0604020202020204" pitchFamily="34" charset="0"/>
              </a:rPr>
              <a:t>Blank A4 paper and pens</a:t>
            </a:r>
          </a:p>
          <a:p>
            <a:r>
              <a:rPr lang="en-GB" dirty="0">
                <a:effectLst/>
                <a:latin typeface="Arial" panose="020B0604020202020204" pitchFamily="34" charset="0"/>
              </a:rPr>
              <a:t>Sticky notes</a:t>
            </a:r>
          </a:p>
          <a:p>
            <a:r>
              <a:rPr lang="en-GB" b="1" dirty="0">
                <a:effectLst/>
                <a:latin typeface="Arial" panose="020B0604020202020204" pitchFamily="34" charset="0"/>
              </a:rPr>
              <a:t>Key vocabulary</a:t>
            </a:r>
            <a:endParaRPr lang="en-GB" dirty="0">
              <a:effectLst/>
              <a:latin typeface="Arial" panose="020B0604020202020204" pitchFamily="34" charset="0"/>
            </a:endParaRPr>
          </a:p>
          <a:p>
            <a:r>
              <a:rPr lang="en-GB" dirty="0">
                <a:effectLst/>
                <a:latin typeface="Arial" panose="020B0604020202020204" pitchFamily="34" charset="0"/>
              </a:rPr>
              <a:t>Change, new, relationships, transition, routine, unknown, challenge, </a:t>
            </a:r>
            <a:br>
              <a:rPr lang="en-GB" dirty="0">
                <a:effectLst/>
                <a:latin typeface="Arial" panose="020B0604020202020204" pitchFamily="34" charset="0"/>
              </a:rPr>
            </a:br>
            <a:r>
              <a:rPr lang="en-GB" dirty="0">
                <a:effectLst/>
                <a:latin typeface="Arial" panose="020B0604020202020204" pitchFamily="34" charset="0"/>
              </a:rPr>
              <a:t>expected, unexpected, support</a:t>
            </a:r>
          </a:p>
          <a:p>
            <a:r>
              <a:rPr lang="en-GB" b="1" dirty="0">
                <a:effectLst/>
                <a:latin typeface="Arial" panose="020B0604020202020204" pitchFamily="34" charset="0"/>
              </a:rPr>
              <a:t>Follow up</a:t>
            </a:r>
            <a:endParaRPr lang="en-GB" dirty="0">
              <a:effectLst/>
              <a:latin typeface="Arial" panose="020B0604020202020204" pitchFamily="34" charset="0"/>
            </a:endParaRPr>
          </a:p>
          <a:p>
            <a:r>
              <a:rPr lang="en-GB" dirty="0">
                <a:effectLst/>
                <a:latin typeface="Arial" panose="020B0604020202020204" pitchFamily="34" charset="0"/>
              </a:rPr>
              <a:t>You may wish to extend pupils’ learning with one of the extended learning </a:t>
            </a:r>
            <a:br>
              <a:rPr lang="en-GB" dirty="0">
                <a:effectLst/>
                <a:latin typeface="Arial" panose="020B0604020202020204" pitchFamily="34" charset="0"/>
              </a:rPr>
            </a:br>
            <a:r>
              <a:rPr lang="en-GB" dirty="0">
                <a:effectLst/>
                <a:latin typeface="Arial" panose="020B0604020202020204" pitchFamily="34" charset="0"/>
              </a:rPr>
              <a:t>projects on slide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sp>
        <p:nvSpPr>
          <p:cNvPr id="3" name="Slide Number Placeholder 5">
            <a:extLst>
              <a:ext uri="{FF2B5EF4-FFF2-40B4-BE49-F238E27FC236}">
                <a16:creationId xmlns:a16="http://schemas.microsoft.com/office/drawing/2014/main" id="{42A969F9-2045-4155-71E9-18D35CC69DFB}"/>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5" name="Picture 4">
            <a:extLst>
              <a:ext uri="{FF2B5EF4-FFF2-40B4-BE49-F238E27FC236}">
                <a16:creationId xmlns:a16="http://schemas.microsoft.com/office/drawing/2014/main" id="{EA9AF475-F079-C17F-CA29-F1900B73FEC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521389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grpSp>
        <p:nvGrpSpPr>
          <p:cNvPr id="18" name="Group 17">
            <a:extLst>
              <a:ext uri="{FF2B5EF4-FFF2-40B4-BE49-F238E27FC236}">
                <a16:creationId xmlns:a16="http://schemas.microsoft.com/office/drawing/2014/main" id="{2D1C4457-A534-714C-87C2-945D4C655191}"/>
              </a:ext>
            </a:extLst>
          </p:cNvPr>
          <p:cNvGrpSpPr/>
          <p:nvPr userDrawn="1"/>
        </p:nvGrpSpPr>
        <p:grpSpPr>
          <a:xfrm>
            <a:off x="-5192495" y="109145"/>
            <a:ext cx="14958570" cy="10835466"/>
            <a:chOff x="-5192495" y="109145"/>
            <a:chExt cx="14958570" cy="10835466"/>
          </a:xfrm>
        </p:grpSpPr>
        <p:pic>
          <p:nvPicPr>
            <p:cNvPr id="19" name="Picture 18" descr="A close up of a logo&#10;&#10;Description automatically generated">
              <a:extLst>
                <a:ext uri="{FF2B5EF4-FFF2-40B4-BE49-F238E27FC236}">
                  <a16:creationId xmlns:a16="http://schemas.microsoft.com/office/drawing/2014/main" id="{C6A1C9F2-2A11-6A41-8027-80738FE50B43}"/>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678874" y="522847"/>
              <a:ext cx="10444949" cy="10421764"/>
            </a:xfrm>
            <a:prstGeom prst="rect">
              <a:avLst/>
            </a:prstGeom>
          </p:spPr>
        </p:pic>
        <p:pic>
          <p:nvPicPr>
            <p:cNvPr id="22" name="Picture 21" descr="A close up of a logo&#10;&#10;Description automatically generated">
              <a:extLst>
                <a:ext uri="{FF2B5EF4-FFF2-40B4-BE49-F238E27FC236}">
                  <a16:creationId xmlns:a16="http://schemas.microsoft.com/office/drawing/2014/main" id="{D921C6EE-C0D8-EA40-9DD0-91345E29FFD6}"/>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5192495" y="109145"/>
              <a:ext cx="10444949" cy="10421764"/>
            </a:xfrm>
            <a:prstGeom prst="rect">
              <a:avLst/>
            </a:prstGeom>
          </p:spPr>
        </p:pic>
      </p:grpSp>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830579" y="1124271"/>
            <a:ext cx="4421875" cy="724639"/>
          </a:xfrm>
        </p:spPr>
        <p:txBody>
          <a:bodyPr/>
          <a:lstStyle>
            <a:lvl1pPr>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ct val="90000"/>
              </a:lnSpc>
              <a:spcBef>
                <a:spcPts val="1000"/>
              </a:spcBef>
              <a:buFont typeface="Arial" panose="020B0604020202020204" pitchFamily="34" charset="0"/>
              <a:buNone/>
            </a:pPr>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1431350" y="2547818"/>
            <a:ext cx="6255305" cy="4328447"/>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6939546" y="1124271"/>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13" name="Text Placeholder 11">
            <a:extLst>
              <a:ext uri="{FF2B5EF4-FFF2-40B4-BE49-F238E27FC236}">
                <a16:creationId xmlns:a16="http://schemas.microsoft.com/office/drawing/2014/main" id="{B56BB037-EC31-0F49-BEBA-23CEC5DED829}"/>
              </a:ext>
            </a:extLst>
          </p:cNvPr>
          <p:cNvSpPr>
            <a:spLocks noGrp="1"/>
          </p:cNvSpPr>
          <p:nvPr>
            <p:ph type="body" sz="quarter" idx="16" hasCustomPrompt="1"/>
          </p:nvPr>
        </p:nvSpPr>
        <p:spPr>
          <a:xfrm>
            <a:off x="6939546" y="1752874"/>
            <a:ext cx="442187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pic>
        <p:nvPicPr>
          <p:cNvPr id="12" name="Picture 11" descr="A picture containing drawing&#10;&#10;Description automatically generated">
            <a:extLst>
              <a:ext uri="{FF2B5EF4-FFF2-40B4-BE49-F238E27FC236}">
                <a16:creationId xmlns:a16="http://schemas.microsoft.com/office/drawing/2014/main" id="{A3FA58F3-1A70-9347-BA35-82612329D9E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Tree>
    <p:extLst>
      <p:ext uri="{BB962C8B-B14F-4D97-AF65-F5344CB8AC3E}">
        <p14:creationId xmlns:p14="http://schemas.microsoft.com/office/powerpoint/2010/main" val="797286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62360" y="1749320"/>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ADD TITLE</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362360" y="2316149"/>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22" name="Text Placeholder 11">
            <a:extLst>
              <a:ext uri="{FF2B5EF4-FFF2-40B4-BE49-F238E27FC236}">
                <a16:creationId xmlns:a16="http://schemas.microsoft.com/office/drawing/2014/main" id="{67463595-443C-6841-970F-606A99041AA3}"/>
              </a:ext>
            </a:extLst>
          </p:cNvPr>
          <p:cNvSpPr>
            <a:spLocks noGrp="1"/>
          </p:cNvSpPr>
          <p:nvPr>
            <p:ph type="body" sz="quarter" idx="16" hasCustomPrompt="1"/>
          </p:nvPr>
        </p:nvSpPr>
        <p:spPr>
          <a:xfrm>
            <a:off x="362360" y="2882978"/>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070005" y="0"/>
            <a:ext cx="6096000" cy="5951840"/>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2553889" y="3704369"/>
            <a:ext cx="3068989" cy="1992909"/>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3" name="Group 22">
            <a:extLst>
              <a:ext uri="{FF2B5EF4-FFF2-40B4-BE49-F238E27FC236}">
                <a16:creationId xmlns:a16="http://schemas.microsoft.com/office/drawing/2014/main" id="{92D26A73-194C-AD4D-AEB4-16C034A25BA5}"/>
              </a:ext>
            </a:extLst>
          </p:cNvPr>
          <p:cNvGrpSpPr/>
          <p:nvPr userDrawn="1"/>
        </p:nvGrpSpPr>
        <p:grpSpPr>
          <a:xfrm>
            <a:off x="0" y="364421"/>
            <a:ext cx="12192000" cy="6493579"/>
            <a:chOff x="0" y="364421"/>
            <a:chExt cx="12192000" cy="6493579"/>
          </a:xfrm>
        </p:grpSpPr>
        <p:sp>
          <p:nvSpPr>
            <p:cNvPr id="25" name="Rectangle 24">
              <a:extLst>
                <a:ext uri="{FF2B5EF4-FFF2-40B4-BE49-F238E27FC236}">
                  <a16:creationId xmlns:a16="http://schemas.microsoft.com/office/drawing/2014/main" id="{21544B69-5B30-6245-91B2-E0E51C038B2D}"/>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27" name="Picture 26">
              <a:extLst>
                <a:ext uri="{FF2B5EF4-FFF2-40B4-BE49-F238E27FC236}">
                  <a16:creationId xmlns:a16="http://schemas.microsoft.com/office/drawing/2014/main" id="{309759AA-8102-3E47-B8DA-2B08A3CB0E0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Tree>
    <p:extLst>
      <p:ext uri="{BB962C8B-B14F-4D97-AF65-F5344CB8AC3E}">
        <p14:creationId xmlns:p14="http://schemas.microsoft.com/office/powerpoint/2010/main" val="122563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0"/>
            <a:ext cx="12192000" cy="6883400"/>
            <a:chOff x="0" y="-25400"/>
            <a:chExt cx="12192000" cy="68834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0"/>
              <a:ext cx="6096000" cy="68580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472982" y="200665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859314" y="364421"/>
            <a:ext cx="4747688" cy="6493579"/>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80480" y="2747393"/>
            <a:ext cx="4421875" cy="2572930"/>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Let’s talk </a:t>
            </a:r>
            <a:br>
              <a:rPr lang="en-GB" b="1" dirty="0">
                <a:effectLst/>
                <a:latin typeface="Arial" panose="020B0604020202020204" pitchFamily="34" charset="0"/>
              </a:rPr>
            </a:br>
            <a:r>
              <a:rPr lang="en-GB" b="1" dirty="0">
                <a:effectLst/>
                <a:latin typeface="Arial" panose="020B0604020202020204" pitchFamily="34" charset="0"/>
              </a:rPr>
              <a:t>about change!</a:t>
            </a:r>
            <a:endParaRPr lang="en-GB" dirty="0">
              <a:effectLst/>
              <a:latin typeface="Arial" panose="020B0604020202020204" pitchFamily="34" charset="0"/>
            </a:endParaRP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2" name="Group 21">
            <a:extLst>
              <a:ext uri="{FF2B5EF4-FFF2-40B4-BE49-F238E27FC236}">
                <a16:creationId xmlns:a16="http://schemas.microsoft.com/office/drawing/2014/main" id="{757F7154-F485-9E45-B615-793444F25797}"/>
              </a:ext>
              <a:ext uri="{C183D7F6-B498-43B3-948B-1728B52AA6E4}">
                <adec:decorative xmlns:adec="http://schemas.microsoft.com/office/drawing/2017/decorative" val="1"/>
              </a:ext>
            </a:extLst>
          </p:cNvPr>
          <p:cNvGrpSpPr/>
          <p:nvPr userDrawn="1"/>
        </p:nvGrpSpPr>
        <p:grpSpPr>
          <a:xfrm>
            <a:off x="7012621" y="1431804"/>
            <a:ext cx="1420919" cy="1075583"/>
            <a:chOff x="2251178" y="3416300"/>
            <a:chExt cx="1420919" cy="1075583"/>
          </a:xfrm>
        </p:grpSpPr>
        <p:sp>
          <p:nvSpPr>
            <p:cNvPr id="23" name="Rectangle 22">
              <a:extLst>
                <a:ext uri="{FF2B5EF4-FFF2-40B4-BE49-F238E27FC236}">
                  <a16:creationId xmlns:a16="http://schemas.microsoft.com/office/drawing/2014/main" id="{2159433B-9E6E-3142-9F89-ABAF8047C9EF}"/>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Placeholder 16">
              <a:extLst>
                <a:ext uri="{FF2B5EF4-FFF2-40B4-BE49-F238E27FC236}">
                  <a16:creationId xmlns:a16="http://schemas.microsoft.com/office/drawing/2014/main" id="{40D03868-5AA5-7E42-BF58-4235EE80210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251178" y="3522173"/>
              <a:ext cx="1420919" cy="868757"/>
            </a:xfrm>
            <a:prstGeom prst="rect">
              <a:avLst/>
            </a:prstGeom>
          </p:spPr>
        </p:pic>
      </p:grpSp>
    </p:spTree>
    <p:extLst>
      <p:ext uri="{BB962C8B-B14F-4D97-AF65-F5344CB8AC3E}">
        <p14:creationId xmlns:p14="http://schemas.microsoft.com/office/powerpoint/2010/main" val="3385775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727137" y="557442"/>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1727137" y="1124271"/>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0" y="2141661"/>
            <a:ext cx="6849685" cy="4703639"/>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837651" y="1691100"/>
            <a:ext cx="3409898"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ADD TITLE</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837649" y="2244256"/>
            <a:ext cx="4187707" cy="557705"/>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might new Year 7 pupils be thinking on their first day of school?</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13" name="Group 12">
            <a:extLst>
              <a:ext uri="{FF2B5EF4-FFF2-40B4-BE49-F238E27FC236}">
                <a16:creationId xmlns:a16="http://schemas.microsoft.com/office/drawing/2014/main" id="{77E7153F-9AFC-8041-B9DD-FB9DEC2AC8C9}"/>
              </a:ext>
              <a:ext uri="{C183D7F6-B498-43B3-948B-1728B52AA6E4}">
                <adec:decorative xmlns:adec="http://schemas.microsoft.com/office/drawing/2017/decorative" val="1"/>
              </a:ext>
            </a:extLst>
          </p:cNvPr>
          <p:cNvGrpSpPr/>
          <p:nvPr userDrawn="1"/>
        </p:nvGrpSpPr>
        <p:grpSpPr>
          <a:xfrm>
            <a:off x="6501051" y="1698880"/>
            <a:ext cx="1252912" cy="1075583"/>
            <a:chOff x="2335350" y="3416300"/>
            <a:chExt cx="1252912" cy="1075583"/>
          </a:xfrm>
        </p:grpSpPr>
        <p:sp>
          <p:nvSpPr>
            <p:cNvPr id="22" name="Rectangle 21">
              <a:extLst>
                <a:ext uri="{FF2B5EF4-FFF2-40B4-BE49-F238E27FC236}">
                  <a16:creationId xmlns:a16="http://schemas.microsoft.com/office/drawing/2014/main" id="{2A9BEFEE-8293-CA40-9EAF-64A320E6B1DA}"/>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Placeholder 16">
              <a:extLst>
                <a:ext uri="{FF2B5EF4-FFF2-40B4-BE49-F238E27FC236}">
                  <a16:creationId xmlns:a16="http://schemas.microsoft.com/office/drawing/2014/main" id="{AFA6B739-F646-744C-A02D-83F09C2BB5A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335350" y="3578657"/>
              <a:ext cx="1252912" cy="766037"/>
            </a:xfrm>
            <a:prstGeom prst="rect">
              <a:avLst/>
            </a:prstGeom>
          </p:spPr>
        </p:pic>
      </p:grpSp>
      <p:sp>
        <p:nvSpPr>
          <p:cNvPr id="24" name="Text Placeholder 11">
            <a:extLst>
              <a:ext uri="{FF2B5EF4-FFF2-40B4-BE49-F238E27FC236}">
                <a16:creationId xmlns:a16="http://schemas.microsoft.com/office/drawing/2014/main" id="{2F956741-E501-A247-8369-C8CB70F16932}"/>
              </a:ext>
            </a:extLst>
          </p:cNvPr>
          <p:cNvSpPr>
            <a:spLocks noGrp="1"/>
          </p:cNvSpPr>
          <p:nvPr>
            <p:ph type="body" sz="quarter" idx="16" hasCustomPrompt="1"/>
          </p:nvPr>
        </p:nvSpPr>
        <p:spPr>
          <a:xfrm>
            <a:off x="7837651" y="3244128"/>
            <a:ext cx="3409898"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ADD TITLE</a:t>
            </a:r>
            <a:endParaRPr lang="en-GB" dirty="0">
              <a:effectLst/>
              <a:latin typeface="Arial" panose="020B0604020202020204" pitchFamily="34" charset="0"/>
            </a:endParaRPr>
          </a:p>
        </p:txBody>
      </p:sp>
      <p:sp>
        <p:nvSpPr>
          <p:cNvPr id="25" name="Text Placeholder 11">
            <a:extLst>
              <a:ext uri="{FF2B5EF4-FFF2-40B4-BE49-F238E27FC236}">
                <a16:creationId xmlns:a16="http://schemas.microsoft.com/office/drawing/2014/main" id="{85FBCD45-9F38-D148-8516-5CB6FA198222}"/>
              </a:ext>
            </a:extLst>
          </p:cNvPr>
          <p:cNvSpPr>
            <a:spLocks noGrp="1"/>
          </p:cNvSpPr>
          <p:nvPr>
            <p:ph type="body" sz="quarter" idx="17" hasCustomPrompt="1"/>
          </p:nvPr>
        </p:nvSpPr>
        <p:spPr>
          <a:xfrm>
            <a:off x="7837650" y="3797284"/>
            <a:ext cx="3409898" cy="557705"/>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Add text</a:t>
            </a:r>
            <a:br>
              <a:rPr lang="en-GB" dirty="0">
                <a:effectLst/>
                <a:latin typeface="Arial" panose="020B0604020202020204" pitchFamily="34" charset="0"/>
              </a:rPr>
            </a:br>
            <a:r>
              <a:rPr lang="en-GB" dirty="0">
                <a:effectLst/>
                <a:latin typeface="Arial" panose="020B0604020202020204" pitchFamily="34" charset="0"/>
              </a:rPr>
              <a:t>primary and secondary school</a:t>
            </a:r>
          </a:p>
        </p:txBody>
      </p:sp>
      <p:grpSp>
        <p:nvGrpSpPr>
          <p:cNvPr id="26" name="Group 25">
            <a:extLst>
              <a:ext uri="{FF2B5EF4-FFF2-40B4-BE49-F238E27FC236}">
                <a16:creationId xmlns:a16="http://schemas.microsoft.com/office/drawing/2014/main" id="{1E6B332F-3A1C-2540-8D66-80E40D2C78F3}"/>
              </a:ext>
              <a:ext uri="{C183D7F6-B498-43B3-948B-1728B52AA6E4}">
                <adec:decorative xmlns:adec="http://schemas.microsoft.com/office/drawing/2017/decorative" val="1"/>
              </a:ext>
            </a:extLst>
          </p:cNvPr>
          <p:cNvGrpSpPr/>
          <p:nvPr userDrawn="1"/>
        </p:nvGrpSpPr>
        <p:grpSpPr>
          <a:xfrm>
            <a:off x="6584737" y="3251908"/>
            <a:ext cx="1114821" cy="1075583"/>
            <a:chOff x="2419036" y="3416300"/>
            <a:chExt cx="1114821" cy="1075583"/>
          </a:xfrm>
        </p:grpSpPr>
        <p:sp>
          <p:nvSpPr>
            <p:cNvPr id="27" name="Rectangle 26">
              <a:extLst>
                <a:ext uri="{FF2B5EF4-FFF2-40B4-BE49-F238E27FC236}">
                  <a16:creationId xmlns:a16="http://schemas.microsoft.com/office/drawing/2014/main" id="{51D5C061-7403-664A-98DB-9D8DBEC8B038}"/>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Placeholder 16">
              <a:extLst>
                <a:ext uri="{FF2B5EF4-FFF2-40B4-BE49-F238E27FC236}">
                  <a16:creationId xmlns:a16="http://schemas.microsoft.com/office/drawing/2014/main" id="{DCA5C30A-7187-DF4C-BF7B-70EEA8AF269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19036" y="3645058"/>
              <a:ext cx="1114821" cy="681607"/>
            </a:xfrm>
            <a:prstGeom prst="rect">
              <a:avLst/>
            </a:prstGeom>
          </p:spPr>
        </p:pic>
      </p:grpSp>
    </p:spTree>
    <p:extLst>
      <p:ext uri="{BB962C8B-B14F-4D97-AF65-F5344CB8AC3E}">
        <p14:creationId xmlns:p14="http://schemas.microsoft.com/office/powerpoint/2010/main" val="2482132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a16="http://schemas.microsoft.com/office/drawing/2014/main" id="{5679B99D-07C6-724A-B3B0-35D1B73B5108}"/>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2" name="Text Placeholder 11">
            <a:extLst>
              <a:ext uri="{FF2B5EF4-FFF2-40B4-BE49-F238E27FC236}">
                <a16:creationId xmlns:a16="http://schemas.microsoft.com/office/drawing/2014/main" id="{8F499220-26E6-CB4C-BAEC-06462DA30F08}"/>
              </a:ext>
            </a:extLst>
          </p:cNvPr>
          <p:cNvSpPr>
            <a:spLocks noGrp="1"/>
          </p:cNvSpPr>
          <p:nvPr>
            <p:ph type="body" sz="quarter" idx="13" hasCustomPrompt="1"/>
          </p:nvPr>
        </p:nvSpPr>
        <p:spPr>
          <a:xfrm>
            <a:off x="348711"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3" name="Text Placeholder 11">
            <a:extLst>
              <a:ext uri="{FF2B5EF4-FFF2-40B4-BE49-F238E27FC236}">
                <a16:creationId xmlns:a16="http://schemas.microsoft.com/office/drawing/2014/main" id="{5034E5A5-E0A3-3C44-AA5F-EE9CE0DF5066}"/>
              </a:ext>
            </a:extLst>
          </p:cNvPr>
          <p:cNvSpPr>
            <a:spLocks noGrp="1"/>
          </p:cNvSpPr>
          <p:nvPr>
            <p:ph type="body" sz="quarter" idx="14" hasCustomPrompt="1"/>
          </p:nvPr>
        </p:nvSpPr>
        <p:spPr>
          <a:xfrm>
            <a:off x="348711" y="2232230"/>
            <a:ext cx="4600660" cy="1196770"/>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
        <p:nvSpPr>
          <p:cNvPr id="24" name="Rectangle 23">
            <a:extLst>
              <a:ext uri="{FF2B5EF4-FFF2-40B4-BE49-F238E27FC236}">
                <a16:creationId xmlns:a16="http://schemas.microsoft.com/office/drawing/2014/main" id="{892DCBD6-688F-C94E-AD20-4A5BDE0A06E8}"/>
              </a:ext>
            </a:extLst>
          </p:cNvPr>
          <p:cNvSpPr/>
          <p:nvPr userDrawn="1"/>
        </p:nvSpPr>
        <p:spPr>
          <a:xfrm>
            <a:off x="348711" y="3592043"/>
            <a:ext cx="1122002"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11">
            <a:extLst>
              <a:ext uri="{FF2B5EF4-FFF2-40B4-BE49-F238E27FC236}">
                <a16:creationId xmlns:a16="http://schemas.microsoft.com/office/drawing/2014/main" id="{E9092C61-1DEC-B748-B24C-EFA7853CA22B}"/>
              </a:ext>
            </a:extLst>
          </p:cNvPr>
          <p:cNvSpPr>
            <a:spLocks noGrp="1"/>
          </p:cNvSpPr>
          <p:nvPr>
            <p:ph type="body" sz="quarter" idx="26" hasCustomPrompt="1"/>
          </p:nvPr>
        </p:nvSpPr>
        <p:spPr>
          <a:xfrm>
            <a:off x="348712" y="3624396"/>
            <a:ext cx="1122002"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Discuss</a:t>
            </a:r>
          </a:p>
        </p:txBody>
      </p:sp>
      <p:sp>
        <p:nvSpPr>
          <p:cNvPr id="26" name="Text Placeholder 11">
            <a:extLst>
              <a:ext uri="{FF2B5EF4-FFF2-40B4-BE49-F238E27FC236}">
                <a16:creationId xmlns:a16="http://schemas.microsoft.com/office/drawing/2014/main" id="{2AAE3407-1304-C947-9E0E-91D9DB8BCF6C}"/>
              </a:ext>
            </a:extLst>
          </p:cNvPr>
          <p:cNvSpPr>
            <a:spLocks noGrp="1"/>
          </p:cNvSpPr>
          <p:nvPr>
            <p:ph type="body" sz="quarter" idx="12" hasCustomPrompt="1"/>
          </p:nvPr>
        </p:nvSpPr>
        <p:spPr>
          <a:xfrm>
            <a:off x="348711" y="4104307"/>
            <a:ext cx="4394739" cy="1353204"/>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Which strengths are most </a:t>
            </a:r>
            <a:br>
              <a:rPr lang="en-GB" dirty="0">
                <a:effectLst/>
                <a:latin typeface="Arial" panose="020B0604020202020204" pitchFamily="34" charset="0"/>
              </a:rPr>
            </a:br>
            <a:r>
              <a:rPr lang="en-GB" dirty="0">
                <a:effectLst/>
                <a:latin typeface="Arial" panose="020B0604020202020204" pitchFamily="34" charset="0"/>
              </a:rPr>
              <a:t>important when managing change?</a:t>
            </a:r>
          </a:p>
          <a:p>
            <a:r>
              <a:rPr lang="en-GB" dirty="0">
                <a:effectLst/>
                <a:latin typeface="Arial" panose="020B0604020202020204" pitchFamily="34" charset="0"/>
              </a:rPr>
              <a:t>What helped you manage </a:t>
            </a:r>
            <a:br>
              <a:rPr lang="en-GB" dirty="0">
                <a:effectLst/>
                <a:latin typeface="Arial" panose="020B0604020202020204" pitchFamily="34" charset="0"/>
              </a:rPr>
            </a:br>
            <a:r>
              <a:rPr lang="en-GB" dirty="0">
                <a:effectLst/>
                <a:latin typeface="Arial" panose="020B0604020202020204" pitchFamily="34" charset="0"/>
              </a:rPr>
              <a:t>this change?</a:t>
            </a:r>
          </a:p>
        </p:txBody>
      </p:sp>
      <p:sp>
        <p:nvSpPr>
          <p:cNvPr id="27" name="Text Placeholder 11">
            <a:extLst>
              <a:ext uri="{FF2B5EF4-FFF2-40B4-BE49-F238E27FC236}">
                <a16:creationId xmlns:a16="http://schemas.microsoft.com/office/drawing/2014/main" id="{B3DB8A09-4F74-6144-9712-A65771C7972D}"/>
              </a:ext>
            </a:extLst>
          </p:cNvPr>
          <p:cNvSpPr>
            <a:spLocks noGrp="1"/>
          </p:cNvSpPr>
          <p:nvPr>
            <p:ph type="body" sz="quarter" idx="27" hasCustomPrompt="1"/>
          </p:nvPr>
        </p:nvSpPr>
        <p:spPr>
          <a:xfrm>
            <a:off x="5263792" y="868680"/>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8" name="Text Placeholder 11">
            <a:extLst>
              <a:ext uri="{FF2B5EF4-FFF2-40B4-BE49-F238E27FC236}">
                <a16:creationId xmlns:a16="http://schemas.microsoft.com/office/drawing/2014/main" id="{0BE2AA42-A2BE-4249-9DA1-8CA14D172850}"/>
              </a:ext>
            </a:extLst>
          </p:cNvPr>
          <p:cNvSpPr>
            <a:spLocks noGrp="1"/>
          </p:cNvSpPr>
          <p:nvPr>
            <p:ph type="body" sz="quarter" idx="28" hasCustomPrompt="1"/>
          </p:nvPr>
        </p:nvSpPr>
        <p:spPr>
          <a:xfrm>
            <a:off x="8683171" y="868680"/>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1" name="Text Placeholder 11">
            <a:extLst>
              <a:ext uri="{FF2B5EF4-FFF2-40B4-BE49-F238E27FC236}">
                <a16:creationId xmlns:a16="http://schemas.microsoft.com/office/drawing/2014/main" id="{20C32265-BAE1-7346-95A0-1FA4D45F5FF7}"/>
              </a:ext>
            </a:extLst>
          </p:cNvPr>
          <p:cNvSpPr>
            <a:spLocks noGrp="1"/>
          </p:cNvSpPr>
          <p:nvPr>
            <p:ph type="body" sz="quarter" idx="29" hasCustomPrompt="1"/>
          </p:nvPr>
        </p:nvSpPr>
        <p:spPr>
          <a:xfrm>
            <a:off x="5298082" y="2467674"/>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2" name="Text Placeholder 11">
            <a:extLst>
              <a:ext uri="{FF2B5EF4-FFF2-40B4-BE49-F238E27FC236}">
                <a16:creationId xmlns:a16="http://schemas.microsoft.com/office/drawing/2014/main" id="{E362796D-94DE-D04A-BFFE-D4C7BAC0A5DE}"/>
              </a:ext>
            </a:extLst>
          </p:cNvPr>
          <p:cNvSpPr>
            <a:spLocks noGrp="1"/>
          </p:cNvSpPr>
          <p:nvPr>
            <p:ph type="body" sz="quarter" idx="30" hasCustomPrompt="1"/>
          </p:nvPr>
        </p:nvSpPr>
        <p:spPr>
          <a:xfrm>
            <a:off x="8683171" y="2472397"/>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3" name="Text Placeholder 11">
            <a:extLst>
              <a:ext uri="{FF2B5EF4-FFF2-40B4-BE49-F238E27FC236}">
                <a16:creationId xmlns:a16="http://schemas.microsoft.com/office/drawing/2014/main" id="{09597902-4476-C14B-8E3E-4166ED6F0B81}"/>
              </a:ext>
            </a:extLst>
          </p:cNvPr>
          <p:cNvSpPr>
            <a:spLocks noGrp="1"/>
          </p:cNvSpPr>
          <p:nvPr>
            <p:ph type="body" sz="quarter" idx="31" hasCustomPrompt="1"/>
          </p:nvPr>
        </p:nvSpPr>
        <p:spPr>
          <a:xfrm>
            <a:off x="5263792" y="4104307"/>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4" name="Text Placeholder 11">
            <a:extLst>
              <a:ext uri="{FF2B5EF4-FFF2-40B4-BE49-F238E27FC236}">
                <a16:creationId xmlns:a16="http://schemas.microsoft.com/office/drawing/2014/main" id="{2901D95F-B308-9344-BFF7-2309670F4345}"/>
              </a:ext>
            </a:extLst>
          </p:cNvPr>
          <p:cNvSpPr>
            <a:spLocks noGrp="1"/>
          </p:cNvSpPr>
          <p:nvPr>
            <p:ph type="body" sz="quarter" idx="32" hasCustomPrompt="1"/>
          </p:nvPr>
        </p:nvSpPr>
        <p:spPr>
          <a:xfrm>
            <a:off x="8683171" y="4093641"/>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Tree>
    <p:extLst>
      <p:ext uri="{BB962C8B-B14F-4D97-AF65-F5344CB8AC3E}">
        <p14:creationId xmlns:p14="http://schemas.microsoft.com/office/powerpoint/2010/main" val="3050959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a16="http://schemas.microsoft.com/office/drawing/2014/main" id="{5679B99D-07C6-724A-B3B0-35D1B73B5108}"/>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SCENARIOS</a:t>
            </a:r>
            <a:endParaRPr lang="en-GB" dirty="0">
              <a:effectLst/>
              <a:latin typeface="Arial Narrow" panose="020B0604020202020204" pitchFamily="34" charset="0"/>
            </a:endParaRPr>
          </a:p>
        </p:txBody>
      </p:sp>
      <p:sp>
        <p:nvSpPr>
          <p:cNvPr id="21" name="Text Placeholder 11">
            <a:extLst>
              <a:ext uri="{FF2B5EF4-FFF2-40B4-BE49-F238E27FC236}">
                <a16:creationId xmlns:a16="http://schemas.microsoft.com/office/drawing/2014/main" id="{FF5996D0-3808-024C-BCE8-C05C2E02D4A1}"/>
              </a:ext>
            </a:extLst>
          </p:cNvPr>
          <p:cNvSpPr>
            <a:spLocks noGrp="1"/>
          </p:cNvSpPr>
          <p:nvPr>
            <p:ph type="body" sz="quarter" idx="27" hasCustomPrompt="1"/>
          </p:nvPr>
        </p:nvSpPr>
        <p:spPr>
          <a:xfrm>
            <a:off x="1354732" y="1549880"/>
            <a:ext cx="4611728" cy="216487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9" name="Text Placeholder 11">
            <a:extLst>
              <a:ext uri="{FF2B5EF4-FFF2-40B4-BE49-F238E27FC236}">
                <a16:creationId xmlns:a16="http://schemas.microsoft.com/office/drawing/2014/main" id="{7EAB1870-8BFE-FC4D-BB3D-9A714A60688E}"/>
              </a:ext>
            </a:extLst>
          </p:cNvPr>
          <p:cNvSpPr>
            <a:spLocks noGrp="1"/>
          </p:cNvSpPr>
          <p:nvPr>
            <p:ph type="body" sz="quarter" idx="28" hasCustomPrompt="1"/>
          </p:nvPr>
        </p:nvSpPr>
        <p:spPr>
          <a:xfrm>
            <a:off x="6225542" y="1549880"/>
            <a:ext cx="4611728" cy="216487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0" name="Text Placeholder 11">
            <a:extLst>
              <a:ext uri="{FF2B5EF4-FFF2-40B4-BE49-F238E27FC236}">
                <a16:creationId xmlns:a16="http://schemas.microsoft.com/office/drawing/2014/main" id="{47E3E485-70A1-6844-A916-8F5C88A600DD}"/>
              </a:ext>
            </a:extLst>
          </p:cNvPr>
          <p:cNvSpPr>
            <a:spLocks noGrp="1"/>
          </p:cNvSpPr>
          <p:nvPr>
            <p:ph type="body" sz="quarter" idx="29" hasCustomPrompt="1"/>
          </p:nvPr>
        </p:nvSpPr>
        <p:spPr>
          <a:xfrm>
            <a:off x="1354732" y="3973040"/>
            <a:ext cx="4611728" cy="155908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5" name="Text Placeholder 11">
            <a:extLst>
              <a:ext uri="{FF2B5EF4-FFF2-40B4-BE49-F238E27FC236}">
                <a16:creationId xmlns:a16="http://schemas.microsoft.com/office/drawing/2014/main" id="{4A11677F-1757-6E44-95F8-79939CF4397A}"/>
              </a:ext>
            </a:extLst>
          </p:cNvPr>
          <p:cNvSpPr>
            <a:spLocks noGrp="1"/>
          </p:cNvSpPr>
          <p:nvPr>
            <p:ph type="body" sz="quarter" idx="30" hasCustomPrompt="1"/>
          </p:nvPr>
        </p:nvSpPr>
        <p:spPr>
          <a:xfrm>
            <a:off x="6225540" y="3973040"/>
            <a:ext cx="4611728" cy="155908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Tree>
    <p:extLst>
      <p:ext uri="{BB962C8B-B14F-4D97-AF65-F5344CB8AC3E}">
        <p14:creationId xmlns:p14="http://schemas.microsoft.com/office/powerpoint/2010/main" val="2120398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348711"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5726537" y="3619281"/>
            <a:ext cx="5270973" cy="286569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9" name="Text Placeholder 11">
            <a:extLst>
              <a:ext uri="{FF2B5EF4-FFF2-40B4-BE49-F238E27FC236}">
                <a16:creationId xmlns:a16="http://schemas.microsoft.com/office/drawing/2014/main" id="{C476B4E5-FD21-6F44-A0E5-B9E0C5F4C03E}"/>
              </a:ext>
            </a:extLst>
          </p:cNvPr>
          <p:cNvSpPr>
            <a:spLocks noGrp="1"/>
          </p:cNvSpPr>
          <p:nvPr>
            <p:ph type="body" sz="quarter" idx="16" hasCustomPrompt="1"/>
          </p:nvPr>
        </p:nvSpPr>
        <p:spPr>
          <a:xfrm>
            <a:off x="354708" y="2004209"/>
            <a:ext cx="5371829" cy="4081548"/>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Find out who you can speak to </a:t>
            </a:r>
            <a:br>
              <a:rPr lang="en-GB" dirty="0">
                <a:effectLst/>
                <a:latin typeface="Arial" panose="020B0604020202020204" pitchFamily="34" charset="0"/>
              </a:rPr>
            </a:br>
            <a:r>
              <a:rPr lang="en-GB" dirty="0">
                <a:effectLst/>
                <a:latin typeface="Arial" panose="020B0604020202020204" pitchFamily="34" charset="0"/>
              </a:rPr>
              <a:t>in school if you’re finding it difficult</a:t>
            </a:r>
          </a:p>
          <a:p>
            <a:r>
              <a:rPr lang="en-GB" dirty="0">
                <a:effectLst/>
                <a:latin typeface="Arial" panose="020B0604020202020204" pitchFamily="34" charset="0"/>
              </a:rPr>
              <a:t>Take your time getting to know people</a:t>
            </a:r>
          </a:p>
          <a:p>
            <a:r>
              <a:rPr lang="en-GB" dirty="0">
                <a:effectLst/>
                <a:latin typeface="Arial" panose="020B0604020202020204" pitchFamily="34" charset="0"/>
              </a:rPr>
              <a:t>Ask teachers for help if you are </a:t>
            </a:r>
            <a:br>
              <a:rPr lang="en-GB" dirty="0">
                <a:effectLst/>
                <a:latin typeface="Arial" panose="020B0604020202020204" pitchFamily="34" charset="0"/>
              </a:rPr>
            </a:br>
            <a:r>
              <a:rPr lang="en-GB" dirty="0">
                <a:effectLst/>
                <a:latin typeface="Arial" panose="020B0604020202020204" pitchFamily="34" charset="0"/>
              </a:rPr>
              <a:t>finding the work difficult</a:t>
            </a:r>
          </a:p>
          <a:p>
            <a:r>
              <a:rPr lang="en-GB" dirty="0">
                <a:effectLst/>
                <a:latin typeface="Arial" panose="020B0604020202020204" pitchFamily="34" charset="0"/>
              </a:rPr>
              <a:t>Ask someone you trust to do the journey </a:t>
            </a:r>
            <a:br>
              <a:rPr lang="en-GB" dirty="0">
                <a:effectLst/>
                <a:latin typeface="Arial" panose="020B0604020202020204" pitchFamily="34" charset="0"/>
              </a:rPr>
            </a:br>
            <a:r>
              <a:rPr lang="en-GB" dirty="0">
                <a:effectLst/>
                <a:latin typeface="Arial" panose="020B0604020202020204" pitchFamily="34" charset="0"/>
              </a:rPr>
              <a:t>to school with you before doing it alone</a:t>
            </a:r>
          </a:p>
          <a:p>
            <a:r>
              <a:rPr lang="en-GB" dirty="0">
                <a:effectLst/>
                <a:latin typeface="Arial" panose="020B0604020202020204" pitchFamily="34" charset="0"/>
              </a:rPr>
              <a:t>Talk to an adult at home about your worries</a:t>
            </a:r>
          </a:p>
          <a:p>
            <a:r>
              <a:rPr lang="en-GB" dirty="0">
                <a:effectLst/>
                <a:latin typeface="Arial" panose="020B0604020202020204" pitchFamily="34" charset="0"/>
              </a:rPr>
              <a:t>Make a homework timetable</a:t>
            </a:r>
          </a:p>
          <a:p>
            <a:r>
              <a:rPr lang="en-GB" dirty="0">
                <a:effectLst/>
                <a:latin typeface="Arial" panose="020B0604020202020204" pitchFamily="34" charset="0"/>
              </a:rPr>
              <a:t>Remember what you are good at</a:t>
            </a:r>
          </a:p>
          <a:p>
            <a:r>
              <a:rPr lang="en-GB" dirty="0">
                <a:effectLst/>
                <a:latin typeface="Arial" panose="020B0604020202020204" pitchFamily="34" charset="0"/>
              </a:rPr>
              <a:t>Think positively (I can do this!)</a:t>
            </a:r>
          </a:p>
        </p:txBody>
      </p:sp>
      <p:sp>
        <p:nvSpPr>
          <p:cNvPr id="30" name="Text Placeholder 11">
            <a:extLst>
              <a:ext uri="{FF2B5EF4-FFF2-40B4-BE49-F238E27FC236}">
                <a16:creationId xmlns:a16="http://schemas.microsoft.com/office/drawing/2014/main" id="{0EC38B5D-28E3-8A44-A16C-8CEE242BC0DA}"/>
              </a:ext>
            </a:extLst>
          </p:cNvPr>
          <p:cNvSpPr>
            <a:spLocks noGrp="1"/>
          </p:cNvSpPr>
          <p:nvPr>
            <p:ph type="body" sz="quarter" idx="27" hasCustomPrompt="1"/>
          </p:nvPr>
        </p:nvSpPr>
        <p:spPr>
          <a:xfrm>
            <a:off x="8185146" y="1992594"/>
            <a:ext cx="3652146" cy="1845775"/>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Challenge: </a:t>
            </a:r>
            <a:br>
              <a:rPr lang="en-GB" dirty="0">
                <a:effectLst/>
                <a:latin typeface="Arial" panose="020B0604020202020204" pitchFamily="34" charset="0"/>
              </a:rPr>
            </a:br>
            <a:r>
              <a:rPr lang="en-GB" dirty="0">
                <a:effectLst/>
                <a:latin typeface="Arial" panose="020B0604020202020204" pitchFamily="34" charset="0"/>
              </a:rPr>
              <a:t>Can you think up other </a:t>
            </a:r>
            <a:br>
              <a:rPr lang="en-GB" dirty="0">
                <a:effectLst/>
                <a:latin typeface="Arial" panose="020B0604020202020204" pitchFamily="34" charset="0"/>
              </a:rPr>
            </a:br>
            <a:r>
              <a:rPr lang="en-GB" dirty="0">
                <a:effectLst/>
                <a:latin typeface="Arial" panose="020B0604020202020204" pitchFamily="34" charset="0"/>
              </a:rPr>
              <a:t>strategies that could help </a:t>
            </a:r>
            <a:br>
              <a:rPr lang="en-GB" dirty="0">
                <a:effectLst/>
                <a:latin typeface="Arial" panose="020B0604020202020204" pitchFamily="34" charset="0"/>
              </a:rPr>
            </a:br>
            <a:r>
              <a:rPr lang="en-GB" dirty="0">
                <a:effectLst/>
                <a:latin typeface="Arial" panose="020B0604020202020204" pitchFamily="34" charset="0"/>
              </a:rPr>
              <a:t>in each of the scenarios? </a:t>
            </a:r>
            <a:br>
              <a:rPr lang="en-GB" dirty="0">
                <a:effectLst/>
                <a:latin typeface="Arial" panose="020B0604020202020204" pitchFamily="34" charset="0"/>
              </a:rPr>
            </a:br>
            <a:r>
              <a:rPr lang="en-GB" dirty="0">
                <a:effectLst/>
                <a:latin typeface="Arial" panose="020B0604020202020204" pitchFamily="34" charset="0"/>
              </a:rPr>
              <a:t>Explain why.</a:t>
            </a:r>
          </a:p>
        </p:txBody>
      </p:sp>
      <p:grpSp>
        <p:nvGrpSpPr>
          <p:cNvPr id="34" name="Group 33">
            <a:extLst>
              <a:ext uri="{FF2B5EF4-FFF2-40B4-BE49-F238E27FC236}">
                <a16:creationId xmlns:a16="http://schemas.microsoft.com/office/drawing/2014/main" id="{D5EFB7F7-2674-E94E-A8CD-D6F073EB75DF}"/>
              </a:ext>
              <a:ext uri="{C183D7F6-B498-43B3-948B-1728B52AA6E4}">
                <adec:decorative xmlns:adec="http://schemas.microsoft.com/office/drawing/2017/decorative" val="1"/>
              </a:ext>
            </a:extLst>
          </p:cNvPr>
          <p:cNvGrpSpPr/>
          <p:nvPr userDrawn="1"/>
        </p:nvGrpSpPr>
        <p:grpSpPr>
          <a:xfrm>
            <a:off x="6941105" y="928626"/>
            <a:ext cx="1420919" cy="1075583"/>
            <a:chOff x="2251178" y="3416300"/>
            <a:chExt cx="1420919" cy="1075583"/>
          </a:xfrm>
        </p:grpSpPr>
        <p:sp>
          <p:nvSpPr>
            <p:cNvPr id="35" name="Rectangle 34">
              <a:extLst>
                <a:ext uri="{FF2B5EF4-FFF2-40B4-BE49-F238E27FC236}">
                  <a16:creationId xmlns:a16="http://schemas.microsoft.com/office/drawing/2014/main" id="{C30C762F-3281-DD47-BBAB-059A2D814B7D}"/>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Placeholder 16">
              <a:extLst>
                <a:ext uri="{FF2B5EF4-FFF2-40B4-BE49-F238E27FC236}">
                  <a16:creationId xmlns:a16="http://schemas.microsoft.com/office/drawing/2014/main" id="{60B7C423-9D53-3D49-9C16-22492EE7B0F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51178" y="3522173"/>
              <a:ext cx="1420919" cy="868757"/>
            </a:xfrm>
            <a:prstGeom prst="rect">
              <a:avLst/>
            </a:prstGeom>
          </p:spPr>
        </p:pic>
      </p:grpSp>
      <p:pic>
        <p:nvPicPr>
          <p:cNvPr id="37" name="Picture 36">
            <a:extLst>
              <a:ext uri="{FF2B5EF4-FFF2-40B4-BE49-F238E27FC236}">
                <a16:creationId xmlns:a16="http://schemas.microsoft.com/office/drawing/2014/main" id="{129D2C55-591A-0D48-B6A0-096FD27472A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05120" y="5979900"/>
            <a:ext cx="1429370" cy="852767"/>
          </a:xfrm>
          <a:prstGeom prst="rect">
            <a:avLst/>
          </a:prstGeom>
        </p:spPr>
      </p:pic>
    </p:spTree>
    <p:extLst>
      <p:ext uri="{BB962C8B-B14F-4D97-AF65-F5344CB8AC3E}">
        <p14:creationId xmlns:p14="http://schemas.microsoft.com/office/powerpoint/2010/main" val="970311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205120" y="1720794"/>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205120" y="2287623"/>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526137" y="3567795"/>
            <a:ext cx="5270973" cy="286569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34" name="Group 33">
            <a:extLst>
              <a:ext uri="{FF2B5EF4-FFF2-40B4-BE49-F238E27FC236}">
                <a16:creationId xmlns:a16="http://schemas.microsoft.com/office/drawing/2014/main" id="{D5EFB7F7-2674-E94E-A8CD-D6F073EB75DF}"/>
              </a:ext>
              <a:ext uri="{C183D7F6-B498-43B3-948B-1728B52AA6E4}">
                <adec:decorative xmlns:adec="http://schemas.microsoft.com/office/drawing/2017/decorative" val="1"/>
              </a:ext>
            </a:extLst>
          </p:cNvPr>
          <p:cNvGrpSpPr/>
          <p:nvPr userDrawn="1"/>
        </p:nvGrpSpPr>
        <p:grpSpPr>
          <a:xfrm>
            <a:off x="7101987" y="1641267"/>
            <a:ext cx="1242038" cy="1075583"/>
            <a:chOff x="2340544" y="3416300"/>
            <a:chExt cx="1242038" cy="1075583"/>
          </a:xfrm>
        </p:grpSpPr>
        <p:sp>
          <p:nvSpPr>
            <p:cNvPr id="35" name="Rectangle 34">
              <a:extLst>
                <a:ext uri="{FF2B5EF4-FFF2-40B4-BE49-F238E27FC236}">
                  <a16:creationId xmlns:a16="http://schemas.microsoft.com/office/drawing/2014/main" id="{C30C762F-3281-DD47-BBAB-059A2D814B7D}"/>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Placeholder 16">
              <a:extLst>
                <a:ext uri="{FF2B5EF4-FFF2-40B4-BE49-F238E27FC236}">
                  <a16:creationId xmlns:a16="http://schemas.microsoft.com/office/drawing/2014/main" id="{60B7C423-9D53-3D49-9C16-22492EE7B0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40544" y="3491904"/>
              <a:ext cx="1242038" cy="996056"/>
            </a:xfrm>
            <a:prstGeom prst="rect">
              <a:avLst/>
            </a:prstGeom>
          </p:spPr>
        </p:pic>
      </p:grpSp>
      <p:pic>
        <p:nvPicPr>
          <p:cNvPr id="37" name="Picture 36">
            <a:extLst>
              <a:ext uri="{FF2B5EF4-FFF2-40B4-BE49-F238E27FC236}">
                <a16:creationId xmlns:a16="http://schemas.microsoft.com/office/drawing/2014/main" id="{129D2C55-591A-0D48-B6A0-096FD27472A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05120" y="5979900"/>
            <a:ext cx="1429370" cy="852767"/>
          </a:xfrm>
          <a:prstGeom prst="rect">
            <a:avLst/>
          </a:prstGeom>
        </p:spPr>
      </p:pic>
      <p:sp>
        <p:nvSpPr>
          <p:cNvPr id="18" name="Text Placeholder 11">
            <a:extLst>
              <a:ext uri="{FF2B5EF4-FFF2-40B4-BE49-F238E27FC236}">
                <a16:creationId xmlns:a16="http://schemas.microsoft.com/office/drawing/2014/main" id="{43C35E3A-A29A-864F-AEC6-EA1CA02D0C23}"/>
              </a:ext>
            </a:extLst>
          </p:cNvPr>
          <p:cNvSpPr>
            <a:spLocks noGrp="1"/>
          </p:cNvSpPr>
          <p:nvPr>
            <p:ph type="body" sz="quarter" idx="14" hasCustomPrompt="1"/>
          </p:nvPr>
        </p:nvSpPr>
        <p:spPr>
          <a:xfrm>
            <a:off x="7180480" y="3045334"/>
            <a:ext cx="4600660" cy="1196770"/>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Tree>
    <p:extLst>
      <p:ext uri="{BB962C8B-B14F-4D97-AF65-F5344CB8AC3E}">
        <p14:creationId xmlns:p14="http://schemas.microsoft.com/office/powerpoint/2010/main" val="814311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0"/>
            <a:ext cx="12192000" cy="6883400"/>
            <a:chOff x="0" y="-25400"/>
            <a:chExt cx="12192000" cy="68834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0"/>
              <a:ext cx="6096000" cy="68580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050247" y="1459562"/>
            <a:ext cx="3349362"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526137" y="2272145"/>
            <a:ext cx="5270973" cy="416134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37" name="Picture 36">
            <a:extLst>
              <a:ext uri="{FF2B5EF4-FFF2-40B4-BE49-F238E27FC236}">
                <a16:creationId xmlns:a16="http://schemas.microsoft.com/office/drawing/2014/main" id="{129D2C55-591A-0D48-B6A0-096FD27472A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5120" y="5979900"/>
            <a:ext cx="1429370" cy="852767"/>
          </a:xfrm>
          <a:prstGeom prst="rect">
            <a:avLst/>
          </a:prstGeom>
        </p:spPr>
      </p:pic>
      <p:sp>
        <p:nvSpPr>
          <p:cNvPr id="18" name="Text Placeholder 11">
            <a:extLst>
              <a:ext uri="{FF2B5EF4-FFF2-40B4-BE49-F238E27FC236}">
                <a16:creationId xmlns:a16="http://schemas.microsoft.com/office/drawing/2014/main" id="{43C35E3A-A29A-864F-AEC6-EA1CA02D0C23}"/>
              </a:ext>
            </a:extLst>
          </p:cNvPr>
          <p:cNvSpPr>
            <a:spLocks noGrp="1"/>
          </p:cNvSpPr>
          <p:nvPr>
            <p:ph type="body" sz="quarter" idx="14" hasCustomPrompt="1"/>
          </p:nvPr>
        </p:nvSpPr>
        <p:spPr>
          <a:xfrm>
            <a:off x="7923720" y="1742975"/>
            <a:ext cx="3603262" cy="2441097"/>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Tree>
    <p:extLst>
      <p:ext uri="{BB962C8B-B14F-4D97-AF65-F5344CB8AC3E}">
        <p14:creationId xmlns:p14="http://schemas.microsoft.com/office/powerpoint/2010/main" val="2517865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2" y="352453"/>
            <a:ext cx="755347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In this lesson, pupils explore the transition to secondary school and identify some of the challenges that can arise and where to get support if needed.</a:t>
            </a:r>
          </a:p>
          <a:p>
            <a:r>
              <a:rPr lang="en-GB" b="1" dirty="0">
                <a:effectLst/>
                <a:latin typeface="Arial" panose="020B0604020202020204" pitchFamily="34" charset="0"/>
              </a:rPr>
              <a:t>Recommended age group</a:t>
            </a:r>
            <a:endParaRPr lang="en-GB" dirty="0">
              <a:effectLst/>
              <a:latin typeface="Arial" panose="020B0604020202020204" pitchFamily="34" charset="0"/>
            </a:endParaRPr>
          </a:p>
          <a:p>
            <a:r>
              <a:rPr lang="en-GB" dirty="0">
                <a:effectLst/>
                <a:latin typeface="Arial" panose="020B0604020202020204" pitchFamily="34" charset="0"/>
              </a:rPr>
              <a:t>9-13 (Year 6/Year 7)</a:t>
            </a:r>
          </a:p>
          <a:p>
            <a:r>
              <a:rPr lang="en-GB" b="1" dirty="0">
                <a:effectLst/>
                <a:latin typeface="Arial" panose="020B0604020202020204" pitchFamily="34" charset="0"/>
              </a:rPr>
              <a:t>Time</a:t>
            </a:r>
            <a:endParaRPr lang="en-GB" dirty="0">
              <a:effectLst/>
              <a:latin typeface="Arial" panose="020B0604020202020204" pitchFamily="34" charset="0"/>
            </a:endParaRPr>
          </a:p>
          <a:p>
            <a:r>
              <a:rPr lang="en-GB" dirty="0">
                <a:effectLst/>
                <a:latin typeface="Arial" panose="020B0604020202020204" pitchFamily="34" charset="0"/>
              </a:rPr>
              <a:t>45 minutes approximately</a:t>
            </a:r>
          </a:p>
          <a:p>
            <a:r>
              <a:rPr lang="en-GB" b="1" dirty="0">
                <a:effectLst/>
                <a:latin typeface="Arial" panose="020B0604020202020204" pitchFamily="34" charset="0"/>
              </a:rPr>
              <a:t>Preparation</a:t>
            </a:r>
            <a:endParaRPr lang="en-GB" dirty="0">
              <a:effectLst/>
              <a:latin typeface="Arial" panose="020B0604020202020204" pitchFamily="34" charset="0"/>
            </a:endParaRPr>
          </a:p>
          <a:p>
            <a:r>
              <a:rPr lang="en-GB" dirty="0">
                <a:effectLst/>
                <a:latin typeface="Arial" panose="020B0604020202020204" pitchFamily="34" charset="0"/>
              </a:rPr>
              <a:t>Before delivering the lesson:</a:t>
            </a:r>
          </a:p>
          <a:p>
            <a:r>
              <a:rPr lang="en-GB" dirty="0">
                <a:effectLst/>
                <a:latin typeface="Arial" panose="020B0604020202020204" pitchFamily="34" charset="0"/>
              </a:rPr>
              <a:t>familiarise yourself with the film on slides X and X of this PowerPoint</a:t>
            </a:r>
          </a:p>
          <a:p>
            <a:r>
              <a:rPr lang="en-GB" dirty="0">
                <a:effectLst/>
                <a:latin typeface="Arial" panose="020B0604020202020204" pitchFamily="34" charset="0"/>
              </a:rPr>
              <a:t>read through the classroom tips on the following slide</a:t>
            </a:r>
          </a:p>
          <a:p>
            <a:r>
              <a:rPr lang="en-GB" dirty="0">
                <a:effectLst/>
                <a:latin typeface="Arial" panose="020B0604020202020204" pitchFamily="34" charset="0"/>
              </a:rPr>
              <a:t>consider cross-curricular links and how this could be related to other subjects</a:t>
            </a:r>
          </a:p>
          <a:p>
            <a:r>
              <a:rPr lang="en-GB" dirty="0">
                <a:effectLst/>
                <a:latin typeface="Arial" panose="020B0604020202020204" pitchFamily="34" charset="0"/>
              </a:rPr>
              <a:t>This lesson has been designed to be part of the planned programme for PSHE education and should be taught within the context of other PSHE education lessons. </a:t>
            </a:r>
          </a:p>
          <a:p>
            <a:r>
              <a:rPr lang="en-GB" dirty="0">
                <a:effectLst/>
                <a:latin typeface="Arial" panose="020B0604020202020204" pitchFamily="34" charset="0"/>
              </a:rPr>
              <a:t>Pupils might be learning about growing up and managing change in a </a:t>
            </a:r>
            <a:br>
              <a:rPr lang="en-GB" dirty="0">
                <a:effectLst/>
                <a:latin typeface="Arial" panose="020B0604020202020204" pitchFamily="34" charset="0"/>
              </a:rPr>
            </a:br>
            <a:r>
              <a:rPr lang="en-GB" dirty="0">
                <a:effectLst/>
                <a:latin typeface="Arial" panose="020B0604020202020204" pitchFamily="34" charset="0"/>
              </a:rPr>
              <a:t>variety of contexts, with moving on to secondary school being one part of this</a:t>
            </a:r>
          </a:p>
          <a:p>
            <a:r>
              <a:rPr lang="en-GB" b="1" dirty="0">
                <a:effectLst/>
                <a:latin typeface="Arial" panose="020B0604020202020204" pitchFamily="34" charset="0"/>
              </a:rPr>
              <a:t>Resources</a:t>
            </a:r>
            <a:endParaRPr lang="en-GB" dirty="0">
              <a:effectLst/>
              <a:latin typeface="Arial" panose="020B0604020202020204" pitchFamily="34" charset="0"/>
            </a:endParaRPr>
          </a:p>
          <a:p>
            <a:r>
              <a:rPr lang="en-GB" dirty="0">
                <a:effectLst/>
                <a:latin typeface="Arial" panose="020B0604020202020204" pitchFamily="34" charset="0"/>
              </a:rPr>
              <a:t>Blank A4 paper and pens</a:t>
            </a:r>
          </a:p>
          <a:p>
            <a:r>
              <a:rPr lang="en-GB" dirty="0">
                <a:effectLst/>
                <a:latin typeface="Arial" panose="020B0604020202020204" pitchFamily="34" charset="0"/>
              </a:rPr>
              <a:t>Sticky notes</a:t>
            </a:r>
          </a:p>
          <a:p>
            <a:r>
              <a:rPr lang="en-GB" b="1" dirty="0">
                <a:effectLst/>
                <a:latin typeface="Arial" panose="020B0604020202020204" pitchFamily="34" charset="0"/>
              </a:rPr>
              <a:t>Key vocabulary</a:t>
            </a:r>
            <a:endParaRPr lang="en-GB" dirty="0">
              <a:effectLst/>
              <a:latin typeface="Arial" panose="020B0604020202020204" pitchFamily="34" charset="0"/>
            </a:endParaRPr>
          </a:p>
          <a:p>
            <a:r>
              <a:rPr lang="en-GB" dirty="0">
                <a:effectLst/>
                <a:latin typeface="Arial" panose="020B0604020202020204" pitchFamily="34" charset="0"/>
              </a:rPr>
              <a:t>Change, new, relationships, transition, routine, unknown, challenge, </a:t>
            </a:r>
            <a:br>
              <a:rPr lang="en-GB" dirty="0">
                <a:effectLst/>
                <a:latin typeface="Arial" panose="020B0604020202020204" pitchFamily="34" charset="0"/>
              </a:rPr>
            </a:br>
            <a:r>
              <a:rPr lang="en-GB" dirty="0">
                <a:effectLst/>
                <a:latin typeface="Arial" panose="020B0604020202020204" pitchFamily="34" charset="0"/>
              </a:rPr>
              <a:t>expected, unexpected, support</a:t>
            </a:r>
          </a:p>
          <a:p>
            <a:r>
              <a:rPr lang="en-GB" b="1" dirty="0">
                <a:effectLst/>
                <a:latin typeface="Arial" panose="020B0604020202020204" pitchFamily="34" charset="0"/>
              </a:rPr>
              <a:t>Follow up</a:t>
            </a:r>
            <a:endParaRPr lang="en-GB" dirty="0">
              <a:effectLst/>
              <a:latin typeface="Arial" panose="020B0604020202020204" pitchFamily="34" charset="0"/>
            </a:endParaRPr>
          </a:p>
          <a:p>
            <a:r>
              <a:rPr lang="en-GB" dirty="0">
                <a:effectLst/>
                <a:latin typeface="Arial" panose="020B0604020202020204" pitchFamily="34" charset="0"/>
              </a:rPr>
              <a:t>You may wish to extend pupils’ learning with one of the extended learning </a:t>
            </a:r>
            <a:br>
              <a:rPr lang="en-GB" dirty="0">
                <a:effectLst/>
                <a:latin typeface="Arial" panose="020B0604020202020204" pitchFamily="34" charset="0"/>
              </a:rPr>
            </a:br>
            <a:r>
              <a:rPr lang="en-GB" dirty="0">
                <a:effectLst/>
                <a:latin typeface="Arial" panose="020B0604020202020204" pitchFamily="34" charset="0"/>
              </a:rPr>
              <a:t>projects on slide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a16="http://schemas.microsoft.com/office/drawing/2014/main" id="{1824C833-91FF-B647-84F3-BCF9B84BA6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05120" y="5979900"/>
            <a:ext cx="1429370" cy="852767"/>
          </a:xfrm>
          <a:prstGeom prst="rect">
            <a:avLst/>
          </a:prstGeom>
        </p:spPr>
      </p:pic>
    </p:spTree>
    <p:extLst>
      <p:ext uri="{BB962C8B-B14F-4D97-AF65-F5344CB8AC3E}">
        <p14:creationId xmlns:p14="http://schemas.microsoft.com/office/powerpoint/2010/main" val="147157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EB71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F23B0F40-112A-6741-B5A0-EDB7365D80BE}"/>
              </a:ext>
            </a:extLst>
          </p:cNvPr>
          <p:cNvSpPr>
            <a:spLocks noGrp="1"/>
          </p:cNvSpPr>
          <p:nvPr>
            <p:ph type="title" hasCustomPrompt="1"/>
          </p:nvPr>
        </p:nvSpPr>
        <p:spPr>
          <a:xfrm>
            <a:off x="337281" y="352453"/>
            <a:ext cx="10515600" cy="724639"/>
          </a:xfrm>
        </p:spPr>
        <p:txBody>
          <a:bodyPr/>
          <a:lstStyle>
            <a:lvl1pPr>
              <a:defRPr lang="en-US"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CLICK TO EDIT MASTER</a:t>
            </a:r>
            <a:endParaRPr lang="en-US" dirty="0"/>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a16="http://schemas.microsoft.com/office/drawing/2014/main" id="{1824C833-91FF-B647-84F3-BCF9B84BA6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sp>
        <p:nvSpPr>
          <p:cNvPr id="9" name="Text Placeholder 11">
            <a:extLst>
              <a:ext uri="{FF2B5EF4-FFF2-40B4-BE49-F238E27FC236}">
                <a16:creationId xmlns:a16="http://schemas.microsoft.com/office/drawing/2014/main" id="{627D6341-8ABE-7941-BD45-E64504D11F01}"/>
              </a:ext>
            </a:extLst>
          </p:cNvPr>
          <p:cNvSpPr>
            <a:spLocks noGrp="1"/>
          </p:cNvSpPr>
          <p:nvPr>
            <p:ph type="body" sz="quarter" idx="27" hasCustomPrompt="1"/>
          </p:nvPr>
        </p:nvSpPr>
        <p:spPr>
          <a:xfrm>
            <a:off x="348710" y="4199040"/>
            <a:ext cx="5251989" cy="1440213"/>
          </a:xfrm>
          <a:solidFill>
            <a:srgbClr val="FFCB31"/>
          </a:solidFill>
        </p:spPr>
        <p:txBody>
          <a:bodyPr lIns="14400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10" name="Picture 9" descr="A picture containing drawing&#10;&#10;Description automatically generated">
            <a:extLst>
              <a:ext uri="{FF2B5EF4-FFF2-40B4-BE49-F238E27FC236}">
                <a16:creationId xmlns:a16="http://schemas.microsoft.com/office/drawing/2014/main" id="{B885E1AE-44AF-D243-BD99-A95E35D81E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Tree>
    <p:extLst>
      <p:ext uri="{BB962C8B-B14F-4D97-AF65-F5344CB8AC3E}">
        <p14:creationId xmlns:p14="http://schemas.microsoft.com/office/powerpoint/2010/main" val="12570579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8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EB71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EB71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1053765" y="1124271"/>
            <a:ext cx="4421875" cy="724639"/>
          </a:xfrm>
        </p:spPr>
        <p:txBody>
          <a:bodyPr/>
          <a:lstStyle>
            <a:lvl1pPr algn="r">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Podcast it!</a:t>
            </a:r>
            <a:endParaRPr lang="en-GB" dirty="0">
              <a:effectLst/>
              <a:latin typeface="Arial Narrow" panose="020B0604020202020204" pitchFamily="34" charset="0"/>
            </a:endParaRP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354842" y="2544762"/>
            <a:ext cx="5213445" cy="3187528"/>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98011" y="2465962"/>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Watch the next </a:t>
            </a:r>
            <a:br>
              <a:rPr lang="en-GB" b="1" dirty="0">
                <a:effectLst/>
                <a:latin typeface="Arial" panose="020B0604020202020204" pitchFamily="34" charset="0"/>
              </a:rPr>
            </a:br>
            <a:r>
              <a:rPr lang="en-GB" b="1" dirty="0">
                <a:effectLst/>
                <a:latin typeface="Arial" panose="020B0604020202020204" pitchFamily="34" charset="0"/>
              </a:rPr>
              <a:t>part of the video</a:t>
            </a:r>
            <a:endParaRPr lang="en-GB" dirty="0">
              <a:effectLst/>
              <a:latin typeface="Arial" panose="020B0604020202020204" pitchFamily="34" charset="0"/>
            </a:endParaRPr>
          </a:p>
        </p:txBody>
      </p:sp>
      <p:sp>
        <p:nvSpPr>
          <p:cNvPr id="15" name="Slide Number Placeholder 5">
            <a:extLst>
              <a:ext uri="{FF2B5EF4-FFF2-40B4-BE49-F238E27FC236}">
                <a16:creationId xmlns:a16="http://schemas.microsoft.com/office/drawing/2014/main" id="{393F3083-2CF7-EA48-AC69-8A30733BBE41}"/>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a16="http://schemas.microsoft.com/office/drawing/2014/main" id="{F86E19A2-F8E6-3C41-93C6-CF0FABD3D6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3618169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B1F0A46-E980-044A-9D83-29977744C108}"/>
              </a:ext>
            </a:extLst>
          </p:cNvPr>
          <p:cNvGrpSpPr/>
          <p:nvPr userDrawn="1"/>
        </p:nvGrpSpPr>
        <p:grpSpPr>
          <a:xfrm>
            <a:off x="0" y="364421"/>
            <a:ext cx="12192000" cy="6493579"/>
            <a:chOff x="0" y="364421"/>
            <a:chExt cx="12192000" cy="6493579"/>
          </a:xfrm>
        </p:grpSpPr>
        <p:sp>
          <p:nvSpPr>
            <p:cNvPr id="22" name="Rectangle 21">
              <a:extLst>
                <a:ext uri="{FF2B5EF4-FFF2-40B4-BE49-F238E27FC236}">
                  <a16:creationId xmlns:a16="http://schemas.microsoft.com/office/drawing/2014/main" id="{9CB5E5B4-9CD2-7045-8BA9-348E97834F78}"/>
                </a:ext>
              </a:extLst>
            </p:cNvPr>
            <p:cNvSpPr/>
            <p:nvPr userDrawn="1"/>
          </p:nvSpPr>
          <p:spPr>
            <a:xfrm>
              <a:off x="0" y="5951840"/>
              <a:ext cx="6096000" cy="88075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FEB3F5-47C5-D548-881C-D5C6AAF71B9E}"/>
                </a:ext>
              </a:extLst>
            </p:cNvPr>
            <p:cNvSpPr/>
            <p:nvPr userDrawn="1"/>
          </p:nvSpPr>
          <p:spPr>
            <a:xfrm>
              <a:off x="0" y="5951840"/>
              <a:ext cx="12192000" cy="906160"/>
            </a:xfrm>
            <a:prstGeom prst="rect">
              <a:avLst/>
            </a:prstGeom>
            <a:solidFill>
              <a:srgbClr val="EB71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picture containing drawing&#10;&#10;Description automatically generated">
              <a:extLst>
                <a:ext uri="{FF2B5EF4-FFF2-40B4-BE49-F238E27FC236}">
                  <a16:creationId xmlns:a16="http://schemas.microsoft.com/office/drawing/2014/main" id="{C83CE723-6B85-4243-9C1D-4D3FE393D7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34" name="Picture 33" descr="A close up of a logo&#10;&#10;Description automatically generated">
            <a:extLst>
              <a:ext uri="{FF2B5EF4-FFF2-40B4-BE49-F238E27FC236}">
                <a16:creationId xmlns:a16="http://schemas.microsoft.com/office/drawing/2014/main" id="{8CBAFAC0-64F2-EA4F-A1DF-667E11F63184}"/>
              </a:ext>
            </a:extLst>
          </p:cNvPr>
          <p:cNvPicPr>
            <a:picLocks noChangeAspect="1"/>
          </p:cNvPicPr>
          <p:nvPr userDrawn="1"/>
        </p:nvPicPr>
        <p:blipFill>
          <a:blip r:embed="rId3" cstate="screen">
            <a:alphaModFix amt="40000"/>
            <a:extLst>
              <a:ext uri="{28A0092B-C50C-407E-A947-70E740481C1C}">
                <a14:useLocalDpi xmlns:a14="http://schemas.microsoft.com/office/drawing/2010/main"/>
              </a:ext>
            </a:extLst>
          </a:blip>
          <a:stretch>
            <a:fillRect/>
          </a:stretch>
        </p:blipFill>
        <p:spPr>
          <a:xfrm>
            <a:off x="2060501" y="-60439"/>
            <a:ext cx="9154593" cy="9134271"/>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5583383" y="2355273"/>
            <a:ext cx="6608618" cy="4477327"/>
          </a:xfrm>
        </p:spPr>
        <p:txBody>
          <a:bodyPr/>
          <a:lstStyle/>
          <a:p>
            <a:endParaRPr lang="en-US" dirty="0"/>
          </a:p>
        </p:txBody>
      </p:sp>
      <p:sp>
        <p:nvSpPr>
          <p:cNvPr id="24" name="Text Placeholder 11">
            <a:extLst>
              <a:ext uri="{FF2B5EF4-FFF2-40B4-BE49-F238E27FC236}">
                <a16:creationId xmlns:a16="http://schemas.microsoft.com/office/drawing/2014/main" id="{8506363E-6E37-004D-B5D0-77A77DCF3C75}"/>
              </a:ext>
            </a:extLst>
          </p:cNvPr>
          <p:cNvSpPr>
            <a:spLocks noGrp="1"/>
          </p:cNvSpPr>
          <p:nvPr>
            <p:ph type="body" sz="quarter" idx="12" hasCustomPrompt="1"/>
          </p:nvPr>
        </p:nvSpPr>
        <p:spPr>
          <a:xfrm>
            <a:off x="348710" y="3173693"/>
            <a:ext cx="5234671" cy="1333003"/>
          </a:xfrm>
        </p:spPr>
        <p:txBody>
          <a:bodyPr numCol="1" spcCol="540000"/>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If you are worried about changes affecting you or a friend, remember you can </a:t>
            </a:r>
            <a:br>
              <a:rPr lang="en-GB" b="1" dirty="0">
                <a:effectLst/>
                <a:latin typeface="Arial" panose="020B0604020202020204" pitchFamily="34" charset="0"/>
              </a:rPr>
            </a:br>
            <a:r>
              <a:rPr lang="en-GB" b="1" dirty="0">
                <a:effectLst/>
                <a:latin typeface="Arial" panose="020B0604020202020204" pitchFamily="34" charset="0"/>
              </a:rPr>
              <a:t>always speak to a trusted adult at home </a:t>
            </a:r>
            <a:br>
              <a:rPr lang="en-GB" b="1" dirty="0">
                <a:effectLst/>
                <a:latin typeface="Arial" panose="020B0604020202020204" pitchFamily="34" charset="0"/>
              </a:rPr>
            </a:br>
            <a:r>
              <a:rPr lang="en-GB" b="1" dirty="0">
                <a:effectLst/>
                <a:latin typeface="Arial" panose="020B0604020202020204" pitchFamily="34" charset="0"/>
              </a:rPr>
              <a:t>or at school, and get some more help.</a:t>
            </a:r>
            <a:endParaRPr lang="en-GB" dirty="0">
              <a:effectLst/>
              <a:latin typeface="Arial" panose="020B0604020202020204" pitchFamily="34" charset="0"/>
            </a:endParaRPr>
          </a:p>
        </p:txBody>
      </p:sp>
      <p:sp>
        <p:nvSpPr>
          <p:cNvPr id="5" name="Title 4">
            <a:extLst>
              <a:ext uri="{FF2B5EF4-FFF2-40B4-BE49-F238E27FC236}">
                <a16:creationId xmlns:a16="http://schemas.microsoft.com/office/drawing/2014/main" id="{19453A6E-9140-F04D-878B-FEF34E8B7FEE}"/>
              </a:ext>
            </a:extLst>
          </p:cNvPr>
          <p:cNvSpPr>
            <a:spLocks noGrp="1"/>
          </p:cNvSpPr>
          <p:nvPr>
            <p:ph type="title" hasCustomPrompt="1"/>
          </p:nvPr>
        </p:nvSpPr>
        <p:spPr>
          <a:xfrm>
            <a:off x="205120" y="557442"/>
            <a:ext cx="5389826" cy="2189529"/>
          </a:xfrm>
        </p:spPr>
        <p:txBody>
          <a:bodyPr/>
          <a:lstStyle>
            <a:lvl1pPr algn="r">
              <a:lnSpc>
                <a:spcPts val="6000"/>
              </a:lnSpc>
              <a:defRPr sz="6000">
                <a:solidFill>
                  <a:schemeClr val="tx1"/>
                </a:solidFill>
              </a:defRPr>
            </a:lvl1pPr>
          </a:lstStyle>
          <a:p>
            <a:r>
              <a:rPr lang="en-GB" b="1" dirty="0">
                <a:effectLst/>
                <a:latin typeface="Arial Narrow" panose="020B0604020202020204" pitchFamily="34" charset="0"/>
              </a:rPr>
              <a:t>Everybody feels nervous or worried at times.</a:t>
            </a:r>
            <a:endParaRPr lang="en-GB" dirty="0">
              <a:effectLst/>
              <a:latin typeface="Arial Narrow" panose="020B0604020202020204" pitchFamily="34" charset="0"/>
            </a:endParaRPr>
          </a:p>
        </p:txBody>
      </p:sp>
      <p:sp>
        <p:nvSpPr>
          <p:cNvPr id="21" name="Slide Number Placeholder 5">
            <a:extLst>
              <a:ext uri="{FF2B5EF4-FFF2-40B4-BE49-F238E27FC236}">
                <a16:creationId xmlns:a16="http://schemas.microsoft.com/office/drawing/2014/main" id="{F4127DF1-1837-5A43-AE24-3F1602853030}"/>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9" name="Picture 28">
            <a:extLst>
              <a:ext uri="{FF2B5EF4-FFF2-40B4-BE49-F238E27FC236}">
                <a16:creationId xmlns:a16="http://schemas.microsoft.com/office/drawing/2014/main" id="{85FF2E20-5581-C146-A926-CDD60B270B7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3149833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F23B0F40-112A-6741-B5A0-EDB7365D80BE}"/>
              </a:ext>
            </a:extLst>
          </p:cNvPr>
          <p:cNvSpPr>
            <a:spLocks noGrp="1"/>
          </p:cNvSpPr>
          <p:nvPr>
            <p:ph type="title" hasCustomPrompt="1"/>
          </p:nvPr>
        </p:nvSpPr>
        <p:spPr>
          <a:xfrm>
            <a:off x="337281" y="352453"/>
            <a:ext cx="10515600" cy="724639"/>
          </a:xfrm>
        </p:spPr>
        <p:txBody>
          <a:bodyPr/>
          <a:lstStyle>
            <a:lvl1pPr>
              <a:defRPr lang="en-US"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CLICK TO EDIT MASTER</a:t>
            </a:r>
            <a:endParaRPr lang="en-US" dirty="0"/>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sp>
        <p:nvSpPr>
          <p:cNvPr id="9" name="Text Placeholder 11">
            <a:extLst>
              <a:ext uri="{FF2B5EF4-FFF2-40B4-BE49-F238E27FC236}">
                <a16:creationId xmlns:a16="http://schemas.microsoft.com/office/drawing/2014/main" id="{627D6341-8ABE-7941-BD45-E64504D11F01}"/>
              </a:ext>
            </a:extLst>
          </p:cNvPr>
          <p:cNvSpPr>
            <a:spLocks noGrp="1"/>
          </p:cNvSpPr>
          <p:nvPr>
            <p:ph type="body" sz="quarter" idx="27" hasCustomPrompt="1"/>
          </p:nvPr>
        </p:nvSpPr>
        <p:spPr>
          <a:xfrm>
            <a:off x="348710" y="4199040"/>
            <a:ext cx="5251989" cy="1440213"/>
          </a:xfrm>
          <a:solidFill>
            <a:srgbClr val="EC1077"/>
          </a:solidFill>
        </p:spPr>
        <p:txBody>
          <a:bodyPr lIns="14400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10" name="Picture 9" descr="A picture containing drawing&#10;&#10;Description automatically generated">
            <a:extLst>
              <a:ext uri="{FF2B5EF4-FFF2-40B4-BE49-F238E27FC236}">
                <a16:creationId xmlns:a16="http://schemas.microsoft.com/office/drawing/2014/main" id="{B885E1AE-44AF-D243-BD99-A95E35D81E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Tree>
    <p:extLst>
      <p:ext uri="{BB962C8B-B14F-4D97-AF65-F5344CB8AC3E}">
        <p14:creationId xmlns:p14="http://schemas.microsoft.com/office/powerpoint/2010/main" val="1059734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5" name="Picture 14" descr="A close up of a logo&#10;&#10;Description automatically generated">
            <a:extLst>
              <a:ext uri="{FF2B5EF4-FFF2-40B4-BE49-F238E27FC236}">
                <a16:creationId xmlns:a16="http://schemas.microsoft.com/office/drawing/2014/main" id="{90CDCBE5-C854-1642-85A3-FC6917416E6C}"/>
              </a:ext>
            </a:extLst>
          </p:cNvPr>
          <p:cNvPicPr>
            <a:picLocks noChangeAspect="1"/>
          </p:cNvPicPr>
          <p:nvPr userDrawn="1"/>
        </p:nvPicPr>
        <p:blipFill>
          <a:blip r:embed="rId3" cstate="screen">
            <a:alphaModFix amt="40000"/>
            <a:extLst>
              <a:ext uri="{28A0092B-C50C-407E-A947-70E740481C1C}">
                <a14:useLocalDpi xmlns:a14="http://schemas.microsoft.com/office/drawing/2010/main"/>
              </a:ext>
            </a:extLst>
          </a:blip>
          <a:stretch>
            <a:fillRect/>
          </a:stretch>
        </p:blipFill>
        <p:spPr>
          <a:xfrm>
            <a:off x="397832" y="208280"/>
            <a:ext cx="10444949" cy="10421764"/>
          </a:xfrm>
          <a:prstGeom prst="rect">
            <a:avLst/>
          </a:prstGeom>
        </p:spPr>
      </p:pic>
      <p:sp>
        <p:nvSpPr>
          <p:cNvPr id="2" name="Title 1">
            <a:extLst>
              <a:ext uri="{FF2B5EF4-FFF2-40B4-BE49-F238E27FC236}">
                <a16:creationId xmlns:a16="http://schemas.microsoft.com/office/drawing/2014/main" id="{8753070C-58E7-EB4C-A57E-932BE30670D9}"/>
              </a:ext>
            </a:extLst>
          </p:cNvPr>
          <p:cNvSpPr>
            <a:spLocks noGrp="1"/>
          </p:cNvSpPr>
          <p:nvPr>
            <p:ph type="title" hasCustomPrompt="1"/>
          </p:nvPr>
        </p:nvSpPr>
        <p:spPr>
          <a:xfrm>
            <a:off x="-85147" y="954831"/>
            <a:ext cx="4145280" cy="1266987"/>
          </a:xfrm>
        </p:spPr>
        <p:txBody>
          <a:bodyPr/>
          <a:lstStyle>
            <a:lvl1pPr algn="r">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ts val="4800"/>
              </a:lnSpc>
              <a:spcBef>
                <a:spcPts val="0"/>
              </a:spcBef>
              <a:buFont typeface="Arial" panose="020B0604020202020204" pitchFamily="34" charset="0"/>
              <a:buNone/>
            </a:pPr>
            <a:r>
              <a:rPr lang="en-GB" dirty="0"/>
              <a:t>WHAT ARE WE LEARINING?</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280862" y="1881505"/>
            <a:ext cx="6946900" cy="5159375"/>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80480" y="1672467"/>
            <a:ext cx="4421875" cy="360268"/>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180480" y="2221818"/>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13" name="Picture 12" descr="A picture containing drawing&#10;&#10;Description automatically generated">
            <a:extLst>
              <a:ext uri="{FF2B5EF4-FFF2-40B4-BE49-F238E27FC236}">
                <a16:creationId xmlns:a16="http://schemas.microsoft.com/office/drawing/2014/main" id="{3F438C24-A299-8C40-AC41-9CC2DDC1CA4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Tree>
    <p:extLst>
      <p:ext uri="{BB962C8B-B14F-4D97-AF65-F5344CB8AC3E}">
        <p14:creationId xmlns:p14="http://schemas.microsoft.com/office/powerpoint/2010/main" val="3190201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23" name="Picture 22" descr="A close up of a logo&#10;&#10;Description automatically generated">
            <a:extLst>
              <a:ext uri="{FF2B5EF4-FFF2-40B4-BE49-F238E27FC236}">
                <a16:creationId xmlns:a16="http://schemas.microsoft.com/office/drawing/2014/main" id="{63C790BB-8909-2C45-82D0-16921F02CD72}"/>
              </a:ext>
            </a:extLst>
          </p:cNvPr>
          <p:cNvPicPr>
            <a:picLocks noChangeAspect="1"/>
          </p:cNvPicPr>
          <p:nvPr userDrawn="1"/>
        </p:nvPicPr>
        <p:blipFill>
          <a:blip r:embed="rId3" cstate="screen">
            <a:alphaModFix amt="40000"/>
            <a:extLst>
              <a:ext uri="{28A0092B-C50C-407E-A947-70E740481C1C}">
                <a14:useLocalDpi xmlns:a14="http://schemas.microsoft.com/office/drawing/2010/main"/>
              </a:ext>
            </a:extLst>
          </a:blip>
          <a:stretch>
            <a:fillRect/>
          </a:stretch>
        </p:blipFill>
        <p:spPr>
          <a:xfrm>
            <a:off x="-215269" y="356197"/>
            <a:ext cx="10444950" cy="10421765"/>
          </a:xfrm>
          <a:prstGeom prst="rect">
            <a:avLst/>
          </a:prstGeom>
        </p:spPr>
      </p:pic>
      <p:sp>
        <p:nvSpPr>
          <p:cNvPr id="2" name="Title 1">
            <a:extLst>
              <a:ext uri="{FF2B5EF4-FFF2-40B4-BE49-F238E27FC236}">
                <a16:creationId xmlns:a16="http://schemas.microsoft.com/office/drawing/2014/main" id="{4662F1E6-BC33-6040-A562-6AC9DD9BBD67}"/>
              </a:ext>
            </a:extLst>
          </p:cNvPr>
          <p:cNvSpPr>
            <a:spLocks noGrp="1"/>
          </p:cNvSpPr>
          <p:nvPr>
            <p:ph type="title" hasCustomPrompt="1"/>
          </p:nvPr>
        </p:nvSpPr>
        <p:spPr>
          <a:xfrm>
            <a:off x="1928887" y="979473"/>
            <a:ext cx="4167113" cy="724639"/>
          </a:xfrm>
        </p:spPr>
        <p:txBody>
          <a:bodyPr/>
          <a:lstStyle>
            <a:lvl1pPr>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ts val="4800"/>
              </a:lnSpc>
              <a:spcBef>
                <a:spcPts val="0"/>
              </a:spcBef>
              <a:buFont typeface="Arial" panose="020B0604020202020204" pitchFamily="34" charset="0"/>
              <a:buNone/>
            </a:pPr>
            <a:r>
              <a:rPr lang="en-GB" dirty="0"/>
              <a:t>CLICK TO</a:t>
            </a:r>
            <a:endParaRPr lang="en-US" dirty="0"/>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340496" y="1673225"/>
            <a:ext cx="4840889" cy="5159375"/>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13" name="Picture 12" descr="A picture containing drawing&#10;&#10;Description automatically generated">
            <a:extLst>
              <a:ext uri="{FF2B5EF4-FFF2-40B4-BE49-F238E27FC236}">
                <a16:creationId xmlns:a16="http://schemas.microsoft.com/office/drawing/2014/main" id="{3F438C24-A299-8C40-AC41-9CC2DDC1CA4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15" name="Text Placeholder 11">
            <a:extLst>
              <a:ext uri="{FF2B5EF4-FFF2-40B4-BE49-F238E27FC236}">
                <a16:creationId xmlns:a16="http://schemas.microsoft.com/office/drawing/2014/main" id="{7B81C106-5900-3C4C-958F-8C41AD7B78F0}"/>
              </a:ext>
            </a:extLst>
          </p:cNvPr>
          <p:cNvSpPr>
            <a:spLocks noGrp="1"/>
          </p:cNvSpPr>
          <p:nvPr>
            <p:ph type="body" sz="quarter" idx="28" hasCustomPrompt="1"/>
          </p:nvPr>
        </p:nvSpPr>
        <p:spPr>
          <a:xfrm>
            <a:off x="7184794" y="917117"/>
            <a:ext cx="3676494" cy="1859537"/>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19" name="Text Placeholder 11">
            <a:extLst>
              <a:ext uri="{FF2B5EF4-FFF2-40B4-BE49-F238E27FC236}">
                <a16:creationId xmlns:a16="http://schemas.microsoft.com/office/drawing/2014/main" id="{85309154-2C7E-C94C-AECB-A9CABE90A8D6}"/>
              </a:ext>
            </a:extLst>
          </p:cNvPr>
          <p:cNvSpPr>
            <a:spLocks noGrp="1"/>
          </p:cNvSpPr>
          <p:nvPr>
            <p:ph type="body" sz="quarter" idx="29" hasCustomPrompt="1"/>
          </p:nvPr>
        </p:nvSpPr>
        <p:spPr>
          <a:xfrm>
            <a:off x="7181385" y="3032132"/>
            <a:ext cx="3676494" cy="2152643"/>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2" name="Text Placeholder 11">
            <a:extLst>
              <a:ext uri="{FF2B5EF4-FFF2-40B4-BE49-F238E27FC236}">
                <a16:creationId xmlns:a16="http://schemas.microsoft.com/office/drawing/2014/main" id="{2B054C07-18CD-A040-A795-D5FC63C94B19}"/>
              </a:ext>
            </a:extLst>
          </p:cNvPr>
          <p:cNvSpPr>
            <a:spLocks noGrp="1"/>
          </p:cNvSpPr>
          <p:nvPr>
            <p:ph type="body" sz="quarter" idx="12" hasCustomPrompt="1"/>
          </p:nvPr>
        </p:nvSpPr>
        <p:spPr>
          <a:xfrm>
            <a:off x="284930" y="2581127"/>
            <a:ext cx="2763070" cy="902009"/>
          </a:xfrm>
        </p:spPr>
        <p:txBody>
          <a:bodyPr numCol="1" spcCol="540000"/>
          <a:lstStyle>
            <a:lvl1pPr marL="0" marR="0" indent="0" algn="r" defTabSz="914400" rtl="0" eaLnBrk="1" fontAlgn="auto" latinLnBrk="0" hangingPunct="1">
              <a:lnSpc>
                <a:spcPts val="20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is </a:t>
            </a:r>
            <a:r>
              <a:rPr lang="en-GB" b="1" u="sng" dirty="0">
                <a:effectLst/>
                <a:latin typeface="Arial" panose="020B0604020202020204" pitchFamily="34" charset="0"/>
              </a:rPr>
              <a:t>similar</a:t>
            </a:r>
            <a:r>
              <a:rPr lang="en-GB" dirty="0">
                <a:effectLst/>
                <a:latin typeface="Arial" panose="020B0604020202020204" pitchFamily="34" charset="0"/>
              </a:rPr>
              <a:t> about how these young people could be feeling?</a:t>
            </a:r>
          </a:p>
        </p:txBody>
      </p:sp>
      <p:sp>
        <p:nvSpPr>
          <p:cNvPr id="17" name="Text Placeholder 11">
            <a:extLst>
              <a:ext uri="{FF2B5EF4-FFF2-40B4-BE49-F238E27FC236}">
                <a16:creationId xmlns:a16="http://schemas.microsoft.com/office/drawing/2014/main" id="{495D48F7-7025-B448-AC3F-315DA50E5FB5}"/>
              </a:ext>
            </a:extLst>
          </p:cNvPr>
          <p:cNvSpPr>
            <a:spLocks noGrp="1"/>
          </p:cNvSpPr>
          <p:nvPr>
            <p:ph type="body" sz="quarter" idx="30" hasCustomPrompt="1"/>
          </p:nvPr>
        </p:nvSpPr>
        <p:spPr>
          <a:xfrm>
            <a:off x="284930" y="3657448"/>
            <a:ext cx="2763070" cy="902009"/>
          </a:xfrm>
        </p:spPr>
        <p:txBody>
          <a:bodyPr numCol="1" spcCol="540000"/>
          <a:lstStyle>
            <a:lvl1pPr marL="0" marR="0" indent="0" algn="r" defTabSz="914400" rtl="0" eaLnBrk="1" fontAlgn="auto" latinLnBrk="0" hangingPunct="1">
              <a:lnSpc>
                <a:spcPts val="20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is </a:t>
            </a:r>
            <a:r>
              <a:rPr lang="en-GB" b="1" u="sng" dirty="0">
                <a:effectLst/>
                <a:latin typeface="Arial" panose="020B0604020202020204" pitchFamily="34" charset="0"/>
              </a:rPr>
              <a:t>similar</a:t>
            </a:r>
            <a:r>
              <a:rPr lang="en-GB" dirty="0">
                <a:effectLst/>
                <a:latin typeface="Arial" panose="020B0604020202020204" pitchFamily="34" charset="0"/>
              </a:rPr>
              <a:t> about how these young people could be feeling?</a:t>
            </a:r>
          </a:p>
        </p:txBody>
      </p:sp>
    </p:spTree>
    <p:extLst>
      <p:ext uri="{BB962C8B-B14F-4D97-AF65-F5344CB8AC3E}">
        <p14:creationId xmlns:p14="http://schemas.microsoft.com/office/powerpoint/2010/main" val="351358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43DC0-E40B-0642-87F1-0FB9EFA69988}"/>
              </a:ext>
            </a:extLst>
          </p:cNvPr>
          <p:cNvSpPr>
            <a:spLocks noGrp="1"/>
          </p:cNvSpPr>
          <p:nvPr>
            <p:ph type="title" hasCustomPrompt="1"/>
          </p:nvPr>
        </p:nvSpPr>
        <p:spPr>
          <a:xfrm>
            <a:off x="1114117" y="1168461"/>
            <a:ext cx="4842510" cy="1158050"/>
          </a:xfrm>
        </p:spPr>
        <p:txBody>
          <a:bodyPr/>
          <a:lstStyle>
            <a:lvl1pPr marL="0" indent="0" algn="l" defTabSz="914400" rtl="0" eaLnBrk="1" latinLnBrk="0" hangingPunct="1">
              <a:lnSpc>
                <a:spcPts val="4800"/>
              </a:lnSpc>
              <a:spcBef>
                <a:spcPts val="0"/>
              </a:spcBef>
              <a:buFont typeface="Arial" panose="020B0604020202020204" pitchFamily="34" charset="0"/>
              <a:buNone/>
              <a:defRPr lang="en-GB" sz="5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HOW CONFIDENT ARE YOU IN…</a:t>
            </a:r>
            <a:endParaRPr lang="en-GB" dirty="0">
              <a:effectLst/>
              <a:latin typeface="Arial Narrow" panose="020B0604020202020204" pitchFamily="34" charset="0"/>
            </a:endParaRPr>
          </a:p>
        </p:txBody>
      </p:sp>
      <p:sp>
        <p:nvSpPr>
          <p:cNvPr id="4" name="Rounded Rectangle 3">
            <a:extLst>
              <a:ext uri="{FF2B5EF4-FFF2-40B4-BE49-F238E27FC236}">
                <a16:creationId xmlns:a16="http://schemas.microsoft.com/office/drawing/2014/main" id="{0661C023-9805-844E-BB7E-25261792B430}"/>
              </a:ext>
            </a:extLst>
          </p:cNvPr>
          <p:cNvSpPr/>
          <p:nvPr userDrawn="1"/>
        </p:nvSpPr>
        <p:spPr>
          <a:xfrm>
            <a:off x="7186815" y="609157"/>
            <a:ext cx="713912" cy="5032877"/>
          </a:xfrm>
          <a:prstGeom prst="roundRect">
            <a:avLst>
              <a:gd name="adj" fmla="val 47778"/>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1">
            <a:extLst>
              <a:ext uri="{FF2B5EF4-FFF2-40B4-BE49-F238E27FC236}">
                <a16:creationId xmlns:a16="http://schemas.microsoft.com/office/drawing/2014/main" id="{38F5023F-1833-8849-B363-2E51EF2B7762}"/>
              </a:ext>
            </a:extLst>
          </p:cNvPr>
          <p:cNvSpPr>
            <a:spLocks noGrp="1"/>
          </p:cNvSpPr>
          <p:nvPr>
            <p:ph type="body" sz="quarter" idx="12" hasCustomPrompt="1"/>
          </p:nvPr>
        </p:nvSpPr>
        <p:spPr>
          <a:xfrm>
            <a:off x="1851243" y="2781617"/>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3" name="Group 22">
            <a:extLst>
              <a:ext uri="{FF2B5EF4-FFF2-40B4-BE49-F238E27FC236}">
                <a16:creationId xmlns:a16="http://schemas.microsoft.com/office/drawing/2014/main" id="{92D26A73-194C-AD4D-AEB4-16C034A25BA5}"/>
              </a:ext>
            </a:extLst>
          </p:cNvPr>
          <p:cNvGrpSpPr/>
          <p:nvPr userDrawn="1"/>
        </p:nvGrpSpPr>
        <p:grpSpPr>
          <a:xfrm>
            <a:off x="0" y="364421"/>
            <a:ext cx="12192000" cy="6493579"/>
            <a:chOff x="0" y="364421"/>
            <a:chExt cx="12192000" cy="6493579"/>
          </a:xfrm>
        </p:grpSpPr>
        <p:sp>
          <p:nvSpPr>
            <p:cNvPr id="25" name="Rectangle 24">
              <a:extLst>
                <a:ext uri="{FF2B5EF4-FFF2-40B4-BE49-F238E27FC236}">
                  <a16:creationId xmlns:a16="http://schemas.microsoft.com/office/drawing/2014/main" id="{21544B69-5B30-6245-91B2-E0E51C038B2D}"/>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0" name="Text Placeholder 11">
            <a:extLst>
              <a:ext uri="{FF2B5EF4-FFF2-40B4-BE49-F238E27FC236}">
                <a16:creationId xmlns:a16="http://schemas.microsoft.com/office/drawing/2014/main" id="{BC30490A-FB38-EB4C-8341-069DB988A0F8}"/>
              </a:ext>
            </a:extLst>
          </p:cNvPr>
          <p:cNvSpPr>
            <a:spLocks noGrp="1"/>
          </p:cNvSpPr>
          <p:nvPr>
            <p:ph type="body" sz="quarter" idx="15" hasCustomPrompt="1"/>
          </p:nvPr>
        </p:nvSpPr>
        <p:spPr>
          <a:xfrm>
            <a:off x="7329006" y="503516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29" name="Text Placeholder 11">
            <a:extLst>
              <a:ext uri="{FF2B5EF4-FFF2-40B4-BE49-F238E27FC236}">
                <a16:creationId xmlns:a16="http://schemas.microsoft.com/office/drawing/2014/main" id="{1F09E805-934A-984B-BE08-DDD222EAB886}"/>
              </a:ext>
            </a:extLst>
          </p:cNvPr>
          <p:cNvSpPr>
            <a:spLocks noGrp="1"/>
          </p:cNvSpPr>
          <p:nvPr>
            <p:ph type="body" sz="quarter" idx="16" hasCustomPrompt="1"/>
          </p:nvPr>
        </p:nvSpPr>
        <p:spPr>
          <a:xfrm>
            <a:off x="7329006" y="4622254"/>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0" name="Text Placeholder 11">
            <a:extLst>
              <a:ext uri="{FF2B5EF4-FFF2-40B4-BE49-F238E27FC236}">
                <a16:creationId xmlns:a16="http://schemas.microsoft.com/office/drawing/2014/main" id="{521B2A97-075F-FB4A-B0C5-8707698C0EC0}"/>
              </a:ext>
            </a:extLst>
          </p:cNvPr>
          <p:cNvSpPr>
            <a:spLocks noGrp="1"/>
          </p:cNvSpPr>
          <p:nvPr>
            <p:ph type="body" sz="quarter" idx="17" hasCustomPrompt="1"/>
          </p:nvPr>
        </p:nvSpPr>
        <p:spPr>
          <a:xfrm>
            <a:off x="7329006" y="4209345"/>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1" name="Text Placeholder 11">
            <a:extLst>
              <a:ext uri="{FF2B5EF4-FFF2-40B4-BE49-F238E27FC236}">
                <a16:creationId xmlns:a16="http://schemas.microsoft.com/office/drawing/2014/main" id="{C951FD27-C830-E144-9DDB-9E834D6F55A7}"/>
              </a:ext>
            </a:extLst>
          </p:cNvPr>
          <p:cNvSpPr>
            <a:spLocks noGrp="1"/>
          </p:cNvSpPr>
          <p:nvPr>
            <p:ph type="body" sz="quarter" idx="18" hasCustomPrompt="1"/>
          </p:nvPr>
        </p:nvSpPr>
        <p:spPr>
          <a:xfrm>
            <a:off x="7329006" y="3796436"/>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2" name="Text Placeholder 11">
            <a:extLst>
              <a:ext uri="{FF2B5EF4-FFF2-40B4-BE49-F238E27FC236}">
                <a16:creationId xmlns:a16="http://schemas.microsoft.com/office/drawing/2014/main" id="{AC487A64-7E51-DC42-BF76-B12EF20E4954}"/>
              </a:ext>
            </a:extLst>
          </p:cNvPr>
          <p:cNvSpPr>
            <a:spLocks noGrp="1"/>
          </p:cNvSpPr>
          <p:nvPr>
            <p:ph type="body" sz="quarter" idx="19" hasCustomPrompt="1"/>
          </p:nvPr>
        </p:nvSpPr>
        <p:spPr>
          <a:xfrm>
            <a:off x="7329006" y="3383527"/>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3" name="Text Placeholder 11">
            <a:extLst>
              <a:ext uri="{FF2B5EF4-FFF2-40B4-BE49-F238E27FC236}">
                <a16:creationId xmlns:a16="http://schemas.microsoft.com/office/drawing/2014/main" id="{CFD55766-2680-2C46-A6AA-E16CE6704530}"/>
              </a:ext>
            </a:extLst>
          </p:cNvPr>
          <p:cNvSpPr>
            <a:spLocks noGrp="1"/>
          </p:cNvSpPr>
          <p:nvPr>
            <p:ph type="body" sz="quarter" idx="20" hasCustomPrompt="1"/>
          </p:nvPr>
        </p:nvSpPr>
        <p:spPr>
          <a:xfrm>
            <a:off x="7329006" y="2970618"/>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4" name="Text Placeholder 11">
            <a:extLst>
              <a:ext uri="{FF2B5EF4-FFF2-40B4-BE49-F238E27FC236}">
                <a16:creationId xmlns:a16="http://schemas.microsoft.com/office/drawing/2014/main" id="{2DDC3AD9-4E01-0B48-B618-B6CE0A021D51}"/>
              </a:ext>
            </a:extLst>
          </p:cNvPr>
          <p:cNvSpPr>
            <a:spLocks noGrp="1"/>
          </p:cNvSpPr>
          <p:nvPr>
            <p:ph type="body" sz="quarter" idx="21" hasCustomPrompt="1"/>
          </p:nvPr>
        </p:nvSpPr>
        <p:spPr>
          <a:xfrm>
            <a:off x="7329006" y="2557709"/>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5" name="Text Placeholder 11">
            <a:extLst>
              <a:ext uri="{FF2B5EF4-FFF2-40B4-BE49-F238E27FC236}">
                <a16:creationId xmlns:a16="http://schemas.microsoft.com/office/drawing/2014/main" id="{218ECE1E-C2F9-6A4E-A44F-DABC27FAF68E}"/>
              </a:ext>
            </a:extLst>
          </p:cNvPr>
          <p:cNvSpPr>
            <a:spLocks noGrp="1"/>
          </p:cNvSpPr>
          <p:nvPr>
            <p:ph type="body" sz="quarter" idx="22" hasCustomPrompt="1"/>
          </p:nvPr>
        </p:nvSpPr>
        <p:spPr>
          <a:xfrm>
            <a:off x="7329006" y="214480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6" name="Text Placeholder 11">
            <a:extLst>
              <a:ext uri="{FF2B5EF4-FFF2-40B4-BE49-F238E27FC236}">
                <a16:creationId xmlns:a16="http://schemas.microsoft.com/office/drawing/2014/main" id="{FD354062-AE84-AB4A-B6B9-319AF364D8F5}"/>
              </a:ext>
            </a:extLst>
          </p:cNvPr>
          <p:cNvSpPr>
            <a:spLocks noGrp="1"/>
          </p:cNvSpPr>
          <p:nvPr>
            <p:ph type="body" sz="quarter" idx="23" hasCustomPrompt="1"/>
          </p:nvPr>
        </p:nvSpPr>
        <p:spPr>
          <a:xfrm>
            <a:off x="7329006" y="1731891"/>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7" name="Text Placeholder 11">
            <a:extLst>
              <a:ext uri="{FF2B5EF4-FFF2-40B4-BE49-F238E27FC236}">
                <a16:creationId xmlns:a16="http://schemas.microsoft.com/office/drawing/2014/main" id="{4DA50AA8-1923-CF43-A21F-5DC8A3A54597}"/>
              </a:ext>
            </a:extLst>
          </p:cNvPr>
          <p:cNvSpPr>
            <a:spLocks noGrp="1"/>
          </p:cNvSpPr>
          <p:nvPr>
            <p:ph type="body" sz="quarter" idx="24" hasCustomPrompt="1"/>
          </p:nvPr>
        </p:nvSpPr>
        <p:spPr>
          <a:xfrm>
            <a:off x="7329006" y="1318982"/>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8" name="Text Placeholder 11">
            <a:extLst>
              <a:ext uri="{FF2B5EF4-FFF2-40B4-BE49-F238E27FC236}">
                <a16:creationId xmlns:a16="http://schemas.microsoft.com/office/drawing/2014/main" id="{B6678967-AC9C-0F4B-A059-654B000148BE}"/>
              </a:ext>
            </a:extLst>
          </p:cNvPr>
          <p:cNvSpPr>
            <a:spLocks noGrp="1"/>
          </p:cNvSpPr>
          <p:nvPr>
            <p:ph type="body" sz="quarter" idx="25" hasCustomPrompt="1"/>
          </p:nvPr>
        </p:nvSpPr>
        <p:spPr>
          <a:xfrm>
            <a:off x="7329006" y="906073"/>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cxnSp>
        <p:nvCxnSpPr>
          <p:cNvPr id="9" name="Straight Connector 8">
            <a:extLst>
              <a:ext uri="{FF2B5EF4-FFF2-40B4-BE49-F238E27FC236}">
                <a16:creationId xmlns:a16="http://schemas.microsoft.com/office/drawing/2014/main" id="{D27D45C8-EA6D-E246-BC47-8617FEECDBCE}"/>
              </a:ext>
            </a:extLst>
          </p:cNvPr>
          <p:cNvCxnSpPr>
            <a:cxnSpLocks/>
          </p:cNvCxnSpPr>
          <p:nvPr userDrawn="1"/>
        </p:nvCxnSpPr>
        <p:spPr>
          <a:xfrm flipH="1">
            <a:off x="7758537" y="1072788"/>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3A42C35-E3C8-034D-9E09-07DA24A3694B}"/>
              </a:ext>
            </a:extLst>
          </p:cNvPr>
          <p:cNvSpPr/>
          <p:nvPr userDrawn="1"/>
        </p:nvSpPr>
        <p:spPr>
          <a:xfrm>
            <a:off x="9118005" y="882094"/>
            <a:ext cx="2582764"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 Placeholder 11">
            <a:extLst>
              <a:ext uri="{FF2B5EF4-FFF2-40B4-BE49-F238E27FC236}">
                <a16:creationId xmlns:a16="http://schemas.microsoft.com/office/drawing/2014/main" id="{D5E37F62-1F9C-C043-865A-159FAE4A804F}"/>
              </a:ext>
            </a:extLst>
          </p:cNvPr>
          <p:cNvSpPr>
            <a:spLocks noGrp="1"/>
          </p:cNvSpPr>
          <p:nvPr>
            <p:ph type="body" sz="quarter" idx="26" hasCustomPrompt="1"/>
          </p:nvPr>
        </p:nvSpPr>
        <p:spPr>
          <a:xfrm>
            <a:off x="9118006" y="914447"/>
            <a:ext cx="2582764"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Extremely confident</a:t>
            </a:r>
          </a:p>
        </p:txBody>
      </p:sp>
      <p:cxnSp>
        <p:nvCxnSpPr>
          <p:cNvPr id="41" name="Straight Connector 40">
            <a:extLst>
              <a:ext uri="{FF2B5EF4-FFF2-40B4-BE49-F238E27FC236}">
                <a16:creationId xmlns:a16="http://schemas.microsoft.com/office/drawing/2014/main" id="{D002B742-4BB5-2244-A4F7-5F0532F105D3}"/>
              </a:ext>
            </a:extLst>
          </p:cNvPr>
          <p:cNvCxnSpPr>
            <a:cxnSpLocks/>
          </p:cNvCxnSpPr>
          <p:nvPr userDrawn="1"/>
        </p:nvCxnSpPr>
        <p:spPr>
          <a:xfrm flipH="1">
            <a:off x="7758537" y="5207806"/>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41C8E36-B287-7449-8350-BFBC121244E0}"/>
              </a:ext>
            </a:extLst>
          </p:cNvPr>
          <p:cNvSpPr/>
          <p:nvPr userDrawn="1"/>
        </p:nvSpPr>
        <p:spPr>
          <a:xfrm>
            <a:off x="9118005" y="5025985"/>
            <a:ext cx="1890305"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11">
            <a:extLst>
              <a:ext uri="{FF2B5EF4-FFF2-40B4-BE49-F238E27FC236}">
                <a16:creationId xmlns:a16="http://schemas.microsoft.com/office/drawing/2014/main" id="{FC7F701F-F688-E840-AC7D-EE9947D8633C}"/>
              </a:ext>
            </a:extLst>
          </p:cNvPr>
          <p:cNvSpPr>
            <a:spLocks noGrp="1"/>
          </p:cNvSpPr>
          <p:nvPr>
            <p:ph type="body" sz="quarter" idx="27" hasCustomPrompt="1"/>
          </p:nvPr>
        </p:nvSpPr>
        <p:spPr>
          <a:xfrm>
            <a:off x="9118006" y="5058338"/>
            <a:ext cx="1890305"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Not confident</a:t>
            </a:r>
          </a:p>
        </p:txBody>
      </p:sp>
      <p:sp>
        <p:nvSpPr>
          <p:cNvPr id="28" name="Slide Number Placeholder 5">
            <a:extLst>
              <a:ext uri="{FF2B5EF4-FFF2-40B4-BE49-F238E27FC236}">
                <a16:creationId xmlns:a16="http://schemas.microsoft.com/office/drawing/2014/main" id="{720550EB-3A82-CB48-86A9-101B4E55A159}"/>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39" name="Picture 38" descr="A picture containing drawing&#10;&#10;Description automatically generated">
            <a:extLst>
              <a:ext uri="{FF2B5EF4-FFF2-40B4-BE49-F238E27FC236}">
                <a16:creationId xmlns:a16="http://schemas.microsoft.com/office/drawing/2014/main" id="{34D4B0A2-F62D-D243-A099-144632B70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Tree>
    <p:extLst>
      <p:ext uri="{BB962C8B-B14F-4D97-AF65-F5344CB8AC3E}">
        <p14:creationId xmlns:p14="http://schemas.microsoft.com/office/powerpoint/2010/main" val="1726999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3155A5"/>
        </a:solidFill>
        <a:effectLst/>
      </p:bgPr>
    </p:bg>
    <p:spTree>
      <p:nvGrpSpPr>
        <p:cNvPr id="1" name=""/>
        <p:cNvGrpSpPr/>
        <p:nvPr/>
      </p:nvGrpSpPr>
      <p:grpSpPr>
        <a:xfrm>
          <a:off x="0" y="0"/>
          <a:ext cx="0" cy="0"/>
          <a:chOff x="0" y="0"/>
          <a:chExt cx="0" cy="0"/>
        </a:xfrm>
      </p:grpSpPr>
      <p:pic>
        <p:nvPicPr>
          <p:cNvPr id="27" name="Picture 26" descr="A close up of a logo&#10;&#10;Description automatically generated">
            <a:extLst>
              <a:ext uri="{FF2B5EF4-FFF2-40B4-BE49-F238E27FC236}">
                <a16:creationId xmlns:a16="http://schemas.microsoft.com/office/drawing/2014/main" id="{218A7B22-0EFC-B54F-AC53-C61BC3B855DB}"/>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2650373" y="460931"/>
            <a:ext cx="13139978" cy="13110810"/>
          </a:xfrm>
          <a:prstGeom prst="rect">
            <a:avLst/>
          </a:prstGeom>
        </p:spPr>
      </p:pic>
      <p:sp>
        <p:nvSpPr>
          <p:cNvPr id="5" name="Title 4">
            <a:extLst>
              <a:ext uri="{FF2B5EF4-FFF2-40B4-BE49-F238E27FC236}">
                <a16:creationId xmlns:a16="http://schemas.microsoft.com/office/drawing/2014/main" id="{191EEAA5-B2D1-F640-8E22-45991DEB2E85}"/>
              </a:ext>
            </a:extLst>
          </p:cNvPr>
          <p:cNvSpPr>
            <a:spLocks noGrp="1"/>
          </p:cNvSpPr>
          <p:nvPr>
            <p:ph type="title" hasCustomPrompt="1"/>
          </p:nvPr>
        </p:nvSpPr>
        <p:spPr>
          <a:xfrm>
            <a:off x="2762264" y="954831"/>
            <a:ext cx="4860404" cy="992188"/>
          </a:xfrm>
        </p:spPr>
        <p:txBody>
          <a:bodyPr/>
          <a:lstStyle>
            <a:lvl1pPr>
              <a:lnSpc>
                <a:spcPts val="4800"/>
              </a:lnSpc>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ALL </a:t>
            </a:r>
            <a:br>
              <a:rPr lang="en-GB" dirty="0"/>
            </a:br>
            <a:r>
              <a:rPr lang="en-GB" dirty="0"/>
              <a:t>SCRUNCHED-UP</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13" name="Picture 12" descr="A picture containing drawing&#10;&#10;Description automatically generated">
            <a:extLst>
              <a:ext uri="{FF2B5EF4-FFF2-40B4-BE49-F238E27FC236}">
                <a16:creationId xmlns:a16="http://schemas.microsoft.com/office/drawing/2014/main" id="{3F438C24-A299-8C40-AC41-9CC2DDC1CA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18" name="Text Placeholder 11">
            <a:extLst>
              <a:ext uri="{FF2B5EF4-FFF2-40B4-BE49-F238E27FC236}">
                <a16:creationId xmlns:a16="http://schemas.microsoft.com/office/drawing/2014/main" id="{0146A7C5-9CAC-964F-9A69-F3321C6C2A1D}"/>
              </a:ext>
            </a:extLst>
          </p:cNvPr>
          <p:cNvSpPr>
            <a:spLocks noGrp="1"/>
          </p:cNvSpPr>
          <p:nvPr>
            <p:ph type="body" sz="quarter" idx="14" hasCustomPrompt="1"/>
          </p:nvPr>
        </p:nvSpPr>
        <p:spPr>
          <a:xfrm>
            <a:off x="1634490" y="2432545"/>
            <a:ext cx="4392805" cy="1097733"/>
          </a:xfrm>
        </p:spPr>
        <p:txBody>
          <a:bodyPr numCol="1" spcCol="54000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In your groups draw an image of a pupil who has just started the new school year.</a:t>
            </a:r>
            <a:endParaRPr lang="en-GB" dirty="0">
              <a:effectLst/>
              <a:latin typeface="Arial" panose="020B0604020202020204" pitchFamily="34" charset="0"/>
            </a:endParaRPr>
          </a:p>
        </p:txBody>
      </p:sp>
      <p:sp>
        <p:nvSpPr>
          <p:cNvPr id="24" name="Text Placeholder 11">
            <a:extLst>
              <a:ext uri="{FF2B5EF4-FFF2-40B4-BE49-F238E27FC236}">
                <a16:creationId xmlns:a16="http://schemas.microsoft.com/office/drawing/2014/main" id="{647B576F-BECF-7E40-9064-3AE1723C095D}"/>
              </a:ext>
            </a:extLst>
          </p:cNvPr>
          <p:cNvSpPr>
            <a:spLocks noGrp="1"/>
          </p:cNvSpPr>
          <p:nvPr>
            <p:ph type="body" sz="quarter" idx="12" hasCustomPrompt="1"/>
          </p:nvPr>
        </p:nvSpPr>
        <p:spPr>
          <a:xfrm>
            <a:off x="1354238" y="3849081"/>
            <a:ext cx="4673057" cy="557705"/>
          </a:xfrm>
        </p:spPr>
        <p:txBody>
          <a:bodyPr numCol="1" spcCol="54000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worries might this new pupil </a:t>
            </a:r>
            <a:br>
              <a:rPr lang="en-GB" dirty="0">
                <a:effectLst/>
                <a:latin typeface="Arial" panose="020B0604020202020204" pitchFamily="34" charset="0"/>
              </a:rPr>
            </a:br>
            <a:r>
              <a:rPr lang="en-GB" dirty="0">
                <a:effectLst/>
                <a:latin typeface="Arial" panose="020B0604020202020204" pitchFamily="34" charset="0"/>
              </a:rPr>
              <a:t>have about the school year ahead?</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493397" y="1673225"/>
            <a:ext cx="5698603" cy="5159375"/>
          </a:xfrm>
        </p:spPr>
        <p:txBody>
          <a:bodyPr/>
          <a:lstStyle/>
          <a:p>
            <a:endParaRPr lang="en-US" dirty="0"/>
          </a:p>
        </p:txBody>
      </p:sp>
      <p:pic>
        <p:nvPicPr>
          <p:cNvPr id="26" name="Picture 25" descr="A picture containing drawing&#10;&#10;Description automatically generated">
            <a:extLst>
              <a:ext uri="{FF2B5EF4-FFF2-40B4-BE49-F238E27FC236}">
                <a16:creationId xmlns:a16="http://schemas.microsoft.com/office/drawing/2014/main" id="{2A8A608A-90A6-3746-881B-739CB8F55DE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365949" y="364421"/>
            <a:ext cx="472812" cy="193021"/>
          </a:xfrm>
          <a:prstGeom prst="rect">
            <a:avLst/>
          </a:prstGeom>
        </p:spPr>
      </p:pic>
    </p:spTree>
    <p:extLst>
      <p:ext uri="{BB962C8B-B14F-4D97-AF65-F5344CB8AC3E}">
        <p14:creationId xmlns:p14="http://schemas.microsoft.com/office/powerpoint/2010/main" val="3820395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17565C2C-AE17-BC49-90B6-70B7081379E6}"/>
              </a:ext>
            </a:extLst>
          </p:cNvPr>
          <p:cNvSpPr>
            <a:spLocks noGrp="1"/>
          </p:cNvSpPr>
          <p:nvPr>
            <p:ph type="title" hasCustomPrompt="1"/>
          </p:nvPr>
        </p:nvSpPr>
        <p:spPr>
          <a:xfrm>
            <a:off x="548639" y="1203086"/>
            <a:ext cx="3429277" cy="1766230"/>
          </a:xfrm>
        </p:spPr>
        <p:txBody>
          <a:bodyPr/>
          <a:lstStyle>
            <a:lvl1pPr marL="0" indent="0" algn="r" defTabSz="914400" rtl="0" eaLnBrk="1" latinLnBrk="0" hangingPunct="1">
              <a:lnSpc>
                <a:spcPts val="4800"/>
              </a:lnSpc>
              <a:spcBef>
                <a:spcPts val="0"/>
              </a:spcBef>
              <a:buFont typeface="Arial" panose="020B0604020202020204" pitchFamily="34" charset="0"/>
              <a:buNone/>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WHAT ARE </a:t>
            </a:r>
            <a:br>
              <a:rPr lang="en-GB" b="1" dirty="0">
                <a:effectLst/>
                <a:latin typeface="Arial Narrow" panose="020B0604020202020204" pitchFamily="34" charset="0"/>
              </a:rPr>
            </a:br>
            <a:r>
              <a:rPr lang="en-GB" b="1" dirty="0">
                <a:effectLst/>
                <a:latin typeface="Arial Narrow" panose="020B0604020202020204" pitchFamily="34" charset="0"/>
              </a:rPr>
              <a:t>THE SIGNS </a:t>
            </a:r>
            <a:br>
              <a:rPr lang="en-GB" b="1" dirty="0">
                <a:effectLst/>
                <a:latin typeface="Arial Narrow" panose="020B0604020202020204" pitchFamily="34" charset="0"/>
              </a:rPr>
            </a:br>
            <a:r>
              <a:rPr lang="en-GB" b="1" dirty="0">
                <a:effectLst/>
                <a:latin typeface="Arial Narrow" panose="020B0604020202020204" pitchFamily="34" charset="0"/>
              </a:rPr>
              <a:t>OF WORRY?</a:t>
            </a:r>
            <a:endParaRPr lang="en-GB" dirty="0">
              <a:effectLst/>
              <a:latin typeface="Arial Narrow" panose="020B0604020202020204" pitchFamily="34" charset="0"/>
            </a:endParaRPr>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770126" y="1362703"/>
            <a:ext cx="4073164" cy="431373"/>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Feelings:</a:t>
            </a:r>
            <a:endParaRPr lang="en-GB" dirty="0">
              <a:effectLst/>
              <a:latin typeface="Arial" panose="020B0604020202020204" pitchFamily="34" charset="0"/>
            </a:endParaRPr>
          </a:p>
        </p:txBody>
      </p:sp>
      <p:pic>
        <p:nvPicPr>
          <p:cNvPr id="25" name="Picture 24" descr="A close up of a logo&#10;&#10;Description automatically generated">
            <a:extLst>
              <a:ext uri="{FF2B5EF4-FFF2-40B4-BE49-F238E27FC236}">
                <a16:creationId xmlns:a16="http://schemas.microsoft.com/office/drawing/2014/main" id="{A1285E99-DDAB-9E48-9784-A64A00199DA8}"/>
              </a:ext>
            </a:extLst>
          </p:cNvPr>
          <p:cNvPicPr>
            <a:picLocks noChangeAspect="1"/>
          </p:cNvPicPr>
          <p:nvPr userDrawn="1"/>
        </p:nvPicPr>
        <p:blipFill>
          <a:blip r:embed="rId3" cstate="screen">
            <a:alphaModFix amt="40000"/>
            <a:extLst>
              <a:ext uri="{28A0092B-C50C-407E-A947-70E740481C1C}">
                <a14:useLocalDpi xmlns:a14="http://schemas.microsoft.com/office/drawing/2010/main"/>
              </a:ext>
            </a:extLst>
          </a:blip>
          <a:stretch>
            <a:fillRect/>
          </a:stretch>
        </p:blipFill>
        <p:spPr>
          <a:xfrm>
            <a:off x="-721653" y="-1710097"/>
            <a:ext cx="13139978" cy="13110810"/>
          </a:xfrm>
          <a:prstGeom prst="rect">
            <a:avLst/>
          </a:prstGeom>
        </p:spPr>
      </p:pic>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770126" y="1991625"/>
            <a:ext cx="4073164" cy="1353459"/>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feelings might the Year 6 pupil have?</a:t>
            </a:r>
          </a:p>
          <a:p>
            <a:r>
              <a:rPr lang="en-GB" dirty="0">
                <a:effectLst/>
                <a:latin typeface="Arial" panose="020B0604020202020204" pitchFamily="34" charset="0"/>
              </a:rPr>
              <a:t>Think about positive and negative feelings that might be linked. </a:t>
            </a:r>
          </a:p>
        </p:txBody>
      </p:sp>
      <p:sp>
        <p:nvSpPr>
          <p:cNvPr id="23" name="Text Placeholder 11">
            <a:extLst>
              <a:ext uri="{FF2B5EF4-FFF2-40B4-BE49-F238E27FC236}">
                <a16:creationId xmlns:a16="http://schemas.microsoft.com/office/drawing/2014/main" id="{4AEF50F5-17C5-3B4D-A762-1A7A54A701F5}"/>
              </a:ext>
            </a:extLst>
          </p:cNvPr>
          <p:cNvSpPr>
            <a:spLocks noGrp="1"/>
          </p:cNvSpPr>
          <p:nvPr>
            <p:ph type="body" sz="quarter" idx="17" hasCustomPrompt="1"/>
          </p:nvPr>
        </p:nvSpPr>
        <p:spPr>
          <a:xfrm>
            <a:off x="7770126" y="3781811"/>
            <a:ext cx="4073164" cy="431373"/>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Thoughts:</a:t>
            </a:r>
            <a:endParaRPr lang="en-GB" dirty="0">
              <a:effectLst/>
              <a:latin typeface="Arial" panose="020B0604020202020204" pitchFamily="34" charset="0"/>
            </a:endParaRPr>
          </a:p>
        </p:txBody>
      </p:sp>
      <p:sp>
        <p:nvSpPr>
          <p:cNvPr id="24" name="Text Placeholder 11">
            <a:extLst>
              <a:ext uri="{FF2B5EF4-FFF2-40B4-BE49-F238E27FC236}">
                <a16:creationId xmlns:a16="http://schemas.microsoft.com/office/drawing/2014/main" id="{B655CADA-B91E-9E4C-929F-850F8FC01A87}"/>
              </a:ext>
            </a:extLst>
          </p:cNvPr>
          <p:cNvSpPr>
            <a:spLocks noGrp="1"/>
          </p:cNvSpPr>
          <p:nvPr>
            <p:ph type="body" sz="quarter" idx="18" hasCustomPrompt="1"/>
          </p:nvPr>
        </p:nvSpPr>
        <p:spPr>
          <a:xfrm>
            <a:off x="7770126" y="4410733"/>
            <a:ext cx="4073164" cy="566381"/>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might the Year 6 pupil </a:t>
            </a:r>
            <a:br>
              <a:rPr lang="en-GB" dirty="0">
                <a:effectLst/>
                <a:latin typeface="Arial" panose="020B0604020202020204" pitchFamily="34" charset="0"/>
              </a:rPr>
            </a:br>
            <a:r>
              <a:rPr lang="en-GB" dirty="0">
                <a:effectLst/>
                <a:latin typeface="Arial" panose="020B0604020202020204" pitchFamily="34" charset="0"/>
              </a:rPr>
              <a:t>be thinking?</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22" name="Picture 21" descr="A picture containing drawing&#10;&#10;Description automatically generated">
            <a:extLst>
              <a:ext uri="{FF2B5EF4-FFF2-40B4-BE49-F238E27FC236}">
                <a16:creationId xmlns:a16="http://schemas.microsoft.com/office/drawing/2014/main" id="{E2FAA84D-9364-624F-BC7F-094E6BC568A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961564" y="1228487"/>
            <a:ext cx="4477767" cy="5633246"/>
          </a:xfrm>
        </p:spPr>
        <p:txBody>
          <a:bodyPr/>
          <a:lstStyle/>
          <a:p>
            <a:endParaRPr lang="en-US" dirty="0"/>
          </a:p>
        </p:txBody>
      </p:sp>
    </p:spTree>
    <p:extLst>
      <p:ext uri="{BB962C8B-B14F-4D97-AF65-F5344CB8AC3E}">
        <p14:creationId xmlns:p14="http://schemas.microsoft.com/office/powerpoint/2010/main" val="2125408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95661E-A6CC-A247-8CE5-4B4F5A181524}"/>
              </a:ext>
            </a:extLst>
          </p:cNvPr>
          <p:cNvSpPr>
            <a:spLocks noGrp="1"/>
          </p:cNvSpPr>
          <p:nvPr>
            <p:ph type="title"/>
          </p:nvPr>
        </p:nvSpPr>
        <p:spPr>
          <a:xfrm>
            <a:off x="838200" y="681037"/>
            <a:ext cx="10515600" cy="724639"/>
          </a:xfrm>
          <a:prstGeom prst="rect">
            <a:avLst/>
          </a:prstGeom>
        </p:spPr>
        <p:txBody>
          <a:bodyPr vert="horz" wrap="square" lIns="0" tIns="0" rIns="0" bIns="0" rtlCol="0" anchor="t" anchorCtr="0">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01B2113-EAA7-DC4A-8BD3-9E416DD4ECE9}"/>
              </a:ext>
            </a:extLst>
          </p:cNvPr>
          <p:cNvSpPr>
            <a:spLocks noGrp="1"/>
          </p:cNvSpPr>
          <p:nvPr>
            <p:ph type="body" idx="1"/>
          </p:nvPr>
        </p:nvSpPr>
        <p:spPr>
          <a:xfrm>
            <a:off x="838200" y="1825625"/>
            <a:ext cx="10515600" cy="4351338"/>
          </a:xfrm>
          <a:prstGeom prst="rect">
            <a:avLst/>
          </a:prstGeom>
        </p:spPr>
        <p:txBody>
          <a:bodyPr vert="horz" wrap="square" lIns="0" tIns="0" rIns="0" bIns="0" rtlCol="0" anchor="t" anchorCtr="0">
            <a:noAutofit/>
          </a:bodyPr>
          <a:lstStyle/>
          <a:p>
            <a:pPr lvl="0"/>
            <a:r>
              <a:rPr lang="en-GB" dirty="0"/>
              <a:t>Click to edit Master text styles</a:t>
            </a:r>
          </a:p>
          <a:p>
            <a:pPr lvl="1"/>
            <a:r>
              <a:rPr lang="en-GB" dirty="0"/>
              <a:t>Second level</a:t>
            </a:r>
          </a:p>
          <a:p>
            <a:pPr lvl="2"/>
            <a:r>
              <a:rPr lang="en-GB" dirty="0"/>
              <a:t>Teachers Font</a:t>
            </a:r>
          </a:p>
        </p:txBody>
      </p:sp>
      <p:sp>
        <p:nvSpPr>
          <p:cNvPr id="4" name="Date Placeholder 3">
            <a:extLst>
              <a:ext uri="{FF2B5EF4-FFF2-40B4-BE49-F238E27FC236}">
                <a16:creationId xmlns:a16="http://schemas.microsoft.com/office/drawing/2014/main" id="{5AAB5AF8-DB23-5041-BBAB-8ED9CBB913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FF7B830-60FA-144A-9962-95BB97BCD7B9}" type="datetimeFigureOut">
              <a:rPr lang="en-US" smtClean="0"/>
              <a:pPr/>
              <a:t>9/20/2023</a:t>
            </a:fld>
            <a:endParaRPr lang="en-US" dirty="0"/>
          </a:p>
        </p:txBody>
      </p:sp>
      <p:sp>
        <p:nvSpPr>
          <p:cNvPr id="5" name="Footer Placeholder 4">
            <a:extLst>
              <a:ext uri="{FF2B5EF4-FFF2-40B4-BE49-F238E27FC236}">
                <a16:creationId xmlns:a16="http://schemas.microsoft.com/office/drawing/2014/main" id="{469919D4-E06C-B045-8A76-DB79B9E69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A155A0B-E151-A041-B075-72DB7E104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9001D0E-28B2-3D47-82E3-4133A2ED90BF}" type="slidenum">
              <a:rPr lang="en-US" smtClean="0"/>
              <a:pPr/>
              <a:t>‹#›</a:t>
            </a:fld>
            <a:endParaRPr lang="en-US" dirty="0"/>
          </a:p>
        </p:txBody>
      </p:sp>
    </p:spTree>
    <p:extLst>
      <p:ext uri="{BB962C8B-B14F-4D97-AF65-F5344CB8AC3E}">
        <p14:creationId xmlns:p14="http://schemas.microsoft.com/office/powerpoint/2010/main" val="2726306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77" r:id="rId4"/>
    <p:sldLayoutId id="2147483651" r:id="rId5"/>
    <p:sldLayoutId id="2147483665" r:id="rId6"/>
    <p:sldLayoutId id="2147483653" r:id="rId7"/>
    <p:sldLayoutId id="2147483666" r:id="rId8"/>
    <p:sldLayoutId id="2147483654" r:id="rId9"/>
    <p:sldLayoutId id="2147483667" r:id="rId10"/>
    <p:sldLayoutId id="2147483657" r:id="rId11"/>
    <p:sldLayoutId id="2147483668" r:id="rId12"/>
    <p:sldLayoutId id="2147483669" r:id="rId13"/>
    <p:sldLayoutId id="2147483670" r:id="rId14"/>
    <p:sldLayoutId id="2147483671" r:id="rId15"/>
    <p:sldLayoutId id="2147483663" r:id="rId16"/>
    <p:sldLayoutId id="2147483672" r:id="rId17"/>
    <p:sldLayoutId id="2147483673" r:id="rId18"/>
    <p:sldLayoutId id="2147483674" r:id="rId19"/>
    <p:sldLayoutId id="2147483675" r:id="rId20"/>
    <p:sldLayoutId id="2147483652" r:id="rId21"/>
    <p:sldLayoutId id="2147483655" r:id="rId22"/>
    <p:sldLayoutId id="2147483656" r:id="rId23"/>
    <p:sldLayoutId id="2147483658" r:id="rId24"/>
    <p:sldLayoutId id="2147483659" r:id="rId25"/>
    <p:sldLayoutId id="2147483660" r:id="rId26"/>
    <p:sldLayoutId id="2147483661" r:id="rId27"/>
    <p:sldLayoutId id="2147483662" r:id="rId28"/>
    <p:sldLayoutId id="2147483676" r:id="rId29"/>
    <p:sldLayoutId id="2147483678" r:id="rId30"/>
    <p:sldLayoutId id="2147483679" r:id="rId31"/>
  </p:sldLayoutIdLst>
  <p:txStyles>
    <p:titleStyle>
      <a:lvl1pPr algn="l" defTabSz="914400" rtl="0" eaLnBrk="1" latinLnBrk="0" hangingPunct="1">
        <a:lnSpc>
          <a:spcPct val="90000"/>
        </a:lnSpc>
        <a:spcBef>
          <a:spcPct val="0"/>
        </a:spcBef>
        <a:buNone/>
        <a:defRPr sz="5500" b="1" i="0" kern="120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gYmCR4Eog_4" TargetMode="External"/><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32.emf"/><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hyperlink" Target="https://www.nhs.uk/service-search/mental-health/find-an-urgent-mental-health-helpline" TargetMode="External"/><Relationship Id="rId3" Type="http://schemas.openxmlformats.org/officeDocument/2006/relationships/hyperlink" Target="https://www.youngminds.org.uk/" TargetMode="External"/><Relationship Id="rId7" Type="http://schemas.openxmlformats.org/officeDocument/2006/relationships/hyperlink" Target="https://www.thinkuknow.co.uk/11_18/"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samaritans.org/" TargetMode="External"/><Relationship Id="rId11" Type="http://schemas.openxmlformats.org/officeDocument/2006/relationships/image" Target="../media/image35.svg"/><Relationship Id="rId5" Type="http://schemas.openxmlformats.org/officeDocument/2006/relationships/hyperlink" Target="https://giveusashout.org/" TargetMode="External"/><Relationship Id="rId10" Type="http://schemas.openxmlformats.org/officeDocument/2006/relationships/image" Target="../media/image34.png"/><Relationship Id="rId4" Type="http://schemas.openxmlformats.org/officeDocument/2006/relationships/hyperlink" Target="https://www.childline.org.uk/" TargetMode="External"/><Relationship Id="rId9"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youngminds.org.uk/" TargetMode="External"/><Relationship Id="rId7" Type="http://schemas.openxmlformats.org/officeDocument/2006/relationships/hyperlink" Target="https://www.nhs.uk/service-search/mental-health/find-an-urgent-mental-health-helplin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thinkuknow.co.uk/11_18/lets-talk-about/support/speaking-to-adult/" TargetMode="External"/><Relationship Id="rId5" Type="http://schemas.openxmlformats.org/officeDocument/2006/relationships/hyperlink" Target="https://www.samaritans.org/" TargetMode="External"/><Relationship Id="rId4" Type="http://schemas.openxmlformats.org/officeDocument/2006/relationships/hyperlink" Target="https://www.childline.org.uk/"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20248256.fs1.hubspotusercontent-na1.net/hubfs/20248256/Guidance/Documents/Handling%20complex%20issues%20safely%20in%20the%20PSHE%20classroom.pdf?hsCtaTracking=c2552fae-621f-4b9e-bb0e-3f8d0a57a351%7C3661ba81-9241-436d-8299-e2c468e27f75"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02523663-483E-4244-9D95-65A881E76FD3}"/>
              </a:ext>
            </a:extLst>
          </p:cNvPr>
          <p:cNvSpPr>
            <a:spLocks noGrp="1"/>
          </p:cNvSpPr>
          <p:nvPr>
            <p:ph type="ctrTitle"/>
          </p:nvPr>
        </p:nvSpPr>
        <p:spPr>
          <a:xfrm>
            <a:off x="-1522686" y="949337"/>
            <a:ext cx="7888668" cy="2257028"/>
          </a:xfrm>
        </p:spPr>
        <p:txBody>
          <a:bodyPr/>
          <a:lstStyle/>
          <a:p>
            <a:pPr>
              <a:lnSpc>
                <a:spcPts val="8800"/>
              </a:lnSpc>
            </a:pPr>
            <a:r>
              <a:rPr lang="en-GB" sz="8800" dirty="0"/>
              <a:t>One-to-one relationships</a:t>
            </a:r>
          </a:p>
        </p:txBody>
      </p:sp>
      <p:pic>
        <p:nvPicPr>
          <p:cNvPr id="2" name="Picture 4">
            <a:extLst>
              <a:ext uri="{FF2B5EF4-FFF2-40B4-BE49-F238E27FC236}">
                <a16:creationId xmlns:a16="http://schemas.microsoft.com/office/drawing/2014/main" id="{F86DD3BE-68E0-7F2E-DBE1-EFCCFB0174D4}"/>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620155" y="674121"/>
            <a:ext cx="7586132" cy="6188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117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F7661C40-5816-10CB-9AB5-82BBAC432DF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44" y="2961194"/>
            <a:ext cx="5291328" cy="2993075"/>
          </a:xfrm>
          <a:prstGeom prst="rect">
            <a:avLst/>
          </a:prstGeom>
        </p:spPr>
      </p:pic>
      <p:sp>
        <p:nvSpPr>
          <p:cNvPr id="2" name="Title 1">
            <a:extLst>
              <a:ext uri="{FF2B5EF4-FFF2-40B4-BE49-F238E27FC236}">
                <a16:creationId xmlns:a16="http://schemas.microsoft.com/office/drawing/2014/main" id="{0CCF17E5-2F3B-4949-B444-1FC746AF686E}"/>
              </a:ext>
            </a:extLst>
          </p:cNvPr>
          <p:cNvSpPr>
            <a:spLocks noGrp="1"/>
          </p:cNvSpPr>
          <p:nvPr>
            <p:ph type="title"/>
          </p:nvPr>
        </p:nvSpPr>
        <p:spPr>
          <a:xfrm>
            <a:off x="1047403" y="917389"/>
            <a:ext cx="4428237" cy="1483150"/>
          </a:xfrm>
        </p:spPr>
        <p:txBody>
          <a:bodyPr/>
          <a:lstStyle/>
          <a:p>
            <a:pPr>
              <a:lnSpc>
                <a:spcPts val="6000"/>
              </a:lnSpc>
            </a:pPr>
            <a:r>
              <a:rPr lang="en-GB" dirty="0"/>
              <a:t>Video</a:t>
            </a:r>
          </a:p>
        </p:txBody>
      </p:sp>
      <p:sp>
        <p:nvSpPr>
          <p:cNvPr id="5" name="Text Placeholder 4">
            <a:extLst>
              <a:ext uri="{FF2B5EF4-FFF2-40B4-BE49-F238E27FC236}">
                <a16:creationId xmlns:a16="http://schemas.microsoft.com/office/drawing/2014/main" id="{EF68D1C1-6526-0046-AE3E-6600B60DC006}"/>
              </a:ext>
            </a:extLst>
          </p:cNvPr>
          <p:cNvSpPr>
            <a:spLocks noGrp="1"/>
          </p:cNvSpPr>
          <p:nvPr>
            <p:ph type="body" sz="quarter" idx="14"/>
          </p:nvPr>
        </p:nvSpPr>
        <p:spPr>
          <a:xfrm>
            <a:off x="6388443" y="917389"/>
            <a:ext cx="5619245" cy="3069525"/>
          </a:xfrm>
        </p:spPr>
        <p:txBody>
          <a:bodyPr/>
          <a:lstStyle/>
          <a:p>
            <a:pPr>
              <a:spcBef>
                <a:spcPts val="0"/>
              </a:spcBef>
            </a:pPr>
            <a:r>
              <a:rPr lang="en-GB" sz="2000" b="1" dirty="0"/>
              <a:t>Step 1: </a:t>
            </a:r>
            <a:r>
              <a:rPr lang="en-GB" sz="2000" dirty="0"/>
              <a:t>Let’s take a look at this video of Matthew and Ryan giving their ideas of what a great relationship looks like. </a:t>
            </a:r>
            <a:br>
              <a:rPr lang="en-GB" sz="2000" dirty="0"/>
            </a:br>
            <a:br>
              <a:rPr lang="en-GB" sz="2000" dirty="0"/>
            </a:br>
            <a:r>
              <a:rPr lang="en-GB" sz="2000" dirty="0"/>
              <a:t>As you watch, think about these questions:</a:t>
            </a:r>
          </a:p>
          <a:p>
            <a:pPr marL="285750" indent="-285750" fontAlgn="base">
              <a:spcBef>
                <a:spcPts val="400"/>
              </a:spcBef>
              <a:buFont typeface="Arial" panose="020B0604020202020204" pitchFamily="34" charset="0"/>
              <a:buChar char="•"/>
            </a:pPr>
            <a:r>
              <a:rPr lang="en-GB" sz="2000" dirty="0"/>
              <a:t>What do Matthew and Ryan think makes </a:t>
            </a:r>
            <a:br>
              <a:rPr lang="en-GB" sz="2000" dirty="0"/>
            </a:br>
            <a:r>
              <a:rPr lang="en-GB" sz="2000" dirty="0"/>
              <a:t>up a great relationship?</a:t>
            </a:r>
          </a:p>
          <a:p>
            <a:pPr marL="285750" indent="-285750" fontAlgn="base">
              <a:spcBef>
                <a:spcPts val="400"/>
              </a:spcBef>
              <a:buFont typeface="Arial" panose="020B0604020202020204" pitchFamily="34" charset="0"/>
              <a:buChar char="•"/>
            </a:pPr>
            <a:r>
              <a:rPr lang="en-GB" sz="2000" dirty="0"/>
              <a:t>What do they say about trust?</a:t>
            </a:r>
          </a:p>
          <a:p>
            <a:pPr marL="285750" indent="-285750">
              <a:spcBef>
                <a:spcPts val="400"/>
              </a:spcBef>
              <a:buFont typeface="Arial" panose="020B0604020202020204" pitchFamily="34" charset="0"/>
              <a:buChar char="•"/>
            </a:pPr>
            <a:r>
              <a:rPr lang="en-GB" sz="2000" dirty="0"/>
              <a:t>What do they say about being who you are?</a:t>
            </a:r>
          </a:p>
          <a:p>
            <a:pPr marL="285750" indent="-285750">
              <a:spcBef>
                <a:spcPts val="0"/>
              </a:spcBef>
              <a:buFont typeface="Arial" panose="020B0604020202020204" pitchFamily="34" charset="0"/>
              <a:buChar char="•"/>
            </a:pPr>
            <a:endParaRPr lang="en-GB" sz="2000" dirty="0"/>
          </a:p>
          <a:p>
            <a:pPr>
              <a:spcBef>
                <a:spcPts val="400"/>
              </a:spcBef>
            </a:pPr>
            <a:r>
              <a:rPr lang="en-GB" sz="2000" b="1" dirty="0"/>
              <a:t>Step 2: </a:t>
            </a:r>
            <a:r>
              <a:rPr lang="en-GB" sz="2000" dirty="0"/>
              <a:t>Thinking about the questions, </a:t>
            </a:r>
            <a:br>
              <a:rPr lang="en-GB" sz="2000" dirty="0"/>
            </a:br>
            <a:r>
              <a:rPr lang="en-GB" sz="2000" dirty="0"/>
              <a:t>discuss your ideas with your partner. </a:t>
            </a:r>
            <a:br>
              <a:rPr lang="en-GB" sz="2000" dirty="0"/>
            </a:br>
            <a:r>
              <a:rPr lang="en-GB" sz="2000" dirty="0"/>
              <a:t>Get ready to feed back!</a:t>
            </a:r>
          </a:p>
          <a:p>
            <a:pPr>
              <a:spcBef>
                <a:spcPts val="0"/>
              </a:spcBef>
            </a:pPr>
            <a:br>
              <a:rPr lang="en-GB" sz="2000" dirty="0"/>
            </a:br>
            <a:r>
              <a:rPr lang="en-GB" sz="2000" b="1" dirty="0"/>
              <a:t>Step 3: </a:t>
            </a:r>
            <a:r>
              <a:rPr lang="en-GB" sz="2000" dirty="0"/>
              <a:t>Write up the key ideas on your mindmap.</a:t>
            </a:r>
          </a:p>
          <a:p>
            <a:pPr>
              <a:spcBef>
                <a:spcPts val="400"/>
              </a:spcBef>
            </a:pPr>
            <a:br>
              <a:rPr lang="en-GB" sz="2000" dirty="0"/>
            </a:br>
            <a:endParaRPr lang="en-GB" sz="2000" dirty="0"/>
          </a:p>
          <a:p>
            <a:pPr>
              <a:spcBef>
                <a:spcPts val="400"/>
              </a:spcBef>
            </a:pPr>
            <a:endParaRPr lang="en-NZ" sz="2000" dirty="0"/>
          </a:p>
        </p:txBody>
      </p:sp>
      <p:grpSp>
        <p:nvGrpSpPr>
          <p:cNvPr id="12" name="Group 11" descr="Play button, click to watch the video https://www.nhs.uk/oneyou/every-mind-matters/youth-mental-health/">
            <a:extLst>
              <a:ext uri="{FF2B5EF4-FFF2-40B4-BE49-F238E27FC236}">
                <a16:creationId xmlns:a16="http://schemas.microsoft.com/office/drawing/2014/main" id="{4146F6A5-9BF1-6E47-9258-ECDE71FF016F}"/>
              </a:ext>
            </a:extLst>
          </p:cNvPr>
          <p:cNvGrpSpPr/>
          <p:nvPr/>
        </p:nvGrpSpPr>
        <p:grpSpPr>
          <a:xfrm>
            <a:off x="2615777" y="4092756"/>
            <a:ext cx="804094" cy="804094"/>
            <a:chOff x="2573372" y="3986914"/>
            <a:chExt cx="804094" cy="804094"/>
          </a:xfrm>
          <a:solidFill>
            <a:srgbClr val="EC0677"/>
          </a:solidFill>
        </p:grpSpPr>
        <p:sp>
          <p:nvSpPr>
            <p:cNvPr id="13" name="Rectangle 12">
              <a:extLst>
                <a:ext uri="{FF2B5EF4-FFF2-40B4-BE49-F238E27FC236}">
                  <a16:creationId xmlns:a16="http://schemas.microsoft.com/office/drawing/2014/main" id="{938A939F-B557-D04F-829E-B5894A60155A}"/>
                </a:ext>
                <a:ext uri="{C183D7F6-B498-43B3-948B-1728B52AA6E4}">
                  <adec:decorative xmlns:adec="http://schemas.microsoft.com/office/drawing/2017/decorative" val="1"/>
                </a:ext>
              </a:extLst>
            </p:cNvPr>
            <p:cNvSpPr/>
            <p:nvPr/>
          </p:nvSpPr>
          <p:spPr>
            <a:xfrm>
              <a:off x="2573372" y="3986914"/>
              <a:ext cx="804094" cy="804094"/>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hlinkClick r:id="rId3"/>
              <a:extLst>
                <a:ext uri="{FF2B5EF4-FFF2-40B4-BE49-F238E27FC236}">
                  <a16:creationId xmlns:a16="http://schemas.microsoft.com/office/drawing/2014/main" id="{63E59EA6-CF02-5E4D-8737-3C52134665B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18666" y="4168834"/>
              <a:ext cx="371427" cy="453966"/>
            </a:xfrm>
            <a:prstGeom prst="rect">
              <a:avLst/>
            </a:prstGeom>
            <a:solidFill>
              <a:srgbClr val="FFCB31"/>
            </a:solidFill>
          </p:spPr>
        </p:pic>
      </p:grpSp>
    </p:spTree>
    <p:extLst>
      <p:ext uri="{BB962C8B-B14F-4D97-AF65-F5344CB8AC3E}">
        <p14:creationId xmlns:p14="http://schemas.microsoft.com/office/powerpoint/2010/main" val="4113401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E7D620-9EB5-34D0-A6C1-A65F8E2EF169}"/>
              </a:ext>
              <a:ext uri="{C183D7F6-B498-43B3-948B-1728B52AA6E4}">
                <adec:decorative xmlns:adec="http://schemas.microsoft.com/office/drawing/2017/decorative" val="1"/>
              </a:ext>
            </a:extLst>
          </p:cNvPr>
          <p:cNvSpPr/>
          <p:nvPr/>
        </p:nvSpPr>
        <p:spPr>
          <a:xfrm>
            <a:off x="348709" y="1125883"/>
            <a:ext cx="11494580" cy="45087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spcAft>
                <a:spcPts val="600"/>
              </a:spcAft>
            </a:pPr>
            <a:endParaRPr lang="en-NZ" sz="2000" dirty="0">
              <a:solidFill>
                <a:schemeClr val="tx1"/>
              </a:solidFill>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BF201630-FB56-C64E-8AF9-D9DB76355F21}"/>
              </a:ext>
            </a:extLst>
          </p:cNvPr>
          <p:cNvSpPr>
            <a:spLocks noGrp="1"/>
          </p:cNvSpPr>
          <p:nvPr>
            <p:ph type="title"/>
          </p:nvPr>
        </p:nvSpPr>
        <p:spPr>
          <a:xfrm>
            <a:off x="348709" y="322795"/>
            <a:ext cx="11843291" cy="1746036"/>
          </a:xfrm>
        </p:spPr>
        <p:txBody>
          <a:bodyPr/>
          <a:lstStyle/>
          <a:p>
            <a:pPr algn="l">
              <a:lnSpc>
                <a:spcPts val="4200"/>
              </a:lnSpc>
            </a:pPr>
            <a:r>
              <a:rPr lang="en-GB" sz="4000" dirty="0"/>
              <a:t>Key characteristics of a healthy relationship</a:t>
            </a:r>
          </a:p>
        </p:txBody>
      </p:sp>
      <p:sp>
        <p:nvSpPr>
          <p:cNvPr id="8" name="Text Placeholder 6">
            <a:extLst>
              <a:ext uri="{FF2B5EF4-FFF2-40B4-BE49-F238E27FC236}">
                <a16:creationId xmlns:a16="http://schemas.microsoft.com/office/drawing/2014/main" id="{FD7FEA5A-087D-764C-AFDB-4E5231C2DEB9}"/>
              </a:ext>
            </a:extLst>
          </p:cNvPr>
          <p:cNvSpPr>
            <a:spLocks noGrp="1"/>
          </p:cNvSpPr>
          <p:nvPr>
            <p:ph type="body" sz="quarter" idx="12"/>
          </p:nvPr>
        </p:nvSpPr>
        <p:spPr>
          <a:xfrm>
            <a:off x="557163" y="1252501"/>
            <a:ext cx="5527834" cy="3191916"/>
          </a:xfrm>
        </p:spPr>
        <p:txBody>
          <a:bodyPr/>
          <a:lstStyle/>
          <a:p>
            <a:pPr fontAlgn="base"/>
            <a:r>
              <a:rPr lang="en-GB" b="1" dirty="0"/>
              <a:t>Respecting each other</a:t>
            </a:r>
            <a:br>
              <a:rPr lang="en-GB" dirty="0"/>
            </a:br>
            <a:r>
              <a:rPr lang="en-GB" dirty="0"/>
              <a:t>Partners listen to each other and observe each other's boundaries. One partner doesn’t do anything to make the other feel uncomfortable, humiliated or scared. </a:t>
            </a:r>
          </a:p>
          <a:p>
            <a:pPr fontAlgn="base"/>
            <a:r>
              <a:rPr lang="en-GB" b="1" dirty="0"/>
              <a:t>Trust</a:t>
            </a:r>
            <a:br>
              <a:rPr lang="en-GB" dirty="0"/>
            </a:br>
            <a:r>
              <a:rPr lang="en-GB" dirty="0"/>
              <a:t>Partners are able to be apart and spend time with other people without getting jealous, </a:t>
            </a:r>
            <a:br>
              <a:rPr lang="en-GB" dirty="0"/>
            </a:br>
            <a:r>
              <a:rPr lang="en-GB" dirty="0"/>
              <a:t>or worrying about what their partner is doing, </a:t>
            </a:r>
            <a:br>
              <a:rPr lang="en-GB" dirty="0"/>
            </a:br>
            <a:r>
              <a:rPr lang="en-GB" dirty="0"/>
              <a:t>or who their partner is with. </a:t>
            </a:r>
          </a:p>
          <a:p>
            <a:pPr fontAlgn="base"/>
            <a:r>
              <a:rPr lang="en-GB" b="1" dirty="0"/>
              <a:t>Honesty</a:t>
            </a:r>
            <a:br>
              <a:rPr lang="en-GB" dirty="0"/>
            </a:br>
            <a:r>
              <a:rPr lang="en-GB" dirty="0"/>
              <a:t>One partner can be completely honest with their partner, and can say exactly what they think and feel without censoring themselves or worrying about what might happen.</a:t>
            </a:r>
          </a:p>
          <a:p>
            <a:pPr>
              <a:spcBef>
                <a:spcPts val="400"/>
              </a:spcBef>
            </a:pPr>
            <a:endParaRPr lang="en-NZ" dirty="0"/>
          </a:p>
        </p:txBody>
      </p:sp>
      <p:pic>
        <p:nvPicPr>
          <p:cNvPr id="7" name="Picture 6">
            <a:extLst>
              <a:ext uri="{FF2B5EF4-FFF2-40B4-BE49-F238E27FC236}">
                <a16:creationId xmlns:a16="http://schemas.microsoft.com/office/drawing/2014/main" id="{05AA8767-048F-9C46-B060-EAA17E74311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sp>
        <p:nvSpPr>
          <p:cNvPr id="2" name="Text Placeholder 4">
            <a:extLst>
              <a:ext uri="{FF2B5EF4-FFF2-40B4-BE49-F238E27FC236}">
                <a16:creationId xmlns:a16="http://schemas.microsoft.com/office/drawing/2014/main" id="{B2DF1FC9-5F09-9BD3-2AA2-6D6FA1FF6A1B}"/>
              </a:ext>
            </a:extLst>
          </p:cNvPr>
          <p:cNvSpPr txBox="1">
            <a:spLocks/>
          </p:cNvSpPr>
          <p:nvPr/>
        </p:nvSpPr>
        <p:spPr>
          <a:xfrm>
            <a:off x="6707124" y="1252501"/>
            <a:ext cx="4654297" cy="4352997"/>
          </a:xfrm>
          <a:prstGeom prst="rect">
            <a:avLst/>
          </a:prstGeom>
          <a:noFill/>
          <a:ln>
            <a:noFill/>
          </a:ln>
        </p:spPr>
        <p:txBody>
          <a:bodyPr vert="horz" wrap="square" lIns="0" tIns="0" rIns="0" bIns="0" numCol="1" spcCol="540000" rtlCol="0" anchor="t" anchorCtr="0">
            <a:noAutofit/>
          </a:bodyPr>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b="1" dirty="0"/>
              <a:t>Communicating well</a:t>
            </a:r>
            <a:br>
              <a:rPr lang="en-GB" dirty="0"/>
            </a:br>
            <a:r>
              <a:rPr lang="en-GB" dirty="0"/>
              <a:t>Partners can say what they need to say, and talk openly, without being scared of what might happen. </a:t>
            </a:r>
          </a:p>
          <a:p>
            <a:pPr fontAlgn="base"/>
            <a:r>
              <a:rPr lang="en-GB" b="1" dirty="0"/>
              <a:t>Not being scared of each other</a:t>
            </a:r>
            <a:br>
              <a:rPr lang="en-GB" b="1" dirty="0"/>
            </a:br>
            <a:r>
              <a:rPr lang="en-GB" dirty="0"/>
              <a:t>Partners are able to be themselves around each other - they can do things that they both enjoy, and spend time with friends and family.</a:t>
            </a:r>
            <a:endParaRPr lang="en-GB" b="1" dirty="0"/>
          </a:p>
          <a:p>
            <a:pPr fontAlgn="base"/>
            <a:r>
              <a:rPr lang="en-GB" b="1" dirty="0"/>
              <a:t>Equality</a:t>
            </a:r>
            <a:br>
              <a:rPr lang="en-GB" dirty="0"/>
            </a:br>
            <a:r>
              <a:rPr lang="en-GB" dirty="0"/>
              <a:t>Partners have equal influence in the relationship, no one has more power than the other. It’s never okay for someone to force anyone else to do something.</a:t>
            </a:r>
          </a:p>
          <a:p>
            <a:br>
              <a:rPr lang="en-GB" dirty="0"/>
            </a:br>
            <a:endParaRPr lang="en-GB" dirty="0"/>
          </a:p>
        </p:txBody>
      </p:sp>
    </p:spTree>
    <p:extLst>
      <p:ext uri="{BB962C8B-B14F-4D97-AF65-F5344CB8AC3E}">
        <p14:creationId xmlns:p14="http://schemas.microsoft.com/office/powerpoint/2010/main" val="1324267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a:xfrm>
            <a:off x="337280" y="352453"/>
            <a:ext cx="9799497" cy="724639"/>
          </a:xfrm>
        </p:spPr>
        <p:txBody>
          <a:bodyPr/>
          <a:lstStyle/>
          <a:p>
            <a:r>
              <a:rPr lang="en-GB" sz="4000" dirty="0"/>
              <a:t>Key characteristics of a healthy relationship</a:t>
            </a:r>
            <a:endParaRPr lang="en-US" sz="4000" dirty="0"/>
          </a:p>
        </p:txBody>
      </p:sp>
      <p:pic>
        <p:nvPicPr>
          <p:cNvPr id="7" name="Picture 6">
            <a:extLst>
              <a:ext uri="{FF2B5EF4-FFF2-40B4-BE49-F238E27FC236}">
                <a16:creationId xmlns:a16="http://schemas.microsoft.com/office/drawing/2014/main" id="{DA4271D2-539F-D513-CDBE-3F9283CA26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2545" y="1699648"/>
            <a:ext cx="660769" cy="791062"/>
          </a:xfrm>
          <a:prstGeom prst="rect">
            <a:avLst/>
          </a:prstGeom>
        </p:spPr>
      </p:pic>
      <p:sp>
        <p:nvSpPr>
          <p:cNvPr id="8" name="Rectangle 7">
            <a:extLst>
              <a:ext uri="{FF2B5EF4-FFF2-40B4-BE49-F238E27FC236}">
                <a16:creationId xmlns:a16="http://schemas.microsoft.com/office/drawing/2014/main" id="{C6359BEA-F726-5E8D-B849-9EA153BBFB02}"/>
              </a:ext>
            </a:extLst>
          </p:cNvPr>
          <p:cNvSpPr/>
          <p:nvPr/>
        </p:nvSpPr>
        <p:spPr>
          <a:xfrm>
            <a:off x="1804042" y="1514334"/>
            <a:ext cx="4432985" cy="1463996"/>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spcAft>
                <a:spcPts val="600"/>
              </a:spcAft>
            </a:pPr>
            <a:r>
              <a:rPr lang="en-NZ" sz="2000" b="1" dirty="0">
                <a:solidFill>
                  <a:schemeClr val="tx1"/>
                </a:solidFill>
                <a:latin typeface="Arial" panose="020B0604020202020204" pitchFamily="34" charset="0"/>
                <a:cs typeface="Arial" panose="020B0604020202020204" pitchFamily="34" charset="0"/>
              </a:rPr>
              <a:t>Task</a:t>
            </a:r>
          </a:p>
          <a:p>
            <a:r>
              <a:rPr lang="en-GB" sz="2000" dirty="0">
                <a:solidFill>
                  <a:schemeClr val="tx1"/>
                </a:solidFill>
                <a:latin typeface="Arial" panose="020B0604020202020204" pitchFamily="34" charset="0"/>
                <a:cs typeface="Arial" panose="020B0604020202020204" pitchFamily="34" charset="0"/>
              </a:rPr>
              <a:t>Following the class discussion, write up your own description of what a positive relationship looks like.</a:t>
            </a:r>
            <a:endParaRPr lang="en-NZ" sz="2000"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F60A144-B2C5-1376-33BC-9EF92A61D7D7}"/>
              </a:ext>
            </a:extLst>
          </p:cNvPr>
          <p:cNvSpPr txBox="1"/>
          <p:nvPr/>
        </p:nvSpPr>
        <p:spPr>
          <a:xfrm>
            <a:off x="317116" y="3273510"/>
            <a:ext cx="6893580" cy="2862322"/>
          </a:xfrm>
          <a:prstGeom prst="rect">
            <a:avLst/>
          </a:prstGeom>
          <a:noFill/>
        </p:spPr>
        <p:txBody>
          <a:bodyPr wrap="square">
            <a:spAutoFit/>
          </a:bodyPr>
          <a:lstStyle/>
          <a:p>
            <a:r>
              <a:rPr lang="en-GB" sz="2000" b="1" dirty="0">
                <a:solidFill>
                  <a:schemeClr val="tx1"/>
                </a:solidFill>
                <a:latin typeface="Arial" panose="020B0604020202020204" pitchFamily="34" charset="0"/>
                <a:cs typeface="Arial" panose="020B0604020202020204" pitchFamily="34" charset="0"/>
              </a:rPr>
              <a:t>Challenge questions:</a:t>
            </a:r>
          </a:p>
          <a:p>
            <a:pPr marL="342900" indent="-342900">
              <a:buFont typeface="+mj-lt"/>
              <a:buAutoNum type="arabicPeriod"/>
            </a:pPr>
            <a:r>
              <a:rPr lang="en-GB" sz="2000" dirty="0">
                <a:solidFill>
                  <a:schemeClr val="tx1"/>
                </a:solidFill>
                <a:latin typeface="Arial" panose="020B0604020202020204" pitchFamily="34" charset="0"/>
                <a:cs typeface="Arial" panose="020B0604020202020204" pitchFamily="34" charset="0"/>
              </a:rPr>
              <a:t>Why is trust so important in a relationship?</a:t>
            </a:r>
            <a:endParaRPr lang="en-GB" sz="2000" dirty="0">
              <a:latin typeface="Arial" panose="020B0604020202020204" pitchFamily="34" charset="0"/>
              <a:cs typeface="Arial" panose="020B0604020202020204" pitchFamily="34" charset="0"/>
            </a:endParaRPr>
          </a:p>
          <a:p>
            <a:pPr marL="342900" indent="-342900">
              <a:buFont typeface="+mj-lt"/>
              <a:buAutoNum type="arabicPeriod"/>
            </a:pPr>
            <a:r>
              <a:rPr lang="en-GB" sz="2000" dirty="0">
                <a:solidFill>
                  <a:schemeClr val="tx1"/>
                </a:solidFill>
                <a:latin typeface="Arial" panose="020B0604020202020204" pitchFamily="34" charset="0"/>
                <a:cs typeface="Arial" panose="020B0604020202020204" pitchFamily="34" charset="0"/>
              </a:rPr>
              <a:t>Respect should always be reciprocal. </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What does reciprocal mean?</a:t>
            </a:r>
          </a:p>
          <a:p>
            <a:pPr marL="342900" indent="-342900">
              <a:buFont typeface="+mj-lt"/>
              <a:buAutoNum type="arabicPeriod"/>
            </a:pPr>
            <a:r>
              <a:rPr lang="en-GB" sz="2000" dirty="0">
                <a:solidFill>
                  <a:schemeClr val="tx1"/>
                </a:solidFill>
                <a:latin typeface="Arial" panose="020B0604020202020204" pitchFamily="34" charset="0"/>
                <a:cs typeface="Arial" panose="020B0604020202020204" pitchFamily="34" charset="0"/>
              </a:rPr>
              <a:t>Let’s discuss boundaries, privacy and consent. </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Why are these features essential to any </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positive relationship?</a:t>
            </a:r>
          </a:p>
          <a:p>
            <a:br>
              <a:rPr lang="en-GB" sz="2000" dirty="0">
                <a:solidFill>
                  <a:schemeClr val="tx1"/>
                </a:solidFill>
                <a:latin typeface="Arial" panose="020B0604020202020204" pitchFamily="34" charset="0"/>
                <a:cs typeface="Arial" panose="020B0604020202020204" pitchFamily="34" charset="0"/>
              </a:rPr>
            </a:br>
            <a:endParaRPr lang="en-GB" sz="2000" dirty="0">
              <a:solidFill>
                <a:schemeClr val="tx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8E15917-DE8E-ECA2-D118-6F58A750C6CF}"/>
              </a:ext>
              <a:ext uri="{C183D7F6-B498-43B3-948B-1728B52AA6E4}">
                <adec:decorative xmlns:adec="http://schemas.microsoft.com/office/drawing/2017/decorative" val="1"/>
              </a:ext>
            </a:extLst>
          </p:cNvPr>
          <p:cNvGrpSpPr/>
          <p:nvPr/>
        </p:nvGrpSpPr>
        <p:grpSpPr>
          <a:xfrm>
            <a:off x="337280" y="1514334"/>
            <a:ext cx="1134497" cy="1134497"/>
            <a:chOff x="6488019" y="2399828"/>
            <a:chExt cx="1134497" cy="1134497"/>
          </a:xfrm>
        </p:grpSpPr>
        <p:sp>
          <p:nvSpPr>
            <p:cNvPr id="3" name="Rectangle 2">
              <a:extLst>
                <a:ext uri="{FF2B5EF4-FFF2-40B4-BE49-F238E27FC236}">
                  <a16:creationId xmlns:a16="http://schemas.microsoft.com/office/drawing/2014/main" id="{854EDCFF-D9B1-517F-A8EF-5D471231BEAF}"/>
                </a:ext>
                <a:ext uri="{C183D7F6-B498-43B3-948B-1728B52AA6E4}">
                  <adec:decorative xmlns:adec="http://schemas.microsoft.com/office/drawing/2017/decorative" val="1"/>
                </a:ext>
              </a:extLst>
            </p:cNvPr>
            <p:cNvSpPr/>
            <p:nvPr/>
          </p:nvSpPr>
          <p:spPr>
            <a:xfrm>
              <a:off x="6488019" y="2399828"/>
              <a:ext cx="1134497" cy="1134497"/>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FE4A67C4-7704-128C-A81C-4E70E0FE99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7761" y="2557625"/>
              <a:ext cx="685800" cy="825500"/>
            </a:xfrm>
            <a:prstGeom prst="rect">
              <a:avLst/>
            </a:prstGeom>
          </p:spPr>
        </p:pic>
      </p:grpSp>
      <p:pic>
        <p:nvPicPr>
          <p:cNvPr id="5" name="Picture 4">
            <a:extLst>
              <a:ext uri="{FF2B5EF4-FFF2-40B4-BE49-F238E27FC236}">
                <a16:creationId xmlns:a16="http://schemas.microsoft.com/office/drawing/2014/main" id="{75405AD5-8797-D938-A441-7797978A05E3}"/>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64902" y="789944"/>
            <a:ext cx="9562012" cy="6068056"/>
          </a:xfrm>
          <a:prstGeom prst="rect">
            <a:avLst/>
          </a:prstGeom>
        </p:spPr>
      </p:pic>
    </p:spTree>
    <p:extLst>
      <p:ext uri="{BB962C8B-B14F-4D97-AF65-F5344CB8AC3E}">
        <p14:creationId xmlns:p14="http://schemas.microsoft.com/office/powerpoint/2010/main" val="1545471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a:xfrm>
            <a:off x="337280" y="352453"/>
            <a:ext cx="11281695" cy="724639"/>
          </a:xfrm>
        </p:spPr>
        <p:txBody>
          <a:bodyPr/>
          <a:lstStyle/>
          <a:p>
            <a:r>
              <a:rPr lang="en-GB" dirty="0"/>
              <a:t>Concerning relationships</a:t>
            </a:r>
            <a:endParaRPr lang="en-US" sz="4000" dirty="0"/>
          </a:p>
        </p:txBody>
      </p:sp>
      <p:sp>
        <p:nvSpPr>
          <p:cNvPr id="5" name="Text Placeholder 4">
            <a:extLst>
              <a:ext uri="{FF2B5EF4-FFF2-40B4-BE49-F238E27FC236}">
                <a16:creationId xmlns:a16="http://schemas.microsoft.com/office/drawing/2014/main" id="{B5693F19-CED9-9F4D-92B0-B3D4C0DBEE16}"/>
              </a:ext>
            </a:extLst>
          </p:cNvPr>
          <p:cNvSpPr>
            <a:spLocks noGrp="1"/>
          </p:cNvSpPr>
          <p:nvPr>
            <p:ph type="body" sz="quarter" idx="12"/>
          </p:nvPr>
        </p:nvSpPr>
        <p:spPr>
          <a:xfrm>
            <a:off x="348710" y="3146028"/>
            <a:ext cx="11417422" cy="2434894"/>
          </a:xfrm>
          <a:noFill/>
          <a:ln>
            <a:noFill/>
          </a:ln>
        </p:spPr>
        <p:txBody>
          <a:bodyPr numCol="2" spcCol="180000"/>
          <a:lstStyle/>
          <a:p>
            <a:pPr marL="457200" indent="-457200" fontAlgn="base">
              <a:spcBef>
                <a:spcPts val="400"/>
              </a:spcBef>
              <a:buFont typeface="+mj-lt"/>
              <a:buAutoNum type="arabicPeriod"/>
            </a:pPr>
            <a:r>
              <a:rPr lang="en-GB" sz="2000" dirty="0"/>
              <a:t>Text messages: </a:t>
            </a:r>
          </a:p>
          <a:p>
            <a:pPr marL="447675" fontAlgn="base">
              <a:spcBef>
                <a:spcPts val="400"/>
              </a:spcBef>
            </a:pPr>
            <a:r>
              <a:rPr lang="en-GB" sz="2000" dirty="0"/>
              <a:t>“Hey bbz, cn u send me a pic? Plz? </a:t>
            </a:r>
            <a:r>
              <a:rPr lang="en-GB" sz="2000" dirty="0" err="1"/>
              <a:t>xxxxxxx</a:t>
            </a:r>
            <a:r>
              <a:rPr lang="en-GB" sz="2000" dirty="0"/>
              <a:t>” </a:t>
            </a:r>
          </a:p>
          <a:p>
            <a:pPr marL="447675" fontAlgn="base">
              <a:spcBef>
                <a:spcPts val="400"/>
              </a:spcBef>
            </a:pPr>
            <a:r>
              <a:rPr lang="en-GB" sz="2000" dirty="0"/>
              <a:t>“Cn u show me more? ;)”</a:t>
            </a:r>
          </a:p>
          <a:p>
            <a:pPr marL="457200" indent="-457200" fontAlgn="base">
              <a:spcBef>
                <a:spcPts val="400"/>
              </a:spcBef>
              <a:buFont typeface="+mj-lt"/>
              <a:buAutoNum type="arabicPeriod" startAt="2"/>
            </a:pPr>
            <a:r>
              <a:rPr lang="en-GB" sz="2000" dirty="0"/>
              <a:t>One person repeatedly sends intimate photographs to their crush, without response. </a:t>
            </a:r>
          </a:p>
          <a:p>
            <a:pPr marL="457200" indent="-457200" fontAlgn="base">
              <a:spcBef>
                <a:spcPts val="400"/>
              </a:spcBef>
              <a:buFont typeface="+mj-lt"/>
              <a:buAutoNum type="arabicPeriod" startAt="2"/>
            </a:pPr>
            <a:r>
              <a:rPr lang="en-GB" sz="2000" dirty="0"/>
              <a:t>One person has asked their partner to stop seeing some of their friends because they </a:t>
            </a:r>
            <a:br>
              <a:rPr lang="en-GB" sz="2000" dirty="0"/>
            </a:br>
            <a:br>
              <a:rPr lang="en-GB" sz="2000" dirty="0"/>
            </a:br>
            <a:r>
              <a:rPr lang="en-GB" sz="2000" dirty="0"/>
              <a:t>don’t like them hanging out with other people. </a:t>
            </a:r>
          </a:p>
          <a:p>
            <a:pPr marL="457200" indent="-457200" fontAlgn="base">
              <a:spcBef>
                <a:spcPts val="400"/>
              </a:spcBef>
              <a:buFont typeface="+mj-lt"/>
              <a:buAutoNum type="arabicPeriod" startAt="2"/>
            </a:pPr>
            <a:r>
              <a:rPr lang="en-GB" sz="2000" dirty="0"/>
              <a:t>Two people have been dating for 3 months. They have been hanging out with friends, and had their first kiss. One person wants to start kissing in public, but the other person is happy where things are. They’re worried that if they don’t do what their partner wants that they’ll leave them.</a:t>
            </a:r>
            <a:endParaRPr lang="en-NZ" sz="2000" dirty="0"/>
          </a:p>
        </p:txBody>
      </p:sp>
      <p:pic>
        <p:nvPicPr>
          <p:cNvPr id="7" name="Picture 6">
            <a:extLst>
              <a:ext uri="{FF2B5EF4-FFF2-40B4-BE49-F238E27FC236}">
                <a16:creationId xmlns:a16="http://schemas.microsoft.com/office/drawing/2014/main" id="{DA4271D2-539F-D513-CDBE-3F9283CA26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20284" y="1439118"/>
            <a:ext cx="660769" cy="791062"/>
          </a:xfrm>
          <a:prstGeom prst="rect">
            <a:avLst/>
          </a:prstGeom>
        </p:spPr>
      </p:pic>
      <p:sp>
        <p:nvSpPr>
          <p:cNvPr id="8" name="Rectangle 7">
            <a:extLst>
              <a:ext uri="{FF2B5EF4-FFF2-40B4-BE49-F238E27FC236}">
                <a16:creationId xmlns:a16="http://schemas.microsoft.com/office/drawing/2014/main" id="{C6359BEA-F726-5E8D-B849-9EA153BBFB02}"/>
              </a:ext>
            </a:extLst>
          </p:cNvPr>
          <p:cNvSpPr/>
          <p:nvPr/>
        </p:nvSpPr>
        <p:spPr>
          <a:xfrm>
            <a:off x="337279" y="1277078"/>
            <a:ext cx="11417423" cy="1601589"/>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457200" indent="-457200">
              <a:spcAft>
                <a:spcPts val="600"/>
              </a:spcAft>
              <a:buFont typeface="+mj-lt"/>
              <a:buAutoNum type="arabicPeriod"/>
            </a:pPr>
            <a:r>
              <a:rPr lang="en-GB" sz="2000" b="1" dirty="0">
                <a:solidFill>
                  <a:schemeClr val="tx1"/>
                </a:solidFill>
                <a:latin typeface="Arial" panose="020B0604020202020204" pitchFamily="34" charset="0"/>
                <a:cs typeface="Arial" panose="020B0604020202020204" pitchFamily="34" charset="0"/>
              </a:rPr>
              <a:t>Read through the characteristics of a healthy relationship. What could the signs be if these characteristics were missing in a relationship?</a:t>
            </a:r>
          </a:p>
          <a:p>
            <a:pPr marL="457200" indent="-457200">
              <a:spcAft>
                <a:spcPts val="600"/>
              </a:spcAft>
              <a:buFont typeface="+mj-lt"/>
              <a:buAutoNum type="arabicPeriod"/>
            </a:pPr>
            <a:r>
              <a:rPr lang="en-GB" sz="2000" b="1" dirty="0">
                <a:solidFill>
                  <a:schemeClr val="tx1"/>
                </a:solidFill>
                <a:latin typeface="Arial" panose="020B0604020202020204" pitchFamily="34" charset="0"/>
                <a:cs typeface="Arial" panose="020B0604020202020204" pitchFamily="34" charset="0"/>
              </a:rPr>
              <a:t>Below are three scenarios of patterns of behaviour that may occur in a relationship. Read these through, and then follow the think-pair-share task:</a:t>
            </a:r>
            <a:endParaRPr lang="en-NZ"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2504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a:xfrm>
            <a:off x="337280" y="352453"/>
            <a:ext cx="11281695" cy="724639"/>
          </a:xfrm>
        </p:spPr>
        <p:txBody>
          <a:bodyPr/>
          <a:lstStyle/>
          <a:p>
            <a:r>
              <a:rPr lang="en-GB" dirty="0"/>
              <a:t>Concerning relationships</a:t>
            </a:r>
            <a:endParaRPr lang="en-US" sz="4000" dirty="0"/>
          </a:p>
        </p:txBody>
      </p:sp>
      <p:pic>
        <p:nvPicPr>
          <p:cNvPr id="7" name="Picture 6">
            <a:extLst>
              <a:ext uri="{FF2B5EF4-FFF2-40B4-BE49-F238E27FC236}">
                <a16:creationId xmlns:a16="http://schemas.microsoft.com/office/drawing/2014/main" id="{DA4271D2-539F-D513-CDBE-3F9283CA26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20284" y="1439118"/>
            <a:ext cx="660769" cy="791062"/>
          </a:xfrm>
          <a:prstGeom prst="rect">
            <a:avLst/>
          </a:prstGeom>
        </p:spPr>
      </p:pic>
      <p:pic>
        <p:nvPicPr>
          <p:cNvPr id="13" name="Picture 12">
            <a:extLst>
              <a:ext uri="{FF2B5EF4-FFF2-40B4-BE49-F238E27FC236}">
                <a16:creationId xmlns:a16="http://schemas.microsoft.com/office/drawing/2014/main" id="{2D483A34-30C0-0258-87C5-536BC8A7BD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93284" y="2578090"/>
            <a:ext cx="660769" cy="791062"/>
          </a:xfrm>
          <a:prstGeom prst="rect">
            <a:avLst/>
          </a:prstGeom>
        </p:spPr>
      </p:pic>
      <p:sp>
        <p:nvSpPr>
          <p:cNvPr id="14" name="Rectangle 13">
            <a:extLst>
              <a:ext uri="{FF2B5EF4-FFF2-40B4-BE49-F238E27FC236}">
                <a16:creationId xmlns:a16="http://schemas.microsoft.com/office/drawing/2014/main" id="{6BFE328D-5347-80E7-8EB4-D2AB5D5F7255}"/>
              </a:ext>
            </a:extLst>
          </p:cNvPr>
          <p:cNvSpPr/>
          <p:nvPr/>
        </p:nvSpPr>
        <p:spPr>
          <a:xfrm>
            <a:off x="1677043" y="1521079"/>
            <a:ext cx="4418958" cy="3454615"/>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spcAft>
                <a:spcPts val="600"/>
              </a:spcAft>
            </a:pPr>
            <a:r>
              <a:rPr lang="en-GB" sz="2000" b="1" dirty="0">
                <a:solidFill>
                  <a:schemeClr val="tx1"/>
                </a:solidFill>
                <a:latin typeface="Arial" panose="020B0604020202020204" pitchFamily="34" charset="0"/>
                <a:cs typeface="Arial" panose="020B0604020202020204" pitchFamily="34" charset="0"/>
              </a:rPr>
              <a:t>Think - pair - share: </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1) Why are these behaviours concerning?</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2) How does this contrast with </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the characteristics of healthy relationships?</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3) How might this make someone experiencing these behaviours feel? </a:t>
            </a:r>
          </a:p>
          <a:p>
            <a:pPr>
              <a:spcAft>
                <a:spcPts val="600"/>
              </a:spcAft>
            </a:pPr>
            <a:r>
              <a:rPr lang="en-GB" sz="2000" b="1" dirty="0">
                <a:solidFill>
                  <a:schemeClr val="tx1"/>
                </a:solidFill>
                <a:latin typeface="Arial" panose="020B0604020202020204" pitchFamily="34" charset="0"/>
                <a:cs typeface="Arial" panose="020B0604020202020204" pitchFamily="34" charset="0"/>
              </a:rPr>
              <a:t>Key words: </a:t>
            </a:r>
            <a:r>
              <a:rPr lang="en-GB" sz="2000" dirty="0">
                <a:solidFill>
                  <a:schemeClr val="tx1"/>
                </a:solidFill>
                <a:latin typeface="Arial" panose="020B0604020202020204" pitchFamily="34" charset="0"/>
                <a:cs typeface="Arial" panose="020B0604020202020204" pitchFamily="34" charset="0"/>
              </a:rPr>
              <a:t>pressure, </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harassment, abuse</a:t>
            </a:r>
            <a:endParaRPr lang="en-NZ" sz="2000" dirty="0">
              <a:solidFill>
                <a:schemeClr val="tx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0B2665B-1B02-BF23-A04C-F375A1D8AE84}"/>
              </a:ext>
              <a:ext uri="{C183D7F6-B498-43B3-948B-1728B52AA6E4}">
                <adec:decorative xmlns:adec="http://schemas.microsoft.com/office/drawing/2017/decorative" val="1"/>
              </a:ext>
            </a:extLst>
          </p:cNvPr>
          <p:cNvGrpSpPr/>
          <p:nvPr/>
        </p:nvGrpSpPr>
        <p:grpSpPr>
          <a:xfrm>
            <a:off x="337280" y="1521079"/>
            <a:ext cx="1134497" cy="1134497"/>
            <a:chOff x="6488019" y="2399828"/>
            <a:chExt cx="1134497" cy="1134497"/>
          </a:xfrm>
        </p:grpSpPr>
        <p:sp>
          <p:nvSpPr>
            <p:cNvPr id="3" name="Rectangle 2">
              <a:extLst>
                <a:ext uri="{FF2B5EF4-FFF2-40B4-BE49-F238E27FC236}">
                  <a16:creationId xmlns:a16="http://schemas.microsoft.com/office/drawing/2014/main" id="{7E512650-4E8B-3905-8538-5AF49D288CE0}"/>
                </a:ext>
                <a:ext uri="{C183D7F6-B498-43B3-948B-1728B52AA6E4}">
                  <adec:decorative xmlns:adec="http://schemas.microsoft.com/office/drawing/2017/decorative" val="1"/>
                </a:ext>
              </a:extLst>
            </p:cNvPr>
            <p:cNvSpPr/>
            <p:nvPr/>
          </p:nvSpPr>
          <p:spPr>
            <a:xfrm>
              <a:off x="6488019" y="2399828"/>
              <a:ext cx="1134497" cy="1134497"/>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D2A4C5F9-77AF-EE23-CB83-5510C4ED31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7761" y="2557625"/>
              <a:ext cx="685800" cy="825500"/>
            </a:xfrm>
            <a:prstGeom prst="rect">
              <a:avLst/>
            </a:prstGeom>
          </p:spPr>
        </p:pic>
      </p:grpSp>
      <p:pic>
        <p:nvPicPr>
          <p:cNvPr id="5" name="Picture 4">
            <a:extLst>
              <a:ext uri="{FF2B5EF4-FFF2-40B4-BE49-F238E27FC236}">
                <a16:creationId xmlns:a16="http://schemas.microsoft.com/office/drawing/2014/main" id="{F516DAB7-46AF-E562-79B1-391CA34FE9E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631558" y="846829"/>
            <a:ext cx="9262533" cy="6011171"/>
          </a:xfrm>
          <a:prstGeom prst="rect">
            <a:avLst/>
          </a:prstGeom>
        </p:spPr>
      </p:pic>
    </p:spTree>
    <p:extLst>
      <p:ext uri="{BB962C8B-B14F-4D97-AF65-F5344CB8AC3E}">
        <p14:creationId xmlns:p14="http://schemas.microsoft.com/office/powerpoint/2010/main" val="2692736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844B64-6BE2-9A59-14EC-E74A0F4D566D}"/>
              </a:ext>
              <a:ext uri="{C183D7F6-B498-43B3-948B-1728B52AA6E4}">
                <adec:decorative xmlns:adec="http://schemas.microsoft.com/office/drawing/2017/decorative" val="1"/>
              </a:ext>
            </a:extLst>
          </p:cNvPr>
          <p:cNvSpPr/>
          <p:nvPr/>
        </p:nvSpPr>
        <p:spPr>
          <a:xfrm>
            <a:off x="186613" y="1077092"/>
            <a:ext cx="11819858" cy="4687601"/>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spcAft>
                <a:spcPts val="600"/>
              </a:spcAft>
            </a:pPr>
            <a:endParaRPr lang="en-NZ" sz="2000" dirty="0">
              <a:solidFill>
                <a:schemeClr val="tx1"/>
              </a:solidFill>
              <a:latin typeface="Arial" panose="020B0604020202020204" pitchFamily="34" charset="0"/>
              <a:cs typeface="Arial" panose="020B0604020202020204" pitchFamily="34" charset="0"/>
            </a:endParaRPr>
          </a:p>
        </p:txBody>
      </p:sp>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a:xfrm>
            <a:off x="337280" y="352453"/>
            <a:ext cx="11281695" cy="724639"/>
          </a:xfrm>
        </p:spPr>
        <p:txBody>
          <a:bodyPr/>
          <a:lstStyle/>
          <a:p>
            <a:r>
              <a:rPr lang="en-GB" sz="4000" dirty="0"/>
              <a:t>Did you know?</a:t>
            </a:r>
            <a:endParaRPr lang="en-US" sz="4000" dirty="0"/>
          </a:p>
        </p:txBody>
      </p:sp>
      <p:sp>
        <p:nvSpPr>
          <p:cNvPr id="5" name="Text Placeholder 4">
            <a:extLst>
              <a:ext uri="{FF2B5EF4-FFF2-40B4-BE49-F238E27FC236}">
                <a16:creationId xmlns:a16="http://schemas.microsoft.com/office/drawing/2014/main" id="{B5693F19-CED9-9F4D-92B0-B3D4C0DBEE16}"/>
              </a:ext>
            </a:extLst>
          </p:cNvPr>
          <p:cNvSpPr>
            <a:spLocks noGrp="1"/>
          </p:cNvSpPr>
          <p:nvPr>
            <p:ph type="body" sz="quarter" idx="12"/>
          </p:nvPr>
        </p:nvSpPr>
        <p:spPr>
          <a:xfrm>
            <a:off x="260175" y="1118667"/>
            <a:ext cx="11627026" cy="4508699"/>
          </a:xfrm>
          <a:noFill/>
          <a:ln>
            <a:noFill/>
          </a:ln>
        </p:spPr>
        <p:txBody>
          <a:bodyPr spcCol="0"/>
          <a:lstStyle/>
          <a:p>
            <a:pPr marL="285750" indent="-285750" fontAlgn="base">
              <a:spcBef>
                <a:spcPts val="400"/>
              </a:spcBef>
              <a:buFont typeface="Arial" panose="020B0604020202020204" pitchFamily="34" charset="0"/>
              <a:buChar char="•"/>
            </a:pPr>
            <a:r>
              <a:rPr lang="en-GB" sz="2000" dirty="0"/>
              <a:t>It is illegal to create or share nude or </a:t>
            </a:r>
            <a:br>
              <a:rPr lang="en-GB" sz="2000" dirty="0"/>
            </a:br>
            <a:r>
              <a:rPr lang="en-GB" sz="2000" dirty="0"/>
              <a:t>semi-nude images under the age of 18. </a:t>
            </a:r>
            <a:br>
              <a:rPr lang="en-GB" sz="2000" dirty="0"/>
            </a:br>
            <a:r>
              <a:rPr lang="en-GB" sz="2000" dirty="0"/>
              <a:t>It is illegal to be in possession of an explicit image if that person is under 18. This law is intended to protect young people and not to charge them for self-generated images. If someone has shared an image and it has been shared online the Report Remove tool can be used to help remove the image. </a:t>
            </a:r>
          </a:p>
          <a:p>
            <a:pPr marL="285750" indent="-285750" fontAlgn="base">
              <a:spcBef>
                <a:spcPts val="400"/>
              </a:spcBef>
              <a:buFont typeface="Arial" panose="020B0604020202020204" pitchFamily="34" charset="0"/>
              <a:buChar char="•"/>
            </a:pPr>
            <a:r>
              <a:rPr lang="en-GB" sz="2000" dirty="0"/>
              <a:t>Harassment can be reported to the police, </a:t>
            </a:r>
            <a:br>
              <a:rPr lang="en-GB" sz="2000" dirty="0"/>
            </a:br>
            <a:r>
              <a:rPr lang="en-GB" sz="2000" dirty="0"/>
              <a:t>and a person can be charged with criminal harassment if the person has committed the harassment more than once.</a:t>
            </a:r>
            <a:br>
              <a:rPr lang="en-GB" sz="2000" dirty="0"/>
            </a:br>
            <a:br>
              <a:rPr lang="en-GB" sz="2000" dirty="0"/>
            </a:br>
            <a:endParaRPr lang="en-GB" sz="2000" dirty="0"/>
          </a:p>
          <a:p>
            <a:pPr marL="285750" indent="-285750" fontAlgn="base">
              <a:spcBef>
                <a:spcPts val="400"/>
              </a:spcBef>
              <a:buFont typeface="Arial" panose="020B0604020202020204" pitchFamily="34" charset="0"/>
              <a:buChar char="•"/>
            </a:pPr>
            <a:endParaRPr lang="en-GB" sz="800" dirty="0"/>
          </a:p>
          <a:p>
            <a:pPr marL="285750" indent="-285750" fontAlgn="base">
              <a:spcBef>
                <a:spcPts val="400"/>
              </a:spcBef>
              <a:buFont typeface="Arial" panose="020B0604020202020204" pitchFamily="34" charset="0"/>
              <a:buChar char="•"/>
            </a:pPr>
            <a:r>
              <a:rPr lang="en-GB" sz="2000" dirty="0"/>
              <a:t>Jealousy is complex emotion, and everyone experiences it at some point. In relationships, jealousy can be a healthy sign when communicated clearly and safely, e.g. “I’m feeling envious, and I want to work through it”. </a:t>
            </a:r>
            <a:br>
              <a:rPr lang="en-GB" sz="2000" dirty="0"/>
            </a:br>
            <a:r>
              <a:rPr lang="en-GB" sz="2000" dirty="0"/>
              <a:t>However, jealousy can turn into control, </a:t>
            </a:r>
            <a:br>
              <a:rPr lang="en-GB" sz="2000" dirty="0"/>
            </a:br>
            <a:r>
              <a:rPr lang="en-GB" sz="2000" dirty="0"/>
              <a:t>pressure or intimidation, e.g. “I don’t want you to see them any more”.</a:t>
            </a:r>
          </a:p>
          <a:p>
            <a:pPr marL="342900" indent="-342900" fontAlgn="base">
              <a:spcBef>
                <a:spcPts val="400"/>
              </a:spcBef>
              <a:buFont typeface="Arial" panose="020B0604020202020204" pitchFamily="34" charset="0"/>
              <a:buChar char="•"/>
            </a:pPr>
            <a:r>
              <a:rPr lang="en-GB" sz="2000" dirty="0"/>
              <a:t>Consent happens when all people involved in any kind of sexual activity agree to take part by choice, and they have the freedom and capacity </a:t>
            </a:r>
            <a:br>
              <a:rPr lang="en-GB" sz="2000" dirty="0"/>
            </a:br>
            <a:r>
              <a:rPr lang="en-GB" sz="2000" dirty="0"/>
              <a:t>to make that choice. If someone is pressured </a:t>
            </a:r>
            <a:br>
              <a:rPr lang="en-GB" sz="2000" dirty="0"/>
            </a:br>
            <a:r>
              <a:rPr lang="en-GB" sz="2000" dirty="0"/>
              <a:t>into saying ‘yes’, this doesn’t count as consent. This is confirmed by law, in the Sexual Offences Act, 2003.</a:t>
            </a:r>
          </a:p>
          <a:p>
            <a:pPr marL="285750" indent="-285750">
              <a:spcBef>
                <a:spcPts val="400"/>
              </a:spcBef>
              <a:buFont typeface="Arial" panose="020B0604020202020204" pitchFamily="34" charset="0"/>
              <a:buChar char="•"/>
            </a:pPr>
            <a:endParaRPr lang="en-NZ" sz="2000" dirty="0"/>
          </a:p>
        </p:txBody>
      </p:sp>
    </p:spTree>
    <p:extLst>
      <p:ext uri="{BB962C8B-B14F-4D97-AF65-F5344CB8AC3E}">
        <p14:creationId xmlns:p14="http://schemas.microsoft.com/office/powerpoint/2010/main" val="3699567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DA2E2A-7A14-D0B5-CD84-BBBECA839E7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89625" y="0"/>
            <a:ext cx="6096000" cy="5944651"/>
          </a:xfrm>
          <a:prstGeom prst="rect">
            <a:avLst/>
          </a:prstGeom>
        </p:spPr>
      </p:pic>
      <p:sp>
        <p:nvSpPr>
          <p:cNvPr id="9" name="Title 8">
            <a:extLst>
              <a:ext uri="{FF2B5EF4-FFF2-40B4-BE49-F238E27FC236}">
                <a16:creationId xmlns:a16="http://schemas.microsoft.com/office/drawing/2014/main" id="{BF201630-FB56-C64E-8AF9-D9DB76355F21}"/>
              </a:ext>
            </a:extLst>
          </p:cNvPr>
          <p:cNvSpPr>
            <a:spLocks noGrp="1"/>
          </p:cNvSpPr>
          <p:nvPr>
            <p:ph type="title"/>
          </p:nvPr>
        </p:nvSpPr>
        <p:spPr>
          <a:xfrm>
            <a:off x="348709" y="450920"/>
            <a:ext cx="5527835" cy="1746036"/>
          </a:xfrm>
        </p:spPr>
        <p:txBody>
          <a:bodyPr/>
          <a:lstStyle/>
          <a:p>
            <a:pPr algn="l">
              <a:lnSpc>
                <a:spcPts val="4200"/>
              </a:lnSpc>
            </a:pPr>
            <a:r>
              <a:rPr lang="en-GB" sz="5000" dirty="0"/>
              <a:t>Signposting</a:t>
            </a:r>
          </a:p>
        </p:txBody>
      </p:sp>
      <p:sp>
        <p:nvSpPr>
          <p:cNvPr id="8" name="Text Placeholder 6">
            <a:extLst>
              <a:ext uri="{FF2B5EF4-FFF2-40B4-BE49-F238E27FC236}">
                <a16:creationId xmlns:a16="http://schemas.microsoft.com/office/drawing/2014/main" id="{FD7FEA5A-087D-764C-AFDB-4E5231C2DEB9}"/>
              </a:ext>
            </a:extLst>
          </p:cNvPr>
          <p:cNvSpPr>
            <a:spLocks noGrp="1"/>
          </p:cNvSpPr>
          <p:nvPr>
            <p:ph type="body" sz="quarter" idx="12"/>
          </p:nvPr>
        </p:nvSpPr>
        <p:spPr>
          <a:xfrm>
            <a:off x="348709" y="1282312"/>
            <a:ext cx="5197651" cy="3191916"/>
          </a:xfrm>
        </p:spPr>
        <p:txBody>
          <a:bodyPr/>
          <a:lstStyle/>
          <a:p>
            <a:r>
              <a:rPr lang="en-GB" dirty="0"/>
              <a:t>It’s not always easy to spot when a  relationship is becoming unhealthy or abusive. If something makes someone feel uncomfortable or unsafe about their own relationship or a friend’s relationship, then it’s important to talk about it. It can help to talk to: </a:t>
            </a:r>
          </a:p>
          <a:p>
            <a:pPr marL="285750" indent="-285750" fontAlgn="base">
              <a:buFont typeface="Arial" panose="020B0604020202020204" pitchFamily="34" charset="0"/>
              <a:buChar char="•"/>
            </a:pPr>
            <a:r>
              <a:rPr lang="en-GB" dirty="0"/>
              <a:t>A parent, carer or guardian at home</a:t>
            </a:r>
          </a:p>
          <a:p>
            <a:pPr marL="285750" indent="-285750" fontAlgn="base">
              <a:buFont typeface="Arial" panose="020B0604020202020204" pitchFamily="34" charset="0"/>
              <a:buChar char="•"/>
            </a:pPr>
            <a:r>
              <a:rPr lang="en-GB" dirty="0"/>
              <a:t>A teacher or trusted adult</a:t>
            </a:r>
          </a:p>
          <a:p>
            <a:pPr marL="285750" indent="-285750" fontAlgn="base">
              <a:buFont typeface="Arial" panose="020B0604020202020204" pitchFamily="34" charset="0"/>
              <a:buChar char="•"/>
            </a:pPr>
            <a:r>
              <a:rPr lang="en-GB" dirty="0"/>
              <a:t>Friends or other family</a:t>
            </a:r>
          </a:p>
          <a:p>
            <a:pPr marL="285750" indent="-285750" fontAlgn="base">
              <a:buFont typeface="Arial" panose="020B0604020202020204" pitchFamily="34" charset="0"/>
              <a:buChar char="•"/>
            </a:pPr>
            <a:r>
              <a:rPr lang="en-GB" dirty="0"/>
              <a:t>A GP or another healthcare professional, such as a school nurse</a:t>
            </a:r>
          </a:p>
          <a:p>
            <a:pPr>
              <a:spcBef>
                <a:spcPts val="400"/>
              </a:spcBef>
            </a:pPr>
            <a:endParaRPr lang="en-NZ" dirty="0"/>
          </a:p>
        </p:txBody>
      </p:sp>
      <p:pic>
        <p:nvPicPr>
          <p:cNvPr id="7" name="Picture 6">
            <a:extLst>
              <a:ext uri="{FF2B5EF4-FFF2-40B4-BE49-F238E27FC236}">
                <a16:creationId xmlns:a16="http://schemas.microsoft.com/office/drawing/2014/main" id="{05AA8767-048F-9C46-B060-EAA17E74311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spTree>
    <p:extLst>
      <p:ext uri="{BB962C8B-B14F-4D97-AF65-F5344CB8AC3E}">
        <p14:creationId xmlns:p14="http://schemas.microsoft.com/office/powerpoint/2010/main" val="3083948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a:xfrm>
            <a:off x="337280" y="352453"/>
            <a:ext cx="11281695" cy="724639"/>
          </a:xfrm>
        </p:spPr>
        <p:txBody>
          <a:bodyPr/>
          <a:lstStyle/>
          <a:p>
            <a:r>
              <a:rPr lang="en-GB" dirty="0"/>
              <a:t>Signposting</a:t>
            </a:r>
            <a:endParaRPr lang="en-US" sz="4000" dirty="0"/>
          </a:p>
        </p:txBody>
      </p:sp>
      <p:sp>
        <p:nvSpPr>
          <p:cNvPr id="5" name="Text Placeholder 4">
            <a:extLst>
              <a:ext uri="{FF2B5EF4-FFF2-40B4-BE49-F238E27FC236}">
                <a16:creationId xmlns:a16="http://schemas.microsoft.com/office/drawing/2014/main" id="{B5693F19-CED9-9F4D-92B0-B3D4C0DBEE16}"/>
              </a:ext>
            </a:extLst>
          </p:cNvPr>
          <p:cNvSpPr>
            <a:spLocks noGrp="1"/>
          </p:cNvSpPr>
          <p:nvPr>
            <p:ph type="body" sz="quarter" idx="12"/>
          </p:nvPr>
        </p:nvSpPr>
        <p:spPr>
          <a:xfrm>
            <a:off x="348710" y="1501430"/>
            <a:ext cx="11281695" cy="3273044"/>
          </a:xfrm>
          <a:noFill/>
          <a:ln>
            <a:noFill/>
          </a:ln>
        </p:spPr>
        <p:txBody>
          <a:bodyPr/>
          <a:lstStyle/>
          <a:p>
            <a:pPr marL="285750" indent="-285750" fontAlgn="base">
              <a:buFont typeface="Arial" panose="020B0604020202020204" pitchFamily="34" charset="0"/>
              <a:buChar char="•"/>
            </a:pPr>
            <a:r>
              <a:rPr lang="en-GB" sz="1800" b="1" u="sng" dirty="0">
                <a:hlinkClick r:id="rId3"/>
              </a:rPr>
              <a:t>Young Minds</a:t>
            </a:r>
            <a:r>
              <a:rPr lang="en-GB" sz="1800" b="1" dirty="0"/>
              <a:t> </a:t>
            </a:r>
            <a:r>
              <a:rPr lang="en-GB" sz="1800" dirty="0"/>
              <a:t>- Young Minds is a mental health charity for children</a:t>
            </a:r>
          </a:p>
          <a:p>
            <a:pPr marL="285750" indent="-285750" fontAlgn="base">
              <a:buFont typeface="Arial" panose="020B0604020202020204" pitchFamily="34" charset="0"/>
              <a:buChar char="•"/>
            </a:pPr>
            <a:r>
              <a:rPr lang="en-GB" sz="1800" b="1" u="sng" dirty="0">
                <a:hlinkClick r:id="rId4"/>
              </a:rPr>
              <a:t>Childline</a:t>
            </a:r>
            <a:r>
              <a:rPr lang="en-GB" sz="1800" b="1" dirty="0"/>
              <a:t> </a:t>
            </a:r>
            <a:r>
              <a:rPr lang="en-GB" sz="1800" dirty="0"/>
              <a:t>- Get help and advice about a wide range of issues</a:t>
            </a:r>
          </a:p>
          <a:p>
            <a:pPr marL="285750" indent="-285750" fontAlgn="base">
              <a:buFont typeface="Arial" panose="020B0604020202020204" pitchFamily="34" charset="0"/>
              <a:buChar char="•"/>
            </a:pPr>
            <a:r>
              <a:rPr lang="en-GB" sz="1800" b="1" u="sng" dirty="0">
                <a:hlinkClick r:id="rId5"/>
              </a:rPr>
              <a:t>Shout</a:t>
            </a:r>
            <a:r>
              <a:rPr lang="en-GB" sz="1800" b="1" dirty="0"/>
              <a:t> </a:t>
            </a:r>
            <a:r>
              <a:rPr lang="en-GB" sz="1800" dirty="0"/>
              <a:t>- text 85258 for free 24/7 mental </a:t>
            </a:r>
            <a:br>
              <a:rPr lang="en-GB" sz="1800" dirty="0"/>
            </a:br>
            <a:r>
              <a:rPr lang="en-GB" sz="1800" dirty="0"/>
              <a:t>health support</a:t>
            </a:r>
          </a:p>
          <a:p>
            <a:pPr marL="285750" indent="-285750" fontAlgn="base">
              <a:buFont typeface="Arial" panose="020B0604020202020204" pitchFamily="34" charset="0"/>
              <a:buChar char="•"/>
            </a:pPr>
            <a:r>
              <a:rPr lang="en-GB" sz="1800" b="1" u="sng" dirty="0">
                <a:hlinkClick r:id="rId6"/>
              </a:rPr>
              <a:t>Samaritans</a:t>
            </a:r>
            <a:r>
              <a:rPr lang="en-GB" sz="1800" b="1" dirty="0"/>
              <a:t> </a:t>
            </a:r>
            <a:r>
              <a:rPr lang="en-GB" sz="1800" dirty="0"/>
              <a:t>- Samaritans works to make sure there's always someone there for anyone who needs someone.</a:t>
            </a:r>
          </a:p>
          <a:p>
            <a:pPr marL="285750" indent="-285750" fontAlgn="base">
              <a:buFont typeface="Arial" panose="020B0604020202020204" pitchFamily="34" charset="0"/>
              <a:buChar char="•"/>
            </a:pPr>
            <a:r>
              <a:rPr lang="en-GB" sz="1800" b="1" u="sng" dirty="0">
                <a:hlinkClick r:id="rId7"/>
              </a:rPr>
              <a:t>CEOP</a:t>
            </a:r>
            <a:r>
              <a:rPr lang="en-GB" sz="1800" dirty="0"/>
              <a:t> - Get information and support on a wide range of topics</a:t>
            </a:r>
          </a:p>
          <a:p>
            <a:pPr marL="285750" indent="-285750" fontAlgn="base">
              <a:buFont typeface="Arial" panose="020B0604020202020204" pitchFamily="34" charset="0"/>
              <a:buChar char="•"/>
            </a:pPr>
            <a:r>
              <a:rPr lang="en-GB" sz="1800" b="1" u="sng" dirty="0">
                <a:hlinkClick r:id="rId8"/>
              </a:rPr>
              <a:t>NHS Urgent Mental Health Helpline</a:t>
            </a:r>
            <a:r>
              <a:rPr lang="en-GB" sz="1800" dirty="0"/>
              <a:t> - Find NHS urgent mental health helplines for people of all ages. Provides 24-hour support from a local service to help with a mental health emergency.</a:t>
            </a:r>
            <a:br>
              <a:rPr lang="en-GB" sz="1800" dirty="0"/>
            </a:br>
            <a:br>
              <a:rPr lang="en-GB" sz="1800" dirty="0"/>
            </a:br>
            <a:r>
              <a:rPr lang="en-GB" sz="1800" dirty="0"/>
              <a:t>All external agencies can be contacted with any problem, big or small. There is further information on their websites and on their social media profiles.</a:t>
            </a:r>
          </a:p>
          <a:p>
            <a:pPr marL="285750" indent="-285750" fontAlgn="base">
              <a:buFont typeface="Arial" panose="020B0604020202020204" pitchFamily="34" charset="0"/>
              <a:buChar char="•"/>
            </a:pPr>
            <a:endParaRPr lang="en-GB" sz="1800" dirty="0"/>
          </a:p>
          <a:p>
            <a:pPr>
              <a:spcBef>
                <a:spcPts val="400"/>
              </a:spcBef>
            </a:pPr>
            <a:endParaRPr lang="en-NZ" sz="1800" dirty="0"/>
          </a:p>
          <a:p>
            <a:pPr marL="285750" indent="-285750">
              <a:spcBef>
                <a:spcPts val="400"/>
              </a:spcBef>
              <a:buFont typeface="Arial" panose="020B0604020202020204" pitchFamily="34" charset="0"/>
              <a:buChar char="•"/>
            </a:pPr>
            <a:endParaRPr lang="en-NZ" sz="1800" dirty="0"/>
          </a:p>
        </p:txBody>
      </p:sp>
      <p:pic>
        <p:nvPicPr>
          <p:cNvPr id="3" name="Picture 2">
            <a:extLst>
              <a:ext uri="{FF2B5EF4-FFF2-40B4-BE49-F238E27FC236}">
                <a16:creationId xmlns:a16="http://schemas.microsoft.com/office/drawing/2014/main" id="{B790077E-92A9-2792-F931-2FA220E2BDF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693284" y="4379698"/>
            <a:ext cx="660769" cy="791062"/>
          </a:xfrm>
          <a:prstGeom prst="rect">
            <a:avLst/>
          </a:prstGeom>
        </p:spPr>
      </p:pic>
      <p:sp>
        <p:nvSpPr>
          <p:cNvPr id="4" name="Rectangle 3">
            <a:extLst>
              <a:ext uri="{FF2B5EF4-FFF2-40B4-BE49-F238E27FC236}">
                <a16:creationId xmlns:a16="http://schemas.microsoft.com/office/drawing/2014/main" id="{79F54D08-E004-0F7A-955F-0442355F7DD4}"/>
              </a:ext>
            </a:extLst>
          </p:cNvPr>
          <p:cNvSpPr/>
          <p:nvPr/>
        </p:nvSpPr>
        <p:spPr>
          <a:xfrm>
            <a:off x="7954781" y="4201436"/>
            <a:ext cx="3799922" cy="762614"/>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b="1" dirty="0">
                <a:solidFill>
                  <a:schemeClr val="tx1"/>
                </a:solidFill>
                <a:latin typeface="Arial" panose="020B0604020202020204" pitchFamily="34" charset="0"/>
                <a:cs typeface="Arial" panose="020B0604020202020204" pitchFamily="34" charset="0"/>
              </a:rPr>
              <a:t>Write 3 way to get support onto your worksheet.</a:t>
            </a:r>
            <a:endParaRPr lang="en-NZ" b="1" dirty="0">
              <a:solidFill>
                <a:schemeClr val="tx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7C9870BE-79EC-AFDE-F65F-853AF71AA926}"/>
              </a:ext>
              <a:ext uri="{C183D7F6-B498-43B3-948B-1728B52AA6E4}">
                <adec:decorative xmlns:adec="http://schemas.microsoft.com/office/drawing/2017/decorative" val="1"/>
              </a:ext>
            </a:extLst>
          </p:cNvPr>
          <p:cNvGrpSpPr/>
          <p:nvPr/>
        </p:nvGrpSpPr>
        <p:grpSpPr>
          <a:xfrm>
            <a:off x="6519920" y="4201436"/>
            <a:ext cx="1134497" cy="1134497"/>
            <a:chOff x="6488019" y="2399828"/>
            <a:chExt cx="1134497" cy="1134497"/>
          </a:xfrm>
        </p:grpSpPr>
        <p:sp>
          <p:nvSpPr>
            <p:cNvPr id="7" name="Rectangle 6">
              <a:extLst>
                <a:ext uri="{FF2B5EF4-FFF2-40B4-BE49-F238E27FC236}">
                  <a16:creationId xmlns:a16="http://schemas.microsoft.com/office/drawing/2014/main" id="{3BE7B72C-A0CE-ECE5-8EA5-CA5F7CC1B52A}"/>
                </a:ext>
                <a:ext uri="{C183D7F6-B498-43B3-948B-1728B52AA6E4}">
                  <adec:decorative xmlns:adec="http://schemas.microsoft.com/office/drawing/2017/decorative" val="1"/>
                </a:ext>
              </a:extLst>
            </p:cNvPr>
            <p:cNvSpPr/>
            <p:nvPr/>
          </p:nvSpPr>
          <p:spPr>
            <a:xfrm>
              <a:off x="6488019" y="2399828"/>
              <a:ext cx="1134497" cy="1134497"/>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D1D16000-32F8-F53E-0241-91F76EC4FF3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97761" y="2557625"/>
              <a:ext cx="685800" cy="825500"/>
            </a:xfrm>
            <a:prstGeom prst="rect">
              <a:avLst/>
            </a:prstGeom>
          </p:spPr>
        </p:pic>
      </p:grpSp>
    </p:spTree>
    <p:extLst>
      <p:ext uri="{BB962C8B-B14F-4D97-AF65-F5344CB8AC3E}">
        <p14:creationId xmlns:p14="http://schemas.microsoft.com/office/powerpoint/2010/main" val="2863226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a:xfrm>
            <a:off x="337280" y="352453"/>
            <a:ext cx="11281695" cy="724639"/>
          </a:xfrm>
        </p:spPr>
        <p:txBody>
          <a:bodyPr/>
          <a:lstStyle/>
          <a:p>
            <a:r>
              <a:rPr lang="en-GB" dirty="0"/>
              <a:t>Plenary</a:t>
            </a:r>
            <a:endParaRPr lang="en-US" sz="4000" dirty="0"/>
          </a:p>
        </p:txBody>
      </p:sp>
      <p:sp>
        <p:nvSpPr>
          <p:cNvPr id="5" name="Text Placeholder 4">
            <a:extLst>
              <a:ext uri="{FF2B5EF4-FFF2-40B4-BE49-F238E27FC236}">
                <a16:creationId xmlns:a16="http://schemas.microsoft.com/office/drawing/2014/main" id="{B5693F19-CED9-9F4D-92B0-B3D4C0DBEE16}"/>
              </a:ext>
            </a:extLst>
          </p:cNvPr>
          <p:cNvSpPr>
            <a:spLocks noGrp="1"/>
          </p:cNvSpPr>
          <p:nvPr>
            <p:ph type="body" sz="quarter" idx="12"/>
          </p:nvPr>
        </p:nvSpPr>
        <p:spPr>
          <a:xfrm>
            <a:off x="348710" y="1501430"/>
            <a:ext cx="3914371" cy="3273044"/>
          </a:xfrm>
          <a:noFill/>
          <a:ln>
            <a:noFill/>
          </a:ln>
        </p:spPr>
        <p:txBody>
          <a:bodyPr numCol="1"/>
          <a:lstStyle/>
          <a:p>
            <a:r>
              <a:rPr lang="en-GB" sz="2000" dirty="0"/>
              <a:t>Let’s take a look at what we have learnt in this lesson. </a:t>
            </a:r>
            <a:br>
              <a:rPr lang="en-GB" sz="2000" dirty="0"/>
            </a:br>
            <a:r>
              <a:rPr lang="en-GB" sz="2000" dirty="0"/>
              <a:t>Take a look at your mindmap - how much have you added in different colours/shapes since </a:t>
            </a:r>
            <a:br>
              <a:rPr lang="en-GB" sz="2000" dirty="0"/>
            </a:br>
            <a:r>
              <a:rPr lang="en-GB" sz="2000" dirty="0"/>
              <a:t>we started?</a:t>
            </a:r>
            <a:br>
              <a:rPr lang="en-GB" sz="1800" dirty="0"/>
            </a:br>
            <a:br>
              <a:rPr lang="en-GB" sz="1800" dirty="0"/>
            </a:br>
            <a:r>
              <a:rPr lang="en-GB" sz="1800" dirty="0"/>
              <a:t>Next, write your own statements on your worksheet:</a:t>
            </a:r>
          </a:p>
          <a:p>
            <a:pPr marL="285750" indent="-285750" fontAlgn="base">
              <a:buFont typeface="Arial" panose="020B0604020202020204" pitchFamily="34" charset="0"/>
              <a:buChar char="•"/>
            </a:pPr>
            <a:r>
              <a:rPr lang="en-GB" sz="1800" dirty="0"/>
              <a:t>‘A positive relationship is one where…’</a:t>
            </a:r>
          </a:p>
          <a:p>
            <a:pPr marL="285750" indent="-285750" fontAlgn="base">
              <a:buFont typeface="Arial" panose="020B0604020202020204" pitchFamily="34" charset="0"/>
              <a:buChar char="•"/>
            </a:pPr>
            <a:r>
              <a:rPr lang="en-GB" sz="1800" dirty="0"/>
              <a:t>If someone felt concerned about behaviour in a relationship they could…</a:t>
            </a:r>
          </a:p>
          <a:p>
            <a:pPr marL="285750" indent="-285750">
              <a:spcBef>
                <a:spcPts val="400"/>
              </a:spcBef>
              <a:buFont typeface="Arial" panose="020B0604020202020204" pitchFamily="34" charset="0"/>
              <a:buChar char="•"/>
            </a:pPr>
            <a:endParaRPr lang="en-NZ" sz="1800" dirty="0"/>
          </a:p>
        </p:txBody>
      </p:sp>
      <p:pic>
        <p:nvPicPr>
          <p:cNvPr id="3" name="Picture 2">
            <a:extLst>
              <a:ext uri="{FF2B5EF4-FFF2-40B4-BE49-F238E27FC236}">
                <a16:creationId xmlns:a16="http://schemas.microsoft.com/office/drawing/2014/main" id="{B790077E-92A9-2792-F931-2FA220E2BD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46149" y="4121221"/>
            <a:ext cx="660769" cy="791062"/>
          </a:xfrm>
          <a:prstGeom prst="rect">
            <a:avLst/>
          </a:prstGeom>
        </p:spPr>
      </p:pic>
      <p:grpSp>
        <p:nvGrpSpPr>
          <p:cNvPr id="10" name="Google Shape;408;p2" descr="Diagram of a thought bubble.">
            <a:extLst>
              <a:ext uri="{FF2B5EF4-FFF2-40B4-BE49-F238E27FC236}">
                <a16:creationId xmlns:a16="http://schemas.microsoft.com/office/drawing/2014/main" id="{FECD66A8-471B-8E62-A282-4CB1BF85C67D}"/>
              </a:ext>
              <a:ext uri="{C183D7F6-B498-43B3-948B-1728B52AA6E4}">
                <adec:decorative xmlns:adec="http://schemas.microsoft.com/office/drawing/2017/decorative" val="0"/>
              </a:ext>
            </a:extLst>
          </p:cNvPr>
          <p:cNvGrpSpPr/>
          <p:nvPr/>
        </p:nvGrpSpPr>
        <p:grpSpPr>
          <a:xfrm>
            <a:off x="4541358" y="930819"/>
            <a:ext cx="6775126" cy="4414265"/>
            <a:chOff x="3844248" y="455375"/>
            <a:chExt cx="7999042" cy="5211695"/>
          </a:xfrm>
        </p:grpSpPr>
        <p:sp>
          <p:nvSpPr>
            <p:cNvPr id="12" name="Google Shape;409;p2">
              <a:extLst>
                <a:ext uri="{FF2B5EF4-FFF2-40B4-BE49-F238E27FC236}">
                  <a16:creationId xmlns:a16="http://schemas.microsoft.com/office/drawing/2014/main" id="{0C9706F0-FD7F-09FC-C920-316F63CC4963}"/>
                </a:ext>
              </a:extLst>
            </p:cNvPr>
            <p:cNvSpPr/>
            <p:nvPr/>
          </p:nvSpPr>
          <p:spPr>
            <a:xfrm>
              <a:off x="3844248" y="3038925"/>
              <a:ext cx="324033" cy="323496"/>
            </a:xfrm>
            <a:custGeom>
              <a:avLst/>
              <a:gdLst/>
              <a:ahLst/>
              <a:cxnLst/>
              <a:rect l="l" t="t" r="r" b="b"/>
              <a:pathLst>
                <a:path w="324033" h="323496" extrusionOk="0">
                  <a:moveTo>
                    <a:pt x="324034" y="161748"/>
                  </a:moveTo>
                  <a:cubicBezTo>
                    <a:pt x="324034" y="251079"/>
                    <a:pt x="251496" y="323496"/>
                    <a:pt x="162017" y="323496"/>
                  </a:cubicBezTo>
                  <a:cubicBezTo>
                    <a:pt x="72537" y="323496"/>
                    <a:pt x="0" y="251079"/>
                    <a:pt x="0" y="161748"/>
                  </a:cubicBezTo>
                  <a:cubicBezTo>
                    <a:pt x="0" y="72417"/>
                    <a:pt x="72537" y="0"/>
                    <a:pt x="162017" y="0"/>
                  </a:cubicBezTo>
                  <a:cubicBezTo>
                    <a:pt x="251496" y="0"/>
                    <a:pt x="324034" y="72417"/>
                    <a:pt x="324034" y="161748"/>
                  </a:cubicBezTo>
                  <a:close/>
                </a:path>
              </a:pathLst>
            </a:custGeom>
            <a:noFill/>
            <a:ln w="38100" cap="flat" cmpd="sng">
              <a:solidFill>
                <a:srgbClr val="EB716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410;p2">
              <a:extLst>
                <a:ext uri="{FF2B5EF4-FFF2-40B4-BE49-F238E27FC236}">
                  <a16:creationId xmlns:a16="http://schemas.microsoft.com/office/drawing/2014/main" id="{3076C245-8711-7D0D-3323-F5A9B873CB70}"/>
                </a:ext>
              </a:extLst>
            </p:cNvPr>
            <p:cNvSpPr/>
            <p:nvPr/>
          </p:nvSpPr>
          <p:spPr>
            <a:xfrm>
              <a:off x="4275706" y="2453034"/>
              <a:ext cx="562109" cy="561177"/>
            </a:xfrm>
            <a:custGeom>
              <a:avLst/>
              <a:gdLst/>
              <a:ahLst/>
              <a:cxnLst/>
              <a:rect l="l" t="t" r="r" b="b"/>
              <a:pathLst>
                <a:path w="562109" h="561177" extrusionOk="0">
                  <a:moveTo>
                    <a:pt x="562110" y="280589"/>
                  </a:moveTo>
                  <a:cubicBezTo>
                    <a:pt x="562110" y="435554"/>
                    <a:pt x="436277" y="561178"/>
                    <a:pt x="281055" y="561178"/>
                  </a:cubicBezTo>
                  <a:cubicBezTo>
                    <a:pt x="125833" y="561178"/>
                    <a:pt x="0" y="435554"/>
                    <a:pt x="0" y="280589"/>
                  </a:cubicBezTo>
                  <a:cubicBezTo>
                    <a:pt x="0" y="125624"/>
                    <a:pt x="125833" y="0"/>
                    <a:pt x="281055" y="0"/>
                  </a:cubicBezTo>
                  <a:cubicBezTo>
                    <a:pt x="436277" y="0"/>
                    <a:pt x="562110" y="125624"/>
                    <a:pt x="562110" y="280589"/>
                  </a:cubicBezTo>
                  <a:close/>
                </a:path>
              </a:pathLst>
            </a:custGeom>
            <a:noFill/>
            <a:ln w="38100" cap="flat" cmpd="sng">
              <a:solidFill>
                <a:srgbClr val="EB716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411;p2">
              <a:extLst>
                <a:ext uri="{FF2B5EF4-FFF2-40B4-BE49-F238E27FC236}">
                  <a16:creationId xmlns:a16="http://schemas.microsoft.com/office/drawing/2014/main" id="{AF2B76CB-8919-F3AB-270D-3BA88360BFD9}"/>
                </a:ext>
              </a:extLst>
            </p:cNvPr>
            <p:cNvSpPr/>
            <p:nvPr/>
          </p:nvSpPr>
          <p:spPr>
            <a:xfrm>
              <a:off x="4967996" y="455375"/>
              <a:ext cx="6875294" cy="5211695"/>
            </a:xfrm>
            <a:custGeom>
              <a:avLst/>
              <a:gdLst/>
              <a:ahLst/>
              <a:cxnLst/>
              <a:rect l="l" t="t" r="r" b="b"/>
              <a:pathLst>
                <a:path w="6875294" h="5211695" extrusionOk="0">
                  <a:moveTo>
                    <a:pt x="5132963" y="1047852"/>
                  </a:moveTo>
                  <a:cubicBezTo>
                    <a:pt x="4867016" y="431545"/>
                    <a:pt x="4253201" y="0"/>
                    <a:pt x="3538322" y="0"/>
                  </a:cubicBezTo>
                  <a:cubicBezTo>
                    <a:pt x="2913437" y="0"/>
                    <a:pt x="2365653" y="329737"/>
                    <a:pt x="2060114" y="824473"/>
                  </a:cubicBezTo>
                  <a:cubicBezTo>
                    <a:pt x="1937429" y="765443"/>
                    <a:pt x="1800027" y="732417"/>
                    <a:pt x="1654811" y="732417"/>
                  </a:cubicBezTo>
                  <a:cubicBezTo>
                    <a:pt x="1138546" y="732417"/>
                    <a:pt x="720089" y="1150180"/>
                    <a:pt x="720089" y="1665589"/>
                  </a:cubicBezTo>
                  <a:cubicBezTo>
                    <a:pt x="720089" y="1678982"/>
                    <a:pt x="720480" y="1692244"/>
                    <a:pt x="721131" y="1705506"/>
                  </a:cubicBezTo>
                  <a:cubicBezTo>
                    <a:pt x="288869" y="1966722"/>
                    <a:pt x="0" y="2440654"/>
                    <a:pt x="0" y="2981938"/>
                  </a:cubicBezTo>
                  <a:cubicBezTo>
                    <a:pt x="0" y="3805371"/>
                    <a:pt x="668645" y="4472907"/>
                    <a:pt x="1493446" y="4472907"/>
                  </a:cubicBezTo>
                  <a:cubicBezTo>
                    <a:pt x="1735950" y="4472907"/>
                    <a:pt x="1965040" y="4415177"/>
                    <a:pt x="2167561" y="4312719"/>
                  </a:cubicBezTo>
                  <a:cubicBezTo>
                    <a:pt x="2397041" y="4841651"/>
                    <a:pt x="2924507" y="5211696"/>
                    <a:pt x="3538582" y="5211696"/>
                  </a:cubicBezTo>
                  <a:cubicBezTo>
                    <a:pt x="4072821" y="5211696"/>
                    <a:pt x="4541289" y="4931627"/>
                    <a:pt x="4805283" y="4510614"/>
                  </a:cubicBezTo>
                  <a:cubicBezTo>
                    <a:pt x="4909343" y="4529857"/>
                    <a:pt x="5016530" y="4539999"/>
                    <a:pt x="5126191" y="4539999"/>
                  </a:cubicBezTo>
                  <a:cubicBezTo>
                    <a:pt x="6092170" y="4539999"/>
                    <a:pt x="6875294" y="3758173"/>
                    <a:pt x="6875294" y="2793795"/>
                  </a:cubicBezTo>
                  <a:cubicBezTo>
                    <a:pt x="6875294" y="1829418"/>
                    <a:pt x="6095946" y="1051493"/>
                    <a:pt x="5133223" y="1047722"/>
                  </a:cubicBezTo>
                  <a:close/>
                </a:path>
              </a:pathLst>
            </a:custGeom>
            <a:noFill/>
            <a:ln w="38100" cap="flat" cmpd="sng">
              <a:solidFill>
                <a:srgbClr val="EB716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581547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a:xfrm>
            <a:off x="337280" y="352453"/>
            <a:ext cx="11281695" cy="724639"/>
          </a:xfrm>
        </p:spPr>
        <p:txBody>
          <a:bodyPr/>
          <a:lstStyle/>
          <a:p>
            <a:r>
              <a:rPr lang="en-GB" sz="4000" dirty="0"/>
              <a:t>Extension activities</a:t>
            </a:r>
            <a:endParaRPr lang="en-US" sz="4000" dirty="0"/>
          </a:p>
        </p:txBody>
      </p:sp>
      <p:sp>
        <p:nvSpPr>
          <p:cNvPr id="3" name="Text Placeholder 2">
            <a:extLst>
              <a:ext uri="{FF2B5EF4-FFF2-40B4-BE49-F238E27FC236}">
                <a16:creationId xmlns:a16="http://schemas.microsoft.com/office/drawing/2014/main" id="{24A95C37-957E-792A-ECF6-17D5347FE5FE}"/>
              </a:ext>
            </a:extLst>
          </p:cNvPr>
          <p:cNvSpPr>
            <a:spLocks noGrp="1"/>
          </p:cNvSpPr>
          <p:nvPr>
            <p:ph type="body" sz="quarter" idx="12"/>
          </p:nvPr>
        </p:nvSpPr>
        <p:spPr/>
        <p:txBody>
          <a:bodyPr/>
          <a:lstStyle/>
          <a:p>
            <a:r>
              <a:rPr lang="en-GB" dirty="0"/>
              <a:t>  </a:t>
            </a:r>
            <a:endParaRPr lang="en-US" dirty="0"/>
          </a:p>
        </p:txBody>
      </p:sp>
      <p:graphicFrame>
        <p:nvGraphicFramePr>
          <p:cNvPr id="4" name="Table 3">
            <a:extLst>
              <a:ext uri="{FF2B5EF4-FFF2-40B4-BE49-F238E27FC236}">
                <a16:creationId xmlns:a16="http://schemas.microsoft.com/office/drawing/2014/main" id="{01017B78-2D3E-1CC8-613E-47047BF77C13}"/>
              </a:ext>
            </a:extLst>
          </p:cNvPr>
          <p:cNvGraphicFramePr>
            <a:graphicFrameLocks noGrp="1"/>
          </p:cNvGraphicFramePr>
          <p:nvPr>
            <p:extLst>
              <p:ext uri="{D42A27DB-BD31-4B8C-83A1-F6EECF244321}">
                <p14:modId xmlns:p14="http://schemas.microsoft.com/office/powerpoint/2010/main" val="2413554140"/>
              </p:ext>
            </p:extLst>
          </p:nvPr>
        </p:nvGraphicFramePr>
        <p:xfrm>
          <a:off x="348711" y="1317675"/>
          <a:ext cx="11513775" cy="4368800"/>
        </p:xfrm>
        <a:graphic>
          <a:graphicData uri="http://schemas.openxmlformats.org/drawingml/2006/table">
            <a:tbl>
              <a:tblPr firstRow="1">
                <a:noFill/>
              </a:tblPr>
              <a:tblGrid>
                <a:gridCol w="1600200">
                  <a:extLst>
                    <a:ext uri="{9D8B030D-6E8A-4147-A177-3AD203B41FA5}">
                      <a16:colId xmlns:a16="http://schemas.microsoft.com/office/drawing/2014/main" val="2166955552"/>
                    </a:ext>
                  </a:extLst>
                </a:gridCol>
                <a:gridCol w="8097132">
                  <a:extLst>
                    <a:ext uri="{9D8B030D-6E8A-4147-A177-3AD203B41FA5}">
                      <a16:colId xmlns:a16="http://schemas.microsoft.com/office/drawing/2014/main" val="75639865"/>
                    </a:ext>
                  </a:extLst>
                </a:gridCol>
                <a:gridCol w="1816443">
                  <a:extLst>
                    <a:ext uri="{9D8B030D-6E8A-4147-A177-3AD203B41FA5}">
                      <a16:colId xmlns:a16="http://schemas.microsoft.com/office/drawing/2014/main" val="168683141"/>
                    </a:ext>
                  </a:extLst>
                </a:gridCol>
              </a:tblGrid>
              <a:tr h="0">
                <a:tc>
                  <a:txBody>
                    <a:bodyPr/>
                    <a:lstStyle/>
                    <a:p>
                      <a:pPr marL="0" lvl="0" indent="0" algn="l" rtl="0">
                        <a:spcBef>
                          <a:spcPts val="0"/>
                        </a:spcBef>
                        <a:spcAft>
                          <a:spcPts val="0"/>
                        </a:spcAft>
                        <a:buNone/>
                      </a:pPr>
                      <a:r>
                        <a:rPr lang="en" sz="1800" b="1" dirty="0">
                          <a:latin typeface="Arial" panose="020B0604020202020204" pitchFamily="34" charset="0"/>
                          <a:cs typeface="Arial" panose="020B0604020202020204" pitchFamily="34" charset="0"/>
                        </a:rPr>
                        <a:t>Positive relationship charades</a:t>
                      </a:r>
                      <a:endParaRPr sz="1800" b="1" dirty="0">
                        <a:latin typeface="Arial" panose="020B0604020202020204" pitchFamily="34" charset="0"/>
                        <a:cs typeface="Arial" panose="020B0604020202020204" pitchFamily="34" charset="0"/>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dirty="0">
                          <a:latin typeface="Arial" panose="020B0604020202020204" pitchFamily="34" charset="0"/>
                          <a:cs typeface="Arial" panose="020B0604020202020204" pitchFamily="34" charset="0"/>
                        </a:rPr>
                        <a:t>Aim: For </a:t>
                      </a:r>
                      <a:r>
                        <a:rPr lang="en-GB" sz="1800" b="1" dirty="0">
                          <a:latin typeface="Arial" panose="020B0604020202020204" pitchFamily="34" charset="0"/>
                          <a:cs typeface="Arial" panose="020B0604020202020204" pitchFamily="34" charset="0"/>
                        </a:rPr>
                        <a:t>student</a:t>
                      </a:r>
                      <a:r>
                        <a:rPr lang="en" sz="1800" b="1" dirty="0">
                          <a:latin typeface="Arial" panose="020B0604020202020204" pitchFamily="34" charset="0"/>
                          <a:cs typeface="Arial" panose="020B0604020202020204" pitchFamily="34" charset="0"/>
                        </a:rPr>
                        <a:t>s to creatively explore the characteristics of a positive relationship</a:t>
                      </a:r>
                      <a:endParaRPr sz="1800" b="1"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1800" b="1"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 sz="1800" dirty="0">
                          <a:latin typeface="Arial" panose="020B0604020202020204" pitchFamily="34" charset="0"/>
                          <a:cs typeface="Arial" panose="020B0604020202020204" pitchFamily="34" charset="0"/>
                        </a:rPr>
                        <a:t>Option 1: </a:t>
                      </a:r>
                      <a:r>
                        <a:rPr lang="en-GB" sz="1800" dirty="0">
                          <a:latin typeface="Arial" panose="020B0604020202020204" pitchFamily="34" charset="0"/>
                          <a:cs typeface="Arial" panose="020B0604020202020204" pitchFamily="34" charset="0"/>
                        </a:rPr>
                        <a:t>Student</a:t>
                      </a:r>
                      <a:r>
                        <a:rPr lang="en" sz="1800" dirty="0">
                          <a:latin typeface="Arial" panose="020B0604020202020204" pitchFamily="34" charset="0"/>
                          <a:cs typeface="Arial" panose="020B0604020202020204" pitchFamily="34" charset="0"/>
                        </a:rPr>
                        <a:t>s are given one of the characteristics of a positive relationship, and are given 2-3 minutes to devise a short sketch which they then act out to the class, who need to guess which characteristic it is. </a:t>
                      </a:r>
                      <a:endParaRPr sz="18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18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 sz="1800" dirty="0">
                          <a:latin typeface="Arial" panose="020B0604020202020204" pitchFamily="34" charset="0"/>
                          <a:cs typeface="Arial" panose="020B0604020202020204" pitchFamily="34" charset="0"/>
                        </a:rPr>
                        <a:t>Option 2: Charades-style. All key words are put into a bowl, and </a:t>
                      </a:r>
                      <a:r>
                        <a:rPr lang="en-GB" sz="1800" dirty="0">
                          <a:latin typeface="Arial" panose="020B0604020202020204" pitchFamily="34" charset="0"/>
                          <a:cs typeface="Arial" panose="020B0604020202020204" pitchFamily="34" charset="0"/>
                        </a:rPr>
                        <a:t>student</a:t>
                      </a:r>
                      <a:r>
                        <a:rPr lang="en" sz="1800" dirty="0">
                          <a:latin typeface="Arial" panose="020B0604020202020204" pitchFamily="34" charset="0"/>
                          <a:cs typeface="Arial" panose="020B0604020202020204" pitchFamily="34" charset="0"/>
                        </a:rPr>
                        <a:t>s come to the front to pick one out individually and act it out to the class, who have to guess which characteristic it is.</a:t>
                      </a:r>
                      <a:endParaRPr sz="1800" dirty="0">
                        <a:latin typeface="Arial" panose="020B0604020202020204" pitchFamily="34" charset="0"/>
                        <a:cs typeface="Arial" panose="020B0604020202020204" pitchFamily="34" charset="0"/>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dirty="0">
                          <a:latin typeface="Arial" panose="020B0604020202020204" pitchFamily="34" charset="0"/>
                          <a:cs typeface="Arial" panose="020B0604020202020204" pitchFamily="34" charset="0"/>
                        </a:rPr>
                        <a:t>10-20 minutes</a:t>
                      </a:r>
                      <a:endParaRPr sz="1800" dirty="0">
                        <a:latin typeface="Arial" panose="020B0604020202020204" pitchFamily="34" charset="0"/>
                        <a:cs typeface="Arial" panose="020B0604020202020204" pitchFamily="34" charset="0"/>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3218669801"/>
                  </a:ext>
                </a:extLst>
              </a:tr>
              <a:tr h="0">
                <a:tc>
                  <a:txBody>
                    <a:bodyPr/>
                    <a:lstStyle/>
                    <a:p>
                      <a:pPr marL="0" lvl="0" indent="0" algn="l" rtl="0">
                        <a:spcBef>
                          <a:spcPts val="0"/>
                        </a:spcBef>
                        <a:spcAft>
                          <a:spcPts val="0"/>
                        </a:spcAft>
                        <a:buNone/>
                      </a:pPr>
                      <a:r>
                        <a:rPr lang="en" sz="1800" b="1" dirty="0">
                          <a:latin typeface="Arial" panose="020B0604020202020204" pitchFamily="34" charset="0"/>
                          <a:cs typeface="Arial" panose="020B0604020202020204" pitchFamily="34" charset="0"/>
                        </a:rPr>
                        <a:t>Extension activity:</a:t>
                      </a:r>
                      <a:endParaRPr sz="1800" b="1"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 sz="1800" b="1" dirty="0">
                          <a:latin typeface="Arial" panose="020B0604020202020204" pitchFamily="34" charset="0"/>
                          <a:cs typeface="Arial" panose="020B0604020202020204" pitchFamily="34" charset="0"/>
                        </a:rPr>
                        <a:t>Healthy relationship poster</a:t>
                      </a:r>
                      <a:endParaRPr sz="1800" b="1" dirty="0">
                        <a:latin typeface="Arial" panose="020B0604020202020204" pitchFamily="34" charset="0"/>
                        <a:cs typeface="Arial" panose="020B0604020202020204" pitchFamily="34" charset="0"/>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dirty="0">
                          <a:latin typeface="Arial" panose="020B0604020202020204" pitchFamily="34" charset="0"/>
                          <a:cs typeface="Arial" panose="020B0604020202020204" pitchFamily="34" charset="0"/>
                        </a:rPr>
                        <a:t>Aim: </a:t>
                      </a:r>
                      <a:r>
                        <a:rPr lang="en-GB" sz="1800" b="1" dirty="0">
                          <a:latin typeface="Arial" panose="020B0604020202020204" pitchFamily="34" charset="0"/>
                          <a:cs typeface="Arial" panose="020B0604020202020204" pitchFamily="34" charset="0"/>
                        </a:rPr>
                        <a:t>Student</a:t>
                      </a:r>
                      <a:r>
                        <a:rPr lang="en" sz="1800" b="1" dirty="0">
                          <a:latin typeface="Arial" panose="020B0604020202020204" pitchFamily="34" charset="0"/>
                          <a:cs typeface="Arial" panose="020B0604020202020204" pitchFamily="34" charset="0"/>
                        </a:rPr>
                        <a:t>s demonstrate understanding of key features of a healthy one-to-one relationship</a:t>
                      </a:r>
                      <a:endParaRPr sz="1800" b="1"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1800" b="1"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 sz="1800" dirty="0">
                          <a:latin typeface="Arial" panose="020B0604020202020204" pitchFamily="34" charset="0"/>
                          <a:cs typeface="Arial" panose="020B0604020202020204" pitchFamily="34" charset="0"/>
                        </a:rPr>
                        <a:t>Task: S</a:t>
                      </a:r>
                      <a:r>
                        <a:rPr lang="en-GB" sz="1800" dirty="0" err="1">
                          <a:latin typeface="Arial" panose="020B0604020202020204" pitchFamily="34" charset="0"/>
                          <a:cs typeface="Arial" panose="020B0604020202020204" pitchFamily="34" charset="0"/>
                        </a:rPr>
                        <a:t>tudent</a:t>
                      </a:r>
                      <a:r>
                        <a:rPr lang="en" sz="1800" dirty="0">
                          <a:latin typeface="Arial" panose="020B0604020202020204" pitchFamily="34" charset="0"/>
                          <a:cs typeface="Arial" panose="020B0604020202020204" pitchFamily="34" charset="0"/>
                        </a:rPr>
                        <a:t>s create an eye-catching A4 poster to go up in their form room, to share the key characteristics of a healthy relationship using key vocabulary.</a:t>
                      </a:r>
                      <a:endParaRPr sz="1800" dirty="0">
                        <a:latin typeface="Arial" panose="020B0604020202020204" pitchFamily="34" charset="0"/>
                        <a:cs typeface="Arial" panose="020B0604020202020204" pitchFamily="34" charset="0"/>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dirty="0">
                          <a:latin typeface="Arial" panose="020B0604020202020204" pitchFamily="34" charset="0"/>
                          <a:cs typeface="Arial" panose="020B0604020202020204" pitchFamily="34" charset="0"/>
                        </a:rPr>
                        <a:t>30-40 minutes</a:t>
                      </a:r>
                      <a:endParaRPr sz="1800" dirty="0">
                        <a:latin typeface="Arial" panose="020B0604020202020204" pitchFamily="34" charset="0"/>
                        <a:cs typeface="Arial" panose="020B0604020202020204" pitchFamily="34" charset="0"/>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3024916440"/>
                  </a:ext>
                </a:extLst>
              </a:tr>
            </a:tbl>
          </a:graphicData>
        </a:graphic>
      </p:graphicFrame>
    </p:spTree>
    <p:extLst>
      <p:ext uri="{BB962C8B-B14F-4D97-AF65-F5344CB8AC3E}">
        <p14:creationId xmlns:p14="http://schemas.microsoft.com/office/powerpoint/2010/main" val="3960237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Overview</a:t>
            </a:r>
          </a:p>
        </p:txBody>
      </p:sp>
      <p:sp>
        <p:nvSpPr>
          <p:cNvPr id="5" name="Text Placeholder 4">
            <a:extLst>
              <a:ext uri="{FF2B5EF4-FFF2-40B4-BE49-F238E27FC236}">
                <a16:creationId xmlns:a16="http://schemas.microsoft.com/office/drawing/2014/main" id="{B5693F19-CED9-9F4D-92B0-B3D4C0DBEE16}"/>
              </a:ext>
            </a:extLst>
          </p:cNvPr>
          <p:cNvSpPr>
            <a:spLocks noGrp="1"/>
          </p:cNvSpPr>
          <p:nvPr>
            <p:ph type="body" sz="quarter" idx="12"/>
          </p:nvPr>
        </p:nvSpPr>
        <p:spPr>
          <a:xfrm>
            <a:off x="348711" y="1218747"/>
            <a:ext cx="11150562" cy="3784177"/>
          </a:xfrm>
          <a:noFill/>
          <a:ln>
            <a:noFill/>
          </a:ln>
        </p:spPr>
        <p:txBody>
          <a:bodyPr/>
          <a:lstStyle/>
          <a:p>
            <a:pPr>
              <a:spcBef>
                <a:spcPts val="0"/>
              </a:spcBef>
            </a:pPr>
            <a:r>
              <a:rPr lang="en-GB" sz="1200" dirty="0"/>
              <a:t>These resources will address the new curriculum guidance for KS3 and KS4 RSE and PSHE around one-to-one relationships.</a:t>
            </a:r>
          </a:p>
          <a:p>
            <a:pPr>
              <a:spcBef>
                <a:spcPts val="0"/>
              </a:spcBef>
            </a:pPr>
            <a:br>
              <a:rPr lang="en-GB" sz="1200" dirty="0"/>
            </a:br>
            <a:r>
              <a:rPr lang="en-GB" sz="1200" dirty="0"/>
              <a:t>The lesson is based on students having one worksheet to work through and fill out as the lesson progresses. By the end of the lesson, students will have their own sheet to take away that reminds them of the characteristics of a positive one-to-one relationship, positive relationship behaviours, signs that a relationship is becoming unhealthy, and signposting to external services.</a:t>
            </a:r>
          </a:p>
          <a:p>
            <a:pPr>
              <a:spcBef>
                <a:spcPts val="0"/>
              </a:spcBef>
            </a:pPr>
            <a:br>
              <a:rPr lang="en-GB" sz="1200" dirty="0"/>
            </a:br>
            <a:r>
              <a:rPr lang="en-GB" sz="1600" b="1" dirty="0"/>
              <a:t>Age group</a:t>
            </a:r>
            <a:endParaRPr lang="en-GB" sz="1600" dirty="0"/>
          </a:p>
          <a:p>
            <a:pPr marL="171450" indent="-171450" fontAlgn="base">
              <a:spcBef>
                <a:spcPts val="400"/>
              </a:spcBef>
              <a:buFont typeface="Arial" panose="020B0604020202020204" pitchFamily="34" charset="0"/>
              <a:buChar char="•"/>
            </a:pPr>
            <a:r>
              <a:rPr lang="en-GB" sz="1200" dirty="0"/>
              <a:t>11-16 (Key Stages 3-4)</a:t>
            </a:r>
          </a:p>
          <a:p>
            <a:pPr>
              <a:spcBef>
                <a:spcPts val="0"/>
              </a:spcBef>
            </a:pPr>
            <a:br>
              <a:rPr lang="en-GB" sz="1200" dirty="0"/>
            </a:br>
            <a:r>
              <a:rPr lang="en-GB" sz="1600" b="1" dirty="0"/>
              <a:t>Time required</a:t>
            </a:r>
            <a:endParaRPr lang="en-GB" sz="1600" dirty="0"/>
          </a:p>
          <a:p>
            <a:pPr marL="171450" indent="-171450" fontAlgn="base">
              <a:spcBef>
                <a:spcPts val="400"/>
              </a:spcBef>
              <a:buFont typeface="Arial" panose="020B0604020202020204" pitchFamily="34" charset="0"/>
              <a:buChar char="•"/>
            </a:pPr>
            <a:r>
              <a:rPr lang="en-GB" sz="1200" dirty="0"/>
              <a:t>45-60 mins.</a:t>
            </a:r>
          </a:p>
          <a:p>
            <a:pPr>
              <a:spcBef>
                <a:spcPts val="0"/>
              </a:spcBef>
            </a:pPr>
            <a:br>
              <a:rPr lang="en-GB" sz="1200" dirty="0"/>
            </a:br>
            <a:r>
              <a:rPr lang="en-GB" sz="1600" b="1" dirty="0"/>
              <a:t>Additional comments</a:t>
            </a:r>
            <a:endParaRPr lang="en-GB" sz="1600" dirty="0"/>
          </a:p>
          <a:p>
            <a:pPr marL="171450" indent="-171450" fontAlgn="base">
              <a:spcBef>
                <a:spcPts val="0"/>
              </a:spcBef>
              <a:buFont typeface="Arial" panose="020B0604020202020204" pitchFamily="34" charset="0"/>
              <a:buChar char="•"/>
            </a:pPr>
            <a:r>
              <a:rPr lang="en-GB" sz="1200" dirty="0"/>
              <a:t>You do not need subject knowledge in PSHE to use this resource.</a:t>
            </a:r>
          </a:p>
          <a:p>
            <a:pPr fontAlgn="base">
              <a:spcBef>
                <a:spcPts val="0"/>
              </a:spcBef>
            </a:pPr>
            <a:endParaRPr lang="en-GB" sz="1200" dirty="0"/>
          </a:p>
          <a:p>
            <a:pPr>
              <a:spcBef>
                <a:spcPts val="0"/>
              </a:spcBef>
            </a:pPr>
            <a:r>
              <a:rPr lang="en-GB" sz="1600" b="1" dirty="0"/>
              <a:t>Using this presentation</a:t>
            </a:r>
            <a:endParaRPr lang="en-GB" sz="1600" dirty="0"/>
          </a:p>
          <a:p>
            <a:pPr>
              <a:spcBef>
                <a:spcPts val="400"/>
              </a:spcBef>
            </a:pPr>
            <a:r>
              <a:rPr lang="en-GB" sz="1200" dirty="0"/>
              <a:t>The slides and slide notes include the vocabulary and subject knowledge you’ll need to teach this topic with confidence.</a:t>
            </a:r>
          </a:p>
          <a:p>
            <a:pPr marL="171450" indent="-171450" fontAlgn="base">
              <a:spcBef>
                <a:spcPts val="0"/>
              </a:spcBef>
              <a:buFont typeface="Arial" panose="020B0604020202020204" pitchFamily="34" charset="0"/>
              <a:buChar char="•"/>
            </a:pPr>
            <a:r>
              <a:rPr lang="en-GB" sz="1200" b="1" dirty="0"/>
              <a:t>Slides 2-6: </a:t>
            </a:r>
            <a:r>
              <a:rPr lang="en-GB" sz="1200" dirty="0"/>
              <a:t>Overview for teachers.</a:t>
            </a:r>
            <a:br>
              <a:rPr lang="en-GB" sz="1200" dirty="0"/>
            </a:br>
            <a:r>
              <a:rPr lang="en-GB" sz="1200" i="1" dirty="0"/>
              <a:t>Hidden slides will not display in presentation mode.</a:t>
            </a:r>
            <a:endParaRPr lang="en-GB" sz="1200" dirty="0"/>
          </a:p>
          <a:p>
            <a:pPr marL="171450" indent="-171450" fontAlgn="base">
              <a:spcBef>
                <a:spcPts val="0"/>
              </a:spcBef>
              <a:buFont typeface="Arial" panose="020B0604020202020204" pitchFamily="34" charset="0"/>
              <a:buChar char="•"/>
            </a:pPr>
            <a:r>
              <a:rPr lang="en-GB" sz="1200" b="1" dirty="0"/>
              <a:t>Slides 1,7-18:</a:t>
            </a:r>
            <a:r>
              <a:rPr lang="en-GB" sz="1200" dirty="0"/>
              <a:t> Slides to use with students.</a:t>
            </a:r>
            <a:br>
              <a:rPr lang="en-GB" sz="1200" dirty="0"/>
            </a:br>
            <a:r>
              <a:rPr lang="en-GB" sz="1200" i="1" dirty="0"/>
              <a:t>Slide notes contain further guidance.</a:t>
            </a:r>
            <a:endParaRPr lang="en-GB" sz="1200" dirty="0"/>
          </a:p>
          <a:p>
            <a:pPr marL="171450" indent="-171450" fontAlgn="base">
              <a:spcBef>
                <a:spcPts val="0"/>
              </a:spcBef>
              <a:buFont typeface="Arial" panose="020B0604020202020204" pitchFamily="34" charset="0"/>
              <a:buChar char="•"/>
            </a:pPr>
            <a:r>
              <a:rPr lang="en-GB" sz="1200" b="1" dirty="0"/>
              <a:t>Slide 19: </a:t>
            </a:r>
            <a:r>
              <a:rPr lang="en-GB" sz="1200" dirty="0"/>
              <a:t>Extension activities</a:t>
            </a:r>
          </a:p>
          <a:p>
            <a:pPr>
              <a:spcBef>
                <a:spcPts val="0"/>
              </a:spcBef>
            </a:pPr>
            <a:br>
              <a:rPr lang="en-GB" sz="1200" dirty="0"/>
            </a:br>
            <a:r>
              <a:rPr lang="en-GB" sz="1600" b="1" dirty="0"/>
              <a:t>Resources:</a:t>
            </a:r>
            <a:endParaRPr lang="en-GB" sz="1600" dirty="0"/>
          </a:p>
          <a:p>
            <a:pPr marL="171450" indent="-171450" fontAlgn="base">
              <a:spcBef>
                <a:spcPts val="400"/>
              </a:spcBef>
              <a:buFont typeface="Arial" panose="020B0604020202020204" pitchFamily="34" charset="0"/>
              <a:buChar char="•"/>
            </a:pPr>
            <a:r>
              <a:rPr lang="en-GB" sz="1200" dirty="0"/>
              <a:t>Printed worksheets.</a:t>
            </a:r>
          </a:p>
          <a:p>
            <a:pPr marL="171450" indent="-171450" fontAlgn="base">
              <a:spcBef>
                <a:spcPts val="0"/>
              </a:spcBef>
              <a:buFont typeface="Arial" panose="020B0604020202020204" pitchFamily="34" charset="0"/>
              <a:buChar char="•"/>
            </a:pPr>
            <a:r>
              <a:rPr lang="en-GB" sz="1200" dirty="0"/>
              <a:t>Three different coloured pens per student (if available).</a:t>
            </a:r>
          </a:p>
          <a:p>
            <a:pPr>
              <a:spcBef>
                <a:spcPts val="0"/>
              </a:spcBef>
            </a:pPr>
            <a:br>
              <a:rPr lang="en-GB" sz="1200" dirty="0"/>
            </a:br>
            <a:r>
              <a:rPr lang="en-GB" sz="1600" b="1" dirty="0"/>
              <a:t>Developed with teachers</a:t>
            </a:r>
            <a:endParaRPr lang="en-GB" sz="1600" dirty="0"/>
          </a:p>
          <a:p>
            <a:pPr>
              <a:spcBef>
                <a:spcPts val="0"/>
              </a:spcBef>
            </a:pPr>
            <a:r>
              <a:rPr lang="en-GB" sz="1200" dirty="0"/>
              <a:t>This resource has been developed in partnership with practising teachers.</a:t>
            </a:r>
          </a:p>
          <a:p>
            <a:pPr>
              <a:spcBef>
                <a:spcPts val="0"/>
              </a:spcBef>
            </a:pPr>
            <a:br>
              <a:rPr lang="en-GB" sz="1200" dirty="0"/>
            </a:br>
            <a:endParaRPr lang="en-GB" sz="1200" dirty="0"/>
          </a:p>
          <a:p>
            <a:pPr lvl="0">
              <a:spcBef>
                <a:spcPts val="0"/>
              </a:spcBef>
              <a:buClr>
                <a:schemeClr val="dk1"/>
              </a:buClr>
              <a:buSzPts val="1300"/>
            </a:pPr>
            <a:endParaRPr lang="en-NZ" sz="1200" dirty="0"/>
          </a:p>
        </p:txBody>
      </p:sp>
      <p:pic>
        <p:nvPicPr>
          <p:cNvPr id="4" name="Picture 3">
            <a:extLst>
              <a:ext uri="{FF2B5EF4-FFF2-40B4-BE49-F238E27FC236}">
                <a16:creationId xmlns:a16="http://schemas.microsoft.com/office/drawing/2014/main" id="{C637A49D-3346-594F-B55D-AC8E6B432DB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spTree>
    <p:extLst>
      <p:ext uri="{BB962C8B-B14F-4D97-AF65-F5344CB8AC3E}">
        <p14:creationId xmlns:p14="http://schemas.microsoft.com/office/powerpoint/2010/main" val="2421615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Overview</a:t>
            </a:r>
          </a:p>
        </p:txBody>
      </p:sp>
      <p:sp>
        <p:nvSpPr>
          <p:cNvPr id="3" name="TextBox 2">
            <a:extLst>
              <a:ext uri="{FF2B5EF4-FFF2-40B4-BE49-F238E27FC236}">
                <a16:creationId xmlns:a16="http://schemas.microsoft.com/office/drawing/2014/main" id="{2EE5463C-1B3B-8290-917D-D233DC64B77D}"/>
              </a:ext>
            </a:extLst>
          </p:cNvPr>
          <p:cNvSpPr txBox="1"/>
          <p:nvPr/>
        </p:nvSpPr>
        <p:spPr>
          <a:xfrm>
            <a:off x="286481" y="1204768"/>
            <a:ext cx="2634519" cy="2421176"/>
          </a:xfrm>
          <a:prstGeom prst="rect">
            <a:avLst/>
          </a:prstGeom>
          <a:noFill/>
        </p:spPr>
        <p:txBody>
          <a:bodyPr wrap="square">
            <a:spAutoFit/>
          </a:bodyPr>
          <a:lstStyle/>
          <a:p>
            <a:pPr>
              <a:spcBef>
                <a:spcPts val="400"/>
              </a:spcBef>
            </a:pPr>
            <a:r>
              <a:rPr lang="en-GB" sz="1600" b="1" dirty="0">
                <a:latin typeface="Arial" panose="020B0604020202020204" pitchFamily="34" charset="0"/>
                <a:cs typeface="Arial" panose="020B0604020202020204" pitchFamily="34" charset="0"/>
              </a:rPr>
              <a:t>Learning objectives</a:t>
            </a:r>
          </a:p>
          <a:p>
            <a:pPr marL="285750" indent="-285750">
              <a:spcBef>
                <a:spcPts val="400"/>
              </a:spcBef>
              <a:buFont typeface="Arial" panose="020B0604020202020204" pitchFamily="34" charset="0"/>
              <a:buChar char="•"/>
            </a:pPr>
            <a:r>
              <a:rPr lang="en-GB" sz="1200" dirty="0">
                <a:latin typeface="Arial" panose="020B0604020202020204" pitchFamily="34" charset="0"/>
                <a:cs typeface="Arial" panose="020B0604020202020204" pitchFamily="34" charset="0"/>
              </a:rPr>
              <a:t>Recognise the qualities and signs of a positive relationship</a:t>
            </a:r>
          </a:p>
          <a:p>
            <a:pPr marL="285750" indent="-285750" fontAlgn="base">
              <a:buFont typeface="Arial" panose="020B0604020202020204" pitchFamily="34" charset="0"/>
              <a:buChar char="•"/>
            </a:pPr>
            <a:r>
              <a:rPr lang="en-GB" sz="1200" dirty="0">
                <a:latin typeface="Arial" panose="020B0604020202020204" pitchFamily="34" charset="0"/>
                <a:cs typeface="Arial" panose="020B0604020202020204" pitchFamily="34" charset="0"/>
              </a:rPr>
              <a:t>Describe examples of positive relationship behaviours</a:t>
            </a:r>
          </a:p>
          <a:p>
            <a:pPr marL="285750" indent="-285750" fontAlgn="base">
              <a:buFont typeface="Arial" panose="020B0604020202020204" pitchFamily="34" charset="0"/>
              <a:buChar char="•"/>
            </a:pPr>
            <a:r>
              <a:rPr lang="en-GB" sz="1200" dirty="0">
                <a:latin typeface="Arial" panose="020B0604020202020204" pitchFamily="34" charset="0"/>
                <a:cs typeface="Arial" panose="020B0604020202020204" pitchFamily="34" charset="0"/>
              </a:rPr>
              <a:t>Identify the features of unhealthy, unsafe or abusive relationships</a:t>
            </a:r>
          </a:p>
          <a:p>
            <a:pPr marL="285750" indent="-285750" fontAlgn="base">
              <a:buFont typeface="Arial" panose="020B0604020202020204" pitchFamily="34" charset="0"/>
              <a:buChar char="•"/>
            </a:pPr>
            <a:r>
              <a:rPr lang="en-GB" sz="1200" dirty="0">
                <a:latin typeface="Arial" panose="020B0604020202020204" pitchFamily="34" charset="0"/>
                <a:cs typeface="Arial" panose="020B0604020202020204" pitchFamily="34" charset="0"/>
              </a:rPr>
              <a:t>Explain how someone can seek help if they or others are experiencing abusive behaviours</a:t>
            </a:r>
          </a:p>
        </p:txBody>
      </p:sp>
      <p:sp>
        <p:nvSpPr>
          <p:cNvPr id="5" name="Text Placeholder 4">
            <a:extLst>
              <a:ext uri="{FF2B5EF4-FFF2-40B4-BE49-F238E27FC236}">
                <a16:creationId xmlns:a16="http://schemas.microsoft.com/office/drawing/2014/main" id="{B5693F19-CED9-9F4D-92B0-B3D4C0DBEE16}"/>
              </a:ext>
            </a:extLst>
          </p:cNvPr>
          <p:cNvSpPr>
            <a:spLocks noGrp="1"/>
          </p:cNvSpPr>
          <p:nvPr>
            <p:ph type="body" sz="quarter" idx="12"/>
          </p:nvPr>
        </p:nvSpPr>
        <p:spPr>
          <a:xfrm>
            <a:off x="3390900" y="1218747"/>
            <a:ext cx="8108372" cy="4242253"/>
          </a:xfrm>
          <a:noFill/>
          <a:ln>
            <a:noFill/>
          </a:ln>
        </p:spPr>
        <p:txBody>
          <a:bodyPr numCol="1"/>
          <a:lstStyle/>
          <a:p>
            <a:r>
              <a:rPr lang="en-GB" sz="1600" b="1" dirty="0"/>
              <a:t>Curriculum links</a:t>
            </a:r>
          </a:p>
          <a:p>
            <a:r>
              <a:rPr lang="en-GB" sz="1200" b="1" dirty="0"/>
              <a:t>PSHE Programme of Study</a:t>
            </a:r>
            <a:endParaRPr lang="en-GB" sz="1200" dirty="0"/>
          </a:p>
          <a:p>
            <a:pPr>
              <a:spcBef>
                <a:spcPts val="400"/>
              </a:spcBef>
            </a:pPr>
            <a:r>
              <a:rPr lang="en-GB" sz="1200" b="1" dirty="0"/>
              <a:t>KS3</a:t>
            </a:r>
            <a:endParaRPr lang="en-GB" sz="1200" dirty="0"/>
          </a:p>
          <a:p>
            <a:pPr>
              <a:spcBef>
                <a:spcPts val="400"/>
              </a:spcBef>
            </a:pPr>
            <a:r>
              <a:rPr lang="en-GB" sz="1200" dirty="0"/>
              <a:t>Students will understand:</a:t>
            </a:r>
          </a:p>
          <a:p>
            <a:pPr marL="171450" indent="-171450" fontAlgn="base">
              <a:spcBef>
                <a:spcPts val="0"/>
              </a:spcBef>
              <a:buFont typeface="Arial" panose="020B0604020202020204" pitchFamily="34" charset="0"/>
              <a:buChar char="•"/>
            </a:pPr>
            <a:r>
              <a:rPr lang="en-GB" sz="1200" dirty="0"/>
              <a:t>R1. about different types of relationships, including those within families, friendships, romantic or intimate relationships and the factors that can affect them</a:t>
            </a:r>
          </a:p>
          <a:p>
            <a:pPr marL="171450" indent="-171450" fontAlgn="base">
              <a:spcBef>
                <a:spcPts val="0"/>
              </a:spcBef>
              <a:buFont typeface="Arial" panose="020B0604020202020204" pitchFamily="34" charset="0"/>
              <a:buChar char="•"/>
            </a:pPr>
            <a:r>
              <a:rPr lang="en-GB" sz="1200" dirty="0"/>
              <a:t>R10. the importance of trust in relationships and the behaviours that can undermine or build trust</a:t>
            </a:r>
          </a:p>
          <a:p>
            <a:pPr>
              <a:spcBef>
                <a:spcPts val="400"/>
              </a:spcBef>
            </a:pPr>
            <a:r>
              <a:rPr lang="en-GB" sz="1200" b="1" dirty="0"/>
              <a:t>KS4</a:t>
            </a:r>
            <a:endParaRPr lang="en-GB" sz="1200" dirty="0"/>
          </a:p>
          <a:p>
            <a:pPr>
              <a:spcBef>
                <a:spcPts val="400"/>
              </a:spcBef>
            </a:pPr>
            <a:r>
              <a:rPr lang="en-GB" sz="1200" dirty="0"/>
              <a:t>Students will understand:</a:t>
            </a:r>
          </a:p>
          <a:p>
            <a:pPr marL="171450" indent="-171450" fontAlgn="base">
              <a:spcBef>
                <a:spcPts val="0"/>
              </a:spcBef>
              <a:buFont typeface="Arial" panose="020B0604020202020204" pitchFamily="34" charset="0"/>
              <a:buChar char="•"/>
            </a:pPr>
            <a:r>
              <a:rPr lang="en-GB" sz="1200" dirty="0"/>
              <a:t>R1. the characteristics and benefits of strong, positive relationships, including mutual support, trust, respect and equality</a:t>
            </a:r>
          </a:p>
          <a:p>
            <a:pPr marL="171450" indent="-171450" fontAlgn="base">
              <a:spcBef>
                <a:spcPts val="0"/>
              </a:spcBef>
              <a:buFont typeface="Arial" panose="020B0604020202020204" pitchFamily="34" charset="0"/>
              <a:buChar char="•"/>
            </a:pPr>
            <a:r>
              <a:rPr lang="en-GB" sz="1200" dirty="0"/>
              <a:t>R3. to respond appropriately to indicators of unhealthy relationships, including seeking help where necessary</a:t>
            </a:r>
          </a:p>
          <a:p>
            <a:pPr>
              <a:spcBef>
                <a:spcPts val="0"/>
              </a:spcBef>
            </a:pPr>
            <a:br>
              <a:rPr lang="en-GB" sz="1200" dirty="0"/>
            </a:br>
            <a:r>
              <a:rPr lang="en-GB" sz="1200" b="1" dirty="0"/>
              <a:t>Relationships and Sex Education (RSE) </a:t>
            </a:r>
            <a:endParaRPr lang="en-GB" sz="1200" dirty="0"/>
          </a:p>
          <a:p>
            <a:pPr>
              <a:spcBef>
                <a:spcPts val="400"/>
              </a:spcBef>
            </a:pPr>
            <a:r>
              <a:rPr lang="en-GB" sz="1200" dirty="0"/>
              <a:t>By the end of secondary school pupils should know:</a:t>
            </a:r>
          </a:p>
          <a:p>
            <a:pPr marL="171450" indent="-171450" fontAlgn="base">
              <a:spcBef>
                <a:spcPts val="0"/>
              </a:spcBef>
              <a:buFont typeface="Arial" panose="020B0604020202020204" pitchFamily="34" charset="0"/>
              <a:buChar char="•"/>
            </a:pPr>
            <a:r>
              <a:rPr lang="en-GB" sz="1200" dirty="0"/>
              <a:t>that there are different types of committed, stable relationships. </a:t>
            </a:r>
          </a:p>
          <a:p>
            <a:pPr marL="171450" indent="-171450" fontAlgn="base">
              <a:spcBef>
                <a:spcPts val="0"/>
              </a:spcBef>
              <a:buFont typeface="Arial" panose="020B0604020202020204" pitchFamily="34" charset="0"/>
              <a:buChar char="•"/>
            </a:pPr>
            <a:r>
              <a:rPr lang="en-GB" sz="1200" dirty="0"/>
              <a:t>the characteristics of positive and healthy friendships (in all contexts, including online) including: trust, respect, honesty, kindness, generosity, boundaries, privacy, consent and the management of conflict, reconciliation and ending relationships. This includes different (non-sexual) types of relationship.</a:t>
            </a:r>
          </a:p>
          <a:p>
            <a:pPr marL="171450" indent="-171450" fontAlgn="base">
              <a:spcBef>
                <a:spcPts val="0"/>
              </a:spcBef>
              <a:buFont typeface="Arial" panose="020B0604020202020204" pitchFamily="34" charset="0"/>
              <a:buChar char="•"/>
            </a:pPr>
            <a:r>
              <a:rPr lang="en-GB" sz="1200" dirty="0"/>
              <a:t>practical steps they can take in a range of different contexts to improve or support respectful relationships.</a:t>
            </a:r>
          </a:p>
          <a:p>
            <a:pPr marL="171450" indent="-171450" fontAlgn="base">
              <a:spcBef>
                <a:spcPts val="0"/>
              </a:spcBef>
              <a:buFont typeface="Arial" panose="020B0604020202020204" pitchFamily="34" charset="0"/>
              <a:buChar char="•"/>
            </a:pPr>
            <a:r>
              <a:rPr lang="en-GB" sz="1200" dirty="0"/>
              <a:t>how to recognise the characteristics and positive aspects of healthy one-to-one intimate relationships, which include mutual respect, consent, loyalty, trust, shared interests and outlook, sex and friendship. </a:t>
            </a:r>
          </a:p>
          <a:p>
            <a:pPr>
              <a:spcBef>
                <a:spcPts val="400"/>
              </a:spcBef>
            </a:pPr>
            <a:br>
              <a:rPr lang="en-GB" sz="1200" dirty="0"/>
            </a:br>
            <a:br>
              <a:rPr lang="en-GB" sz="1200" dirty="0"/>
            </a:br>
            <a:br>
              <a:rPr lang="en-GB" sz="1200" dirty="0"/>
            </a:br>
            <a:endParaRPr lang="en-NZ" sz="1200" dirty="0"/>
          </a:p>
        </p:txBody>
      </p:sp>
      <p:pic>
        <p:nvPicPr>
          <p:cNvPr id="4" name="Picture 3">
            <a:extLst>
              <a:ext uri="{FF2B5EF4-FFF2-40B4-BE49-F238E27FC236}">
                <a16:creationId xmlns:a16="http://schemas.microsoft.com/office/drawing/2014/main" id="{C637A49D-3346-594F-B55D-AC8E6B432DB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spTree>
    <p:extLst>
      <p:ext uri="{BB962C8B-B14F-4D97-AF65-F5344CB8AC3E}">
        <p14:creationId xmlns:p14="http://schemas.microsoft.com/office/powerpoint/2010/main" val="1113712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Overview</a:t>
            </a:r>
          </a:p>
        </p:txBody>
      </p:sp>
      <p:pic>
        <p:nvPicPr>
          <p:cNvPr id="4" name="Picture 3">
            <a:extLst>
              <a:ext uri="{FF2B5EF4-FFF2-40B4-BE49-F238E27FC236}">
                <a16:creationId xmlns:a16="http://schemas.microsoft.com/office/drawing/2014/main" id="{C637A49D-3346-594F-B55D-AC8E6B432DB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graphicFrame>
        <p:nvGraphicFramePr>
          <p:cNvPr id="7" name="Table 6">
            <a:extLst>
              <a:ext uri="{FF2B5EF4-FFF2-40B4-BE49-F238E27FC236}">
                <a16:creationId xmlns:a16="http://schemas.microsoft.com/office/drawing/2014/main" id="{1013EA93-DECE-358D-7EFB-055DA6AA0D24}"/>
              </a:ext>
            </a:extLst>
          </p:cNvPr>
          <p:cNvGraphicFramePr>
            <a:graphicFrameLocks noGrp="1"/>
          </p:cNvGraphicFramePr>
          <p:nvPr>
            <p:extLst>
              <p:ext uri="{D42A27DB-BD31-4B8C-83A1-F6EECF244321}">
                <p14:modId xmlns:p14="http://schemas.microsoft.com/office/powerpoint/2010/main" val="174658566"/>
              </p:ext>
            </p:extLst>
          </p:nvPr>
        </p:nvGraphicFramePr>
        <p:xfrm>
          <a:off x="471487" y="1351756"/>
          <a:ext cx="11250612" cy="3371402"/>
        </p:xfrm>
        <a:graphic>
          <a:graphicData uri="http://schemas.openxmlformats.org/drawingml/2006/table">
            <a:tbl>
              <a:tblPr firstRow="1"/>
              <a:tblGrid>
                <a:gridCol w="2848256">
                  <a:extLst>
                    <a:ext uri="{9D8B030D-6E8A-4147-A177-3AD203B41FA5}">
                      <a16:colId xmlns:a16="http://schemas.microsoft.com/office/drawing/2014/main" val="4206884073"/>
                    </a:ext>
                  </a:extLst>
                </a:gridCol>
                <a:gridCol w="1385288">
                  <a:extLst>
                    <a:ext uri="{9D8B030D-6E8A-4147-A177-3AD203B41FA5}">
                      <a16:colId xmlns:a16="http://schemas.microsoft.com/office/drawing/2014/main" val="3666689380"/>
                    </a:ext>
                  </a:extLst>
                </a:gridCol>
                <a:gridCol w="1398235">
                  <a:extLst>
                    <a:ext uri="{9D8B030D-6E8A-4147-A177-3AD203B41FA5}">
                      <a16:colId xmlns:a16="http://schemas.microsoft.com/office/drawing/2014/main" val="2920692657"/>
                    </a:ext>
                  </a:extLst>
                </a:gridCol>
                <a:gridCol w="5618833">
                  <a:extLst>
                    <a:ext uri="{9D8B030D-6E8A-4147-A177-3AD203B41FA5}">
                      <a16:colId xmlns:a16="http://schemas.microsoft.com/office/drawing/2014/main" val="457641855"/>
                    </a:ext>
                  </a:extLst>
                </a:gridCol>
              </a:tblGrid>
              <a:tr h="819162">
                <a:tc>
                  <a:txBody>
                    <a:bodyPr/>
                    <a:lstStyle/>
                    <a:p>
                      <a:pPr rtl="0" fontAlgn="t">
                        <a:spcBef>
                          <a:spcPts val="0"/>
                        </a:spcBef>
                        <a:spcAft>
                          <a:spcPts val="0"/>
                        </a:spcAft>
                      </a:pPr>
                      <a:r>
                        <a:rPr lang="en-GB" sz="1200" b="1" i="0" u="none" strike="noStrike" dirty="0">
                          <a:solidFill>
                            <a:srgbClr val="000000"/>
                          </a:solidFill>
                          <a:effectLst/>
                          <a:latin typeface="Arial" panose="020B0604020202020204" pitchFamily="34" charset="0"/>
                        </a:rPr>
                        <a:t>Activity</a:t>
                      </a:r>
                      <a:endParaRPr lang="en-GB" sz="1200"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1" i="0" u="none" strike="noStrike">
                          <a:solidFill>
                            <a:srgbClr val="000000"/>
                          </a:solidFill>
                          <a:effectLst/>
                          <a:latin typeface="Arial" panose="020B0604020202020204" pitchFamily="34" charset="0"/>
                        </a:rPr>
                        <a:t>Time required</a:t>
                      </a:r>
                      <a:endParaRPr lang="en-GB" sz="120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1" i="0" u="none" strike="noStrike">
                          <a:solidFill>
                            <a:srgbClr val="000000"/>
                          </a:solidFill>
                          <a:effectLst/>
                          <a:latin typeface="Arial" panose="020B0604020202020204" pitchFamily="34" charset="0"/>
                        </a:rPr>
                        <a:t>Slide number</a:t>
                      </a:r>
                      <a:endParaRPr lang="en-GB" sz="120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1" i="0" u="none" strike="noStrike" dirty="0">
                          <a:solidFill>
                            <a:srgbClr val="000000"/>
                          </a:solidFill>
                          <a:effectLst/>
                          <a:latin typeface="Arial" panose="020B0604020202020204" pitchFamily="34" charset="0"/>
                        </a:rPr>
                        <a:t>Resources and preparation needed</a:t>
                      </a:r>
                      <a:endParaRPr lang="en-GB" sz="1200"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7184935"/>
                  </a:ext>
                </a:extLst>
              </a:tr>
              <a:tr h="623541">
                <a:tc>
                  <a:txBody>
                    <a:bodyPr/>
                    <a:lstStyle/>
                    <a:p>
                      <a:pPr rtl="0" fontAlgn="t">
                        <a:spcBef>
                          <a:spcPts val="0"/>
                        </a:spcBef>
                        <a:spcAft>
                          <a:spcPts val="0"/>
                        </a:spcAft>
                      </a:pPr>
                      <a:r>
                        <a:rPr lang="en-GB" sz="1200" b="0" i="0" u="none" strike="noStrike">
                          <a:solidFill>
                            <a:srgbClr val="000000"/>
                          </a:solidFill>
                          <a:effectLst/>
                          <a:latin typeface="Arial" panose="020B0604020202020204" pitchFamily="34" charset="0"/>
                        </a:rPr>
                        <a:t>Starter and learning objectives</a:t>
                      </a:r>
                      <a:endParaRPr lang="en-GB" sz="120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0" i="1" u="none" strike="noStrike" dirty="0">
                          <a:solidFill>
                            <a:srgbClr val="000000"/>
                          </a:solidFill>
                          <a:effectLst/>
                          <a:latin typeface="Arial" panose="020B0604020202020204" pitchFamily="34" charset="0"/>
                        </a:rPr>
                        <a:t>10 minutes</a:t>
                      </a:r>
                      <a:endParaRPr lang="en-GB" sz="1200"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0" i="0" u="none" strike="noStrike">
                          <a:solidFill>
                            <a:srgbClr val="000000"/>
                          </a:solidFill>
                          <a:effectLst/>
                          <a:latin typeface="Arial" panose="020B0604020202020204" pitchFamily="34" charset="0"/>
                        </a:rPr>
                        <a:t>Slides 7-8</a:t>
                      </a:r>
                      <a:endParaRPr lang="en-GB" sz="120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0" i="0" u="none" strike="noStrike">
                          <a:solidFill>
                            <a:srgbClr val="000000"/>
                          </a:solidFill>
                          <a:effectLst/>
                          <a:latin typeface="Arial" panose="020B0604020202020204" pitchFamily="34" charset="0"/>
                        </a:rPr>
                        <a:t>Worksheet</a:t>
                      </a:r>
                      <a:endParaRPr lang="en-GB" sz="120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4127341"/>
                  </a:ext>
                </a:extLst>
              </a:tr>
              <a:tr h="623541">
                <a:tc>
                  <a:txBody>
                    <a:bodyPr/>
                    <a:lstStyle/>
                    <a:p>
                      <a:pPr rtl="0" fontAlgn="t">
                        <a:spcBef>
                          <a:spcPts val="0"/>
                        </a:spcBef>
                        <a:spcAft>
                          <a:spcPts val="0"/>
                        </a:spcAft>
                      </a:pPr>
                      <a:r>
                        <a:rPr lang="en-GB" sz="1200" b="0" i="0" u="none" strike="noStrike">
                          <a:solidFill>
                            <a:srgbClr val="000000"/>
                          </a:solidFill>
                          <a:effectLst/>
                          <a:latin typeface="Arial" panose="020B0604020202020204" pitchFamily="34" charset="0"/>
                        </a:rPr>
                        <a:t>Positive relationships</a:t>
                      </a:r>
                      <a:endParaRPr lang="en-GB" sz="120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0" i="1" u="none" strike="noStrike">
                          <a:solidFill>
                            <a:srgbClr val="000000"/>
                          </a:solidFill>
                          <a:effectLst/>
                          <a:latin typeface="Arial" panose="020B0604020202020204" pitchFamily="34" charset="0"/>
                        </a:rPr>
                        <a:t>15 minutes</a:t>
                      </a:r>
                      <a:endParaRPr lang="en-GB" sz="120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0" i="0" u="none" strike="noStrike" dirty="0">
                          <a:solidFill>
                            <a:srgbClr val="000000"/>
                          </a:solidFill>
                          <a:effectLst/>
                          <a:latin typeface="Arial" panose="020B0604020202020204" pitchFamily="34" charset="0"/>
                        </a:rPr>
                        <a:t>Slides 9-12</a:t>
                      </a:r>
                      <a:endParaRPr lang="en-GB" sz="1200"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0" i="0" u="none" strike="noStrike">
                          <a:solidFill>
                            <a:srgbClr val="000000"/>
                          </a:solidFill>
                          <a:effectLst/>
                          <a:latin typeface="Arial" panose="020B0604020202020204" pitchFamily="34" charset="0"/>
                        </a:rPr>
                        <a:t>Worksheet, 3-4 different coloured writing pens (if available)</a:t>
                      </a:r>
                      <a:endParaRPr lang="en-GB" sz="120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218023"/>
                  </a:ext>
                </a:extLst>
              </a:tr>
              <a:tr h="681617">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Concerning relationships</a:t>
                      </a:r>
                      <a:endParaRPr lang="en-GB" sz="1200" dirty="0">
                        <a:effectLst/>
                      </a:endParaRPr>
                    </a:p>
                    <a:p>
                      <a:pPr rtl="0" fontAlgn="t">
                        <a:spcBef>
                          <a:spcPts val="0"/>
                        </a:spcBef>
                        <a:spcAft>
                          <a:spcPts val="0"/>
                        </a:spcAft>
                      </a:pPr>
                      <a:endParaRPr lang="en-GB" sz="1200"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0" i="1" u="none" strike="noStrike" dirty="0">
                          <a:solidFill>
                            <a:srgbClr val="000000"/>
                          </a:solidFill>
                          <a:effectLst/>
                          <a:latin typeface="Arial" panose="020B0604020202020204" pitchFamily="34" charset="0"/>
                        </a:rPr>
                        <a:t>15 minutes</a:t>
                      </a:r>
                      <a:endParaRPr lang="en-GB" sz="1200"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0" i="0" u="none" strike="noStrike" dirty="0">
                          <a:solidFill>
                            <a:srgbClr val="000000"/>
                          </a:solidFill>
                          <a:effectLst/>
                          <a:latin typeface="Arial" panose="020B0604020202020204" pitchFamily="34" charset="0"/>
                        </a:rPr>
                        <a:t>Slides 13-15</a:t>
                      </a:r>
                      <a:endParaRPr lang="en-GB" sz="1200"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0" i="0" u="none" strike="noStrike" dirty="0">
                          <a:solidFill>
                            <a:srgbClr val="000000"/>
                          </a:solidFill>
                          <a:effectLst/>
                          <a:latin typeface="Arial" panose="020B0604020202020204" pitchFamily="34" charset="0"/>
                        </a:rPr>
                        <a:t>Worksheet and support sheet</a:t>
                      </a:r>
                      <a:endParaRPr lang="en-GB" sz="1200"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432689"/>
                  </a:ext>
                </a:extLst>
              </a:tr>
              <a:tr h="623541">
                <a:tc>
                  <a:txBody>
                    <a:bodyPr/>
                    <a:lstStyle/>
                    <a:p>
                      <a:pPr rtl="0" fontAlgn="t">
                        <a:spcBef>
                          <a:spcPts val="0"/>
                        </a:spcBef>
                        <a:spcAft>
                          <a:spcPts val="0"/>
                        </a:spcAft>
                      </a:pPr>
                      <a:r>
                        <a:rPr lang="en-GB" sz="1200" b="0" i="0" u="none" strike="noStrike">
                          <a:solidFill>
                            <a:srgbClr val="000000"/>
                          </a:solidFill>
                          <a:effectLst/>
                          <a:latin typeface="Arial" panose="020B0604020202020204" pitchFamily="34" charset="0"/>
                        </a:rPr>
                        <a:t>Signposting and plenary</a:t>
                      </a:r>
                      <a:endParaRPr lang="en-GB" sz="120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0" i="1" u="none" strike="noStrike">
                          <a:solidFill>
                            <a:srgbClr val="000000"/>
                          </a:solidFill>
                          <a:effectLst/>
                          <a:latin typeface="Arial" panose="020B0604020202020204" pitchFamily="34" charset="0"/>
                        </a:rPr>
                        <a:t>5 minutes</a:t>
                      </a:r>
                      <a:endParaRPr lang="en-GB" sz="120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0" i="0" u="none" strike="noStrike" dirty="0">
                          <a:solidFill>
                            <a:srgbClr val="000000"/>
                          </a:solidFill>
                          <a:effectLst/>
                          <a:latin typeface="Arial" panose="020B0604020202020204" pitchFamily="34" charset="0"/>
                        </a:rPr>
                        <a:t>Slides 16-18</a:t>
                      </a:r>
                      <a:endParaRPr lang="en-GB" sz="1200"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0" i="0" u="none" strike="noStrike" dirty="0">
                          <a:solidFill>
                            <a:srgbClr val="000000"/>
                          </a:solidFill>
                          <a:effectLst/>
                          <a:latin typeface="Arial" panose="020B0604020202020204" pitchFamily="34" charset="0"/>
                        </a:rPr>
                        <a:t>Worksheet</a:t>
                      </a:r>
                      <a:endParaRPr lang="en-GB" sz="1200"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7077842"/>
                  </a:ext>
                </a:extLst>
              </a:tr>
            </a:tbl>
          </a:graphicData>
        </a:graphic>
      </p:graphicFrame>
    </p:spTree>
    <p:extLst>
      <p:ext uri="{BB962C8B-B14F-4D97-AF65-F5344CB8AC3E}">
        <p14:creationId xmlns:p14="http://schemas.microsoft.com/office/powerpoint/2010/main" val="2084103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1BAD8E-9592-BEB4-15EF-311BE1F12DB7}"/>
              </a:ext>
            </a:extLst>
          </p:cNvPr>
          <p:cNvSpPr>
            <a:spLocks noGrp="1"/>
          </p:cNvSpPr>
          <p:nvPr>
            <p:ph type="body" sz="quarter" idx="12"/>
          </p:nvPr>
        </p:nvSpPr>
        <p:spPr/>
        <p:txBody>
          <a:bodyPr numCol="1"/>
          <a:lstStyle/>
          <a:p>
            <a:r>
              <a:rPr lang="en-GB" sz="2000" b="1" dirty="0"/>
              <a:t>Core message</a:t>
            </a:r>
            <a:endParaRPr lang="en-GB" sz="2000" dirty="0"/>
          </a:p>
          <a:p>
            <a:r>
              <a:rPr lang="en-GB" sz="2000" dirty="0"/>
              <a:t>Everybody has the right to be in positive, healthy and nurturing relationships, both intimate and not. Positive relationships have clear defining features, and they are taught in this lesson. Negative, abusive or offensive behaviour is never acceptable. It is important to know the signs and to know that there are ways to manage situations and stop it. Someone can start by talking to a person they trust as soon as possible.</a:t>
            </a:r>
          </a:p>
          <a:p>
            <a:r>
              <a:rPr lang="en-GB" sz="2000" b="1" dirty="0"/>
              <a:t>Signposting</a:t>
            </a:r>
            <a:endParaRPr lang="en-GB" sz="2000" dirty="0"/>
          </a:p>
          <a:p>
            <a:r>
              <a:rPr lang="en-GB" sz="2000" dirty="0"/>
              <a:t>Students are encouraged to speak to a trusted person, such as family, friends, a healthcare professional, school nurse or a member of staff in their school if they require support and/or guidance with the issues associated with relationships. For further information please visit </a:t>
            </a:r>
            <a:r>
              <a:rPr lang="en-GB" sz="2000" u="sng" dirty="0">
                <a:hlinkClick r:id="rId3"/>
              </a:rPr>
              <a:t>Young Minds</a:t>
            </a:r>
            <a:r>
              <a:rPr lang="en-GB" sz="2000" dirty="0"/>
              <a:t>, </a:t>
            </a:r>
            <a:r>
              <a:rPr lang="en-GB" sz="2000" u="sng" dirty="0">
                <a:hlinkClick r:id="rId4"/>
              </a:rPr>
              <a:t>Childline</a:t>
            </a:r>
            <a:r>
              <a:rPr lang="en-GB" sz="2000" dirty="0"/>
              <a:t>, </a:t>
            </a:r>
            <a:r>
              <a:rPr lang="en-GB" sz="2000" u="sng" dirty="0">
                <a:hlinkClick r:id="rId5"/>
              </a:rPr>
              <a:t>the Samaritans</a:t>
            </a:r>
            <a:r>
              <a:rPr lang="en-GB" sz="2000" dirty="0"/>
              <a:t>, </a:t>
            </a:r>
            <a:r>
              <a:rPr lang="en-GB" sz="2000" u="sng" dirty="0">
                <a:hlinkClick r:id="rId6"/>
              </a:rPr>
              <a:t>CEOP</a:t>
            </a:r>
            <a:r>
              <a:rPr lang="en-GB" sz="2000" dirty="0"/>
              <a:t> or the </a:t>
            </a:r>
            <a:r>
              <a:rPr lang="en-GB" sz="2000" u="sng" dirty="0">
                <a:hlinkClick r:id="rId7"/>
              </a:rPr>
              <a:t>NHS Urgent Mental Health Helpline</a:t>
            </a:r>
            <a:r>
              <a:rPr lang="en-GB" sz="2000" dirty="0"/>
              <a:t>.</a:t>
            </a:r>
          </a:p>
          <a:p>
            <a:br>
              <a:rPr lang="en-GB" dirty="0"/>
            </a:br>
            <a:br>
              <a:rPr lang="en-GB" dirty="0"/>
            </a:br>
            <a:endParaRPr lang="en-US" dirty="0"/>
          </a:p>
        </p:txBody>
      </p:sp>
      <p:pic>
        <p:nvPicPr>
          <p:cNvPr id="4" name="Picture 3">
            <a:extLst>
              <a:ext uri="{FF2B5EF4-FFF2-40B4-BE49-F238E27FC236}">
                <a16:creationId xmlns:a16="http://schemas.microsoft.com/office/drawing/2014/main" id="{C637A49D-3346-594F-B55D-AC8E6B432DB2}"/>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sp>
        <p:nvSpPr>
          <p:cNvPr id="5" name="Title 4">
            <a:extLst>
              <a:ext uri="{FF2B5EF4-FFF2-40B4-BE49-F238E27FC236}">
                <a16:creationId xmlns:a16="http://schemas.microsoft.com/office/drawing/2014/main" id="{CEED372C-457F-092E-6343-91870FA5499F}"/>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153853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Classroom tips</a:t>
            </a:r>
          </a:p>
        </p:txBody>
      </p:sp>
      <p:sp>
        <p:nvSpPr>
          <p:cNvPr id="5" name="Text Placeholder 4">
            <a:extLst>
              <a:ext uri="{FF2B5EF4-FFF2-40B4-BE49-F238E27FC236}">
                <a16:creationId xmlns:a16="http://schemas.microsoft.com/office/drawing/2014/main" id="{B5693F19-CED9-9F4D-92B0-B3D4C0DBEE16}"/>
              </a:ext>
            </a:extLst>
          </p:cNvPr>
          <p:cNvSpPr>
            <a:spLocks noGrp="1"/>
          </p:cNvSpPr>
          <p:nvPr>
            <p:ph type="body" sz="quarter" idx="12"/>
          </p:nvPr>
        </p:nvSpPr>
        <p:spPr>
          <a:xfrm>
            <a:off x="348710" y="1218747"/>
            <a:ext cx="11562874" cy="4072581"/>
          </a:xfrm>
          <a:noFill/>
          <a:ln>
            <a:noFill/>
          </a:ln>
        </p:spPr>
        <p:txBody>
          <a:bodyPr/>
          <a:lstStyle/>
          <a:p>
            <a:pPr>
              <a:spcBef>
                <a:spcPts val="400"/>
              </a:spcBef>
            </a:pPr>
            <a:r>
              <a:rPr lang="en-GB" sz="1600" b="1" dirty="0"/>
              <a:t>Climate for learning </a:t>
            </a:r>
            <a:endParaRPr lang="en-GB" sz="1600" dirty="0"/>
          </a:p>
          <a:p>
            <a:pPr>
              <a:spcBef>
                <a:spcPts val="400"/>
              </a:spcBef>
            </a:pPr>
            <a:r>
              <a:rPr lang="en-GB" dirty="0"/>
              <a:t>Read through</a:t>
            </a:r>
            <a:r>
              <a:rPr lang="en-GB" u="sng" dirty="0">
                <a:hlinkClick r:id="rId3"/>
              </a:rPr>
              <a:t> Guidance for Learning in a Safe Environment</a:t>
            </a:r>
            <a:r>
              <a:rPr lang="en-GB" dirty="0"/>
              <a:t>.</a:t>
            </a:r>
            <a:endParaRPr lang="en-GB" sz="1200" dirty="0"/>
          </a:p>
          <a:p>
            <a:pPr>
              <a:spcBef>
                <a:spcPts val="400"/>
              </a:spcBef>
            </a:pPr>
            <a:r>
              <a:rPr lang="en-GB" dirty="0"/>
              <a:t>This includes advice on: </a:t>
            </a:r>
            <a:endParaRPr lang="en-GB" sz="1200" dirty="0"/>
          </a:p>
          <a:p>
            <a:pPr marL="285750" indent="-285750" fontAlgn="base">
              <a:spcBef>
                <a:spcPts val="400"/>
              </a:spcBef>
              <a:buFont typeface="Arial" panose="020B0604020202020204" pitchFamily="34" charset="0"/>
              <a:buChar char="•"/>
            </a:pPr>
            <a:r>
              <a:rPr lang="en-GB" dirty="0"/>
              <a:t>developing and revisiting effective ground rules drawn up with students </a:t>
            </a:r>
          </a:p>
          <a:p>
            <a:pPr marL="285750" indent="-285750" fontAlgn="base">
              <a:spcBef>
                <a:spcPts val="400"/>
              </a:spcBef>
              <a:buFont typeface="Arial" panose="020B0604020202020204" pitchFamily="34" charset="0"/>
              <a:buChar char="•"/>
            </a:pPr>
            <a:r>
              <a:rPr lang="en-GB" dirty="0"/>
              <a:t>familiarity with your school’s safeguarding policy and procedures, including Child Protection and other relevant policies </a:t>
            </a:r>
          </a:p>
          <a:p>
            <a:pPr marL="285750" indent="-285750" fontAlgn="base">
              <a:spcBef>
                <a:spcPts val="400"/>
              </a:spcBef>
              <a:buFont typeface="Arial" panose="020B0604020202020204" pitchFamily="34" charset="0"/>
              <a:buChar char="•"/>
            </a:pPr>
            <a:r>
              <a:rPr lang="en-GB" dirty="0"/>
              <a:t>being prepared in case students make a disclosure and informing students that they can approach the teacher separately if there is something they wish to disclose. </a:t>
            </a:r>
          </a:p>
          <a:p>
            <a:pPr marL="285750" indent="-285750" fontAlgn="base">
              <a:spcBef>
                <a:spcPts val="400"/>
              </a:spcBef>
              <a:buFont typeface="Arial" panose="020B0604020202020204" pitchFamily="34" charset="0"/>
              <a:buChar char="•"/>
            </a:pPr>
            <a:r>
              <a:rPr lang="en-GB" dirty="0"/>
              <a:t>including and protecting vulnerable students </a:t>
            </a:r>
          </a:p>
          <a:p>
            <a:pPr marL="285750" indent="-285750" fontAlgn="base">
              <a:spcBef>
                <a:spcPts val="400"/>
              </a:spcBef>
              <a:buFont typeface="Arial" panose="020B0604020202020204" pitchFamily="34" charset="0"/>
              <a:buChar char="•"/>
            </a:pPr>
            <a:r>
              <a:rPr lang="en-GB" dirty="0"/>
              <a:t>using distancing techniques so that students can discuss sensitive issues without being encouraged to make a disclosure </a:t>
            </a:r>
          </a:p>
          <a:p>
            <a:pPr marL="285750" indent="-285750" fontAlgn="base">
              <a:spcBef>
                <a:spcPts val="400"/>
              </a:spcBef>
              <a:buFont typeface="Arial" panose="020B0604020202020204" pitchFamily="34" charset="0"/>
              <a:buChar char="•"/>
            </a:pPr>
            <a:r>
              <a:rPr lang="en-GB" dirty="0"/>
              <a:t>handling sensitive questions</a:t>
            </a:r>
          </a:p>
          <a:p>
            <a:pPr marL="285750" indent="-285750">
              <a:spcBef>
                <a:spcPts val="400"/>
              </a:spcBef>
              <a:buFont typeface="Arial" panose="020B0604020202020204" pitchFamily="34" charset="0"/>
              <a:buChar char="•"/>
            </a:pPr>
            <a:r>
              <a:rPr lang="en-GB" dirty="0"/>
              <a:t>involving students with special educational needs and disabilities (SEND) and/or autism</a:t>
            </a:r>
          </a:p>
          <a:p>
            <a:pPr>
              <a:spcBef>
                <a:spcPts val="0"/>
              </a:spcBef>
            </a:pPr>
            <a:br>
              <a:rPr lang="en-GB" dirty="0"/>
            </a:br>
            <a:r>
              <a:rPr lang="en-GB" dirty="0"/>
              <a:t>You may also wish to familiarise yourself with any schemes or offers available in your school, organisation or local area to</a:t>
            </a:r>
            <a:br>
              <a:rPr lang="en-GB" dirty="0"/>
            </a:br>
            <a:br>
              <a:rPr lang="en-GB" dirty="0"/>
            </a:br>
            <a:br>
              <a:rPr lang="en-GB" dirty="0"/>
            </a:br>
            <a:r>
              <a:rPr lang="en-GB" dirty="0"/>
              <a:t>support young people’s mental health. Your local public health team, school nurse, mental health leads or SEN support team should be able to help signpost you to this.</a:t>
            </a:r>
          </a:p>
          <a:p>
            <a:r>
              <a:rPr lang="en-GB" sz="1600" b="1" dirty="0"/>
              <a:t>Anonymous question box </a:t>
            </a:r>
            <a:endParaRPr lang="en-GB" sz="1600" dirty="0"/>
          </a:p>
          <a:p>
            <a:pPr>
              <a:spcBef>
                <a:spcPts val="0"/>
              </a:spcBef>
            </a:pPr>
            <a:r>
              <a:rPr lang="en-GB" dirty="0"/>
              <a:t>Place a question box or envelope somewhere in the classroom. Students write down any questions that occur to them during the lesson and submit them anonymously. You can address these questions in the next lesson. If students are not in class you could send them a self-addressed envelope so they can post a question back anonymously if needed.</a:t>
            </a:r>
          </a:p>
          <a:p>
            <a:r>
              <a:rPr lang="en-GB" sz="1600" b="1" dirty="0"/>
              <a:t>Identify students for whom this topic may be challenging</a:t>
            </a:r>
            <a:endParaRPr lang="en-GB" sz="1600" dirty="0"/>
          </a:p>
          <a:p>
            <a:pPr>
              <a:spcBef>
                <a:spcPts val="0"/>
              </a:spcBef>
            </a:pPr>
            <a:r>
              <a:rPr lang="en-GB" dirty="0"/>
              <a:t>Children and young people with experience of difficult relationships, harassment or bullying may find this topic challenging. It is important to be aware of any sensitivities or issues that may come up. Consider briefing or debriefing the lesson with any students who might be affected by this topic and signposting to immediate support that can be offered if students feel they want to talk further with someone about seeking help in their situation.</a:t>
            </a:r>
          </a:p>
          <a:p>
            <a:pPr>
              <a:spcBef>
                <a:spcPts val="0"/>
              </a:spcBef>
            </a:pPr>
            <a:br>
              <a:rPr lang="en-GB" dirty="0"/>
            </a:br>
            <a:endParaRPr lang="en-GB" dirty="0"/>
          </a:p>
          <a:p>
            <a:pPr lvl="0">
              <a:spcBef>
                <a:spcPts val="400"/>
              </a:spcBef>
              <a:buClr>
                <a:schemeClr val="dk1"/>
              </a:buClr>
              <a:buSzPts val="1300"/>
            </a:pPr>
            <a:endParaRPr lang="en-NZ" sz="1200" dirty="0"/>
          </a:p>
        </p:txBody>
      </p:sp>
      <p:pic>
        <p:nvPicPr>
          <p:cNvPr id="4" name="Picture 3">
            <a:extLst>
              <a:ext uri="{FF2B5EF4-FFF2-40B4-BE49-F238E27FC236}">
                <a16:creationId xmlns:a16="http://schemas.microsoft.com/office/drawing/2014/main" id="{C637A49D-3346-594F-B55D-AC8E6B432DB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spTree>
    <p:extLst>
      <p:ext uri="{BB962C8B-B14F-4D97-AF65-F5344CB8AC3E}">
        <p14:creationId xmlns:p14="http://schemas.microsoft.com/office/powerpoint/2010/main" val="1291097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4EE3D-D8CC-FD4F-9FDE-34A9449BBBC9}"/>
              </a:ext>
            </a:extLst>
          </p:cNvPr>
          <p:cNvSpPr>
            <a:spLocks noGrp="1"/>
          </p:cNvSpPr>
          <p:nvPr>
            <p:ph type="title"/>
          </p:nvPr>
        </p:nvSpPr>
        <p:spPr>
          <a:xfrm>
            <a:off x="-1106882" y="799217"/>
            <a:ext cx="4289108" cy="1898140"/>
          </a:xfrm>
        </p:spPr>
        <p:txBody>
          <a:bodyPr/>
          <a:lstStyle/>
          <a:p>
            <a:pPr algn="r">
              <a:lnSpc>
                <a:spcPts val="6000"/>
              </a:lnSpc>
            </a:pPr>
            <a:r>
              <a:rPr lang="en-GB" sz="5400" dirty="0"/>
              <a:t>Starter</a:t>
            </a:r>
          </a:p>
        </p:txBody>
      </p:sp>
      <p:sp>
        <p:nvSpPr>
          <p:cNvPr id="6" name="Text Placeholder 2">
            <a:extLst>
              <a:ext uri="{FF2B5EF4-FFF2-40B4-BE49-F238E27FC236}">
                <a16:creationId xmlns:a16="http://schemas.microsoft.com/office/drawing/2014/main" id="{AF36F387-22C8-5E3F-2EC4-1CB9D8E0B723}"/>
              </a:ext>
            </a:extLst>
          </p:cNvPr>
          <p:cNvSpPr txBox="1">
            <a:spLocks/>
          </p:cNvSpPr>
          <p:nvPr/>
        </p:nvSpPr>
        <p:spPr>
          <a:xfrm>
            <a:off x="7296539" y="792204"/>
            <a:ext cx="4478694" cy="2542238"/>
          </a:xfrm>
          <a:prstGeom prst="wedgeRectCallout">
            <a:avLst>
              <a:gd name="adj1" fmla="val -65880"/>
              <a:gd name="adj2" fmla="val 33595"/>
            </a:avLst>
          </a:prstGeom>
          <a:solidFill>
            <a:srgbClr val="FFCB31"/>
          </a:solidFill>
        </p:spPr>
        <p:txBody>
          <a:bodyPr lIns="180000" tIns="180000" rIns="180000" bIns="180000"/>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Two people in school have been going out for almost a year, they’ve got some friends in common and they’re a really popular couple in the school. They’re in a happy and positive relationship.</a:t>
            </a:r>
            <a:br>
              <a:rPr lang="en-GB" sz="2000" dirty="0"/>
            </a:br>
            <a:endParaRPr lang="en-GB" sz="2000" b="1" dirty="0"/>
          </a:p>
          <a:p>
            <a:endParaRPr lang="en-GB" sz="2000" dirty="0">
              <a:ea typeface="Lato"/>
              <a:sym typeface="Lato"/>
            </a:endParaRPr>
          </a:p>
        </p:txBody>
      </p:sp>
      <p:sp>
        <p:nvSpPr>
          <p:cNvPr id="8" name="TextBox 7">
            <a:extLst>
              <a:ext uri="{FF2B5EF4-FFF2-40B4-BE49-F238E27FC236}">
                <a16:creationId xmlns:a16="http://schemas.microsoft.com/office/drawing/2014/main" id="{B2CA7898-7DA6-D136-1C49-449A911EF226}"/>
              </a:ext>
            </a:extLst>
          </p:cNvPr>
          <p:cNvSpPr txBox="1"/>
          <p:nvPr/>
        </p:nvSpPr>
        <p:spPr>
          <a:xfrm>
            <a:off x="7296539" y="3523558"/>
            <a:ext cx="4778920" cy="2246769"/>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rPr>
              <a:t>How can you tell they’re in a positive relationship? What behaviours or signs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might you see?</a:t>
            </a:r>
          </a:p>
          <a:p>
            <a:endParaRPr lang="en-GB"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How might you be able to tell if someone was in an unhealthy relationship? What behaviours or signs might there be?</a:t>
            </a:r>
          </a:p>
        </p:txBody>
      </p:sp>
      <p:pic>
        <p:nvPicPr>
          <p:cNvPr id="3" name="Picture 2">
            <a:extLst>
              <a:ext uri="{FF2B5EF4-FFF2-40B4-BE49-F238E27FC236}">
                <a16:creationId xmlns:a16="http://schemas.microsoft.com/office/drawing/2014/main" id="{C4B7525B-5236-0D9E-B150-6788CE686D2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9867" y="2056418"/>
            <a:ext cx="7119361" cy="4801582"/>
          </a:xfrm>
          <a:prstGeom prst="rect">
            <a:avLst/>
          </a:prstGeom>
        </p:spPr>
      </p:pic>
    </p:spTree>
    <p:extLst>
      <p:ext uri="{BB962C8B-B14F-4D97-AF65-F5344CB8AC3E}">
        <p14:creationId xmlns:p14="http://schemas.microsoft.com/office/powerpoint/2010/main" val="3098629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4EE3D-D8CC-FD4F-9FDE-34A9449BBBC9}"/>
              </a:ext>
            </a:extLst>
          </p:cNvPr>
          <p:cNvSpPr>
            <a:spLocks noGrp="1"/>
          </p:cNvSpPr>
          <p:nvPr>
            <p:ph type="title"/>
          </p:nvPr>
        </p:nvSpPr>
        <p:spPr>
          <a:xfrm>
            <a:off x="-1106882" y="799217"/>
            <a:ext cx="4289108" cy="1898140"/>
          </a:xfrm>
        </p:spPr>
        <p:txBody>
          <a:bodyPr/>
          <a:lstStyle/>
          <a:p>
            <a:pPr algn="r">
              <a:lnSpc>
                <a:spcPts val="6000"/>
              </a:lnSpc>
            </a:pPr>
            <a:r>
              <a:rPr lang="en-GB" sz="5400" dirty="0"/>
              <a:t>Learning objectives</a:t>
            </a:r>
          </a:p>
        </p:txBody>
      </p:sp>
      <p:sp>
        <p:nvSpPr>
          <p:cNvPr id="4" name="Text Placeholder 3">
            <a:extLst>
              <a:ext uri="{FF2B5EF4-FFF2-40B4-BE49-F238E27FC236}">
                <a16:creationId xmlns:a16="http://schemas.microsoft.com/office/drawing/2014/main" id="{40384BA4-D318-CE41-ABF5-EB937802A859}"/>
              </a:ext>
            </a:extLst>
          </p:cNvPr>
          <p:cNvSpPr>
            <a:spLocks noGrp="1"/>
          </p:cNvSpPr>
          <p:nvPr>
            <p:ph type="body" sz="quarter" idx="28"/>
          </p:nvPr>
        </p:nvSpPr>
        <p:spPr>
          <a:xfrm>
            <a:off x="6682568" y="934014"/>
            <a:ext cx="4927073" cy="4420350"/>
          </a:xfrm>
        </p:spPr>
        <p:txBody>
          <a:bodyPr wrap="square" lIns="360000" tIns="360000" rIns="360000" bIns="360000">
            <a:spAutoFit/>
          </a:bodyPr>
          <a:lstStyle/>
          <a:p>
            <a:pPr marL="342900" indent="-342900" algn="l" fontAlgn="base">
              <a:lnSpc>
                <a:spcPct val="100000"/>
              </a:lnSpc>
              <a:buFont typeface="Arial" panose="020B0604020202020204" pitchFamily="34" charset="0"/>
              <a:buChar char="•"/>
            </a:pPr>
            <a:r>
              <a:rPr lang="en-GB" dirty="0"/>
              <a:t>Recognise the qualities and </a:t>
            </a:r>
            <a:br>
              <a:rPr lang="en-GB" dirty="0"/>
            </a:br>
            <a:r>
              <a:rPr lang="en-GB" dirty="0"/>
              <a:t>signs of a positive relationship</a:t>
            </a:r>
          </a:p>
          <a:p>
            <a:pPr marL="342900" indent="-342900" algn="l" fontAlgn="base">
              <a:lnSpc>
                <a:spcPct val="100000"/>
              </a:lnSpc>
              <a:buFont typeface="Arial" panose="020B0604020202020204" pitchFamily="34" charset="0"/>
              <a:buChar char="•"/>
            </a:pPr>
            <a:endParaRPr lang="en-GB" dirty="0"/>
          </a:p>
          <a:p>
            <a:pPr marL="342900" indent="-342900" algn="l" fontAlgn="base">
              <a:lnSpc>
                <a:spcPct val="100000"/>
              </a:lnSpc>
              <a:buFont typeface="Arial" panose="020B0604020202020204" pitchFamily="34" charset="0"/>
              <a:buChar char="•"/>
            </a:pPr>
            <a:r>
              <a:rPr lang="en-GB" dirty="0"/>
              <a:t>Describe examples of positive relationship behaviours</a:t>
            </a:r>
          </a:p>
          <a:p>
            <a:pPr marL="342900" indent="-342900" algn="l" fontAlgn="base">
              <a:lnSpc>
                <a:spcPct val="100000"/>
              </a:lnSpc>
              <a:buFont typeface="Arial" panose="020B0604020202020204" pitchFamily="34" charset="0"/>
              <a:buChar char="•"/>
            </a:pPr>
            <a:endParaRPr lang="en-GB" dirty="0"/>
          </a:p>
          <a:p>
            <a:pPr marL="342900" indent="-342900" algn="l" fontAlgn="base">
              <a:lnSpc>
                <a:spcPct val="100000"/>
              </a:lnSpc>
              <a:buFont typeface="Arial" panose="020B0604020202020204" pitchFamily="34" charset="0"/>
              <a:buChar char="•"/>
            </a:pPr>
            <a:r>
              <a:rPr lang="en-GB" dirty="0"/>
              <a:t>Identify the features of unhealthy, unsafe or abusive relationships</a:t>
            </a:r>
          </a:p>
          <a:p>
            <a:pPr marL="342900" indent="-342900" algn="l" fontAlgn="base">
              <a:lnSpc>
                <a:spcPct val="100000"/>
              </a:lnSpc>
              <a:buFont typeface="Arial" panose="020B0604020202020204" pitchFamily="34" charset="0"/>
              <a:buChar char="•"/>
            </a:pPr>
            <a:endParaRPr lang="en-GB" dirty="0"/>
          </a:p>
          <a:p>
            <a:pPr marL="342900" indent="-342900" algn="l" fontAlgn="base">
              <a:lnSpc>
                <a:spcPct val="100000"/>
              </a:lnSpc>
              <a:buFont typeface="Arial" panose="020B0604020202020204" pitchFamily="34" charset="0"/>
              <a:buChar char="•"/>
            </a:pPr>
            <a:r>
              <a:rPr lang="en-GB" dirty="0"/>
              <a:t>Explain how someone can seek help if they or others are experiencing abusive behaviours</a:t>
            </a:r>
          </a:p>
        </p:txBody>
      </p:sp>
      <p:pic>
        <p:nvPicPr>
          <p:cNvPr id="8" name="Picture 7">
            <a:extLst>
              <a:ext uri="{FF2B5EF4-FFF2-40B4-BE49-F238E27FC236}">
                <a16:creationId xmlns:a16="http://schemas.microsoft.com/office/drawing/2014/main" id="{0202DE2A-5DF0-F4A2-B002-37F2856D35B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1188" y="1339628"/>
            <a:ext cx="6978914" cy="5522400"/>
          </a:xfrm>
          <a:prstGeom prst="rect">
            <a:avLst/>
          </a:prstGeom>
        </p:spPr>
      </p:pic>
    </p:spTree>
    <p:extLst>
      <p:ext uri="{BB962C8B-B14F-4D97-AF65-F5344CB8AC3E}">
        <p14:creationId xmlns:p14="http://schemas.microsoft.com/office/powerpoint/2010/main" val="20967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4A98B6-4902-2BA9-E270-44BDD1C95CE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5961276"/>
          </a:xfrm>
          <a:prstGeom prst="rect">
            <a:avLst/>
          </a:prstGeom>
        </p:spPr>
      </p:pic>
      <p:sp>
        <p:nvSpPr>
          <p:cNvPr id="9" name="Title 8">
            <a:extLst>
              <a:ext uri="{FF2B5EF4-FFF2-40B4-BE49-F238E27FC236}">
                <a16:creationId xmlns:a16="http://schemas.microsoft.com/office/drawing/2014/main" id="{BF201630-FB56-C64E-8AF9-D9DB76355F21}"/>
              </a:ext>
            </a:extLst>
          </p:cNvPr>
          <p:cNvSpPr>
            <a:spLocks noGrp="1"/>
          </p:cNvSpPr>
          <p:nvPr>
            <p:ph type="title"/>
          </p:nvPr>
        </p:nvSpPr>
        <p:spPr>
          <a:xfrm>
            <a:off x="348709" y="426206"/>
            <a:ext cx="5527835" cy="1746036"/>
          </a:xfrm>
        </p:spPr>
        <p:txBody>
          <a:bodyPr/>
          <a:lstStyle/>
          <a:p>
            <a:pPr algn="l">
              <a:lnSpc>
                <a:spcPts val="4200"/>
              </a:lnSpc>
            </a:pPr>
            <a:r>
              <a:rPr lang="en-GB" sz="5000" dirty="0"/>
              <a:t>Positive relationships</a:t>
            </a:r>
          </a:p>
        </p:txBody>
      </p:sp>
      <p:sp>
        <p:nvSpPr>
          <p:cNvPr id="8" name="Text Placeholder 6">
            <a:extLst>
              <a:ext uri="{FF2B5EF4-FFF2-40B4-BE49-F238E27FC236}">
                <a16:creationId xmlns:a16="http://schemas.microsoft.com/office/drawing/2014/main" id="{FD7FEA5A-087D-764C-AFDB-4E5231C2DEB9}"/>
              </a:ext>
            </a:extLst>
          </p:cNvPr>
          <p:cNvSpPr>
            <a:spLocks noGrp="1"/>
          </p:cNvSpPr>
          <p:nvPr>
            <p:ph type="body" sz="quarter" idx="12"/>
          </p:nvPr>
        </p:nvSpPr>
        <p:spPr>
          <a:xfrm>
            <a:off x="348710" y="1195813"/>
            <a:ext cx="5163816" cy="3191916"/>
          </a:xfrm>
        </p:spPr>
        <p:txBody>
          <a:bodyPr/>
          <a:lstStyle/>
          <a:p>
            <a:pPr>
              <a:spcBef>
                <a:spcPts val="400"/>
              </a:spcBef>
            </a:pPr>
            <a:r>
              <a:rPr lang="en-GB" dirty="0"/>
              <a:t>Throughout their lives, people are likely to have a range of different types of relationships with others. </a:t>
            </a:r>
          </a:p>
          <a:p>
            <a:pPr>
              <a:spcBef>
                <a:spcPts val="400"/>
              </a:spcBef>
            </a:pPr>
            <a:endParaRPr lang="en-GB" dirty="0"/>
          </a:p>
          <a:p>
            <a:pPr>
              <a:spcBef>
                <a:spcPts val="400"/>
              </a:spcBef>
            </a:pPr>
            <a:r>
              <a:rPr lang="en-GB" dirty="0"/>
              <a:t>This includes relationships with family, friends, colleagues and intimate relationships.</a:t>
            </a:r>
          </a:p>
          <a:p>
            <a:pPr>
              <a:spcBef>
                <a:spcPts val="400"/>
              </a:spcBef>
            </a:pPr>
            <a:endParaRPr lang="en-GB" dirty="0"/>
          </a:p>
          <a:p>
            <a:pPr>
              <a:spcBef>
                <a:spcPts val="400"/>
              </a:spcBef>
            </a:pPr>
            <a:r>
              <a:rPr lang="en-GB" dirty="0"/>
              <a:t>It can help to learn about relationships because it’s important to know how people should treat one another. </a:t>
            </a:r>
          </a:p>
          <a:p>
            <a:pPr>
              <a:spcBef>
                <a:spcPts val="400"/>
              </a:spcBef>
            </a:pPr>
            <a:endParaRPr lang="en-GB" dirty="0"/>
          </a:p>
          <a:p>
            <a:pPr>
              <a:spcBef>
                <a:spcPts val="400"/>
              </a:spcBef>
            </a:pPr>
            <a:r>
              <a:rPr lang="en-GB" dirty="0"/>
              <a:t>For example, some relationships are positive but it’s also possible to have challenging relationships with people, or experience harmful and hurtful behaviours in relationships, so it’s good to be aware of this.</a:t>
            </a:r>
            <a:endParaRPr lang="en-NZ" dirty="0"/>
          </a:p>
        </p:txBody>
      </p:sp>
      <p:pic>
        <p:nvPicPr>
          <p:cNvPr id="7" name="Picture 6">
            <a:extLst>
              <a:ext uri="{FF2B5EF4-FFF2-40B4-BE49-F238E27FC236}">
                <a16:creationId xmlns:a16="http://schemas.microsoft.com/office/drawing/2014/main" id="{05AA8767-048F-9C46-B060-EAA17E74311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spTree>
    <p:extLst>
      <p:ext uri="{BB962C8B-B14F-4D97-AF65-F5344CB8AC3E}">
        <p14:creationId xmlns:p14="http://schemas.microsoft.com/office/powerpoint/2010/main" val="1236103205"/>
      </p:ext>
    </p:extLst>
  </p:cSld>
  <p:clrMapOvr>
    <a:masterClrMapping/>
  </p:clrMapOvr>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472C4"/>
      </a:hlink>
      <a:folHlink>
        <a:srgbClr val="4472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1D68EB4F4C724DBDD98B989C62A3FE" ma:contentTypeVersion="14" ma:contentTypeDescription="Create a new document." ma:contentTypeScope="" ma:versionID="f9380af5a49bf71607e515b7b5f0327e">
  <xsd:schema xmlns:xsd="http://www.w3.org/2001/XMLSchema" xmlns:xs="http://www.w3.org/2001/XMLSchema" xmlns:p="http://schemas.microsoft.com/office/2006/metadata/properties" xmlns:ns2="b442af94-27ec-4c12-9041-09447141ac56" xmlns:ns3="9b8f0eab-74d5-4d8d-87b8-270f2228a97d" targetNamespace="http://schemas.microsoft.com/office/2006/metadata/properties" ma:root="true" ma:fieldsID="a96778589ab4c4606631664b36ba4c9a" ns2:_="" ns3:_="">
    <xsd:import namespace="b442af94-27ec-4c12-9041-09447141ac56"/>
    <xsd:import namespace="9b8f0eab-74d5-4d8d-87b8-270f2228a9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42af94-27ec-4c12-9041-09447141ac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e8194ac-132f-443e-9640-f1f2e8c85d9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8f0eab-74d5-4d8d-87b8-270f2228a97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78b3e3e-7341-4ab7-9c45-2b52028c349c}" ma:internalName="TaxCatchAll" ma:showField="CatchAllData" ma:web="9b8f0eab-74d5-4d8d-87b8-270f2228a97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442af94-27ec-4c12-9041-09447141ac56">
      <Terms xmlns="http://schemas.microsoft.com/office/infopath/2007/PartnerControls"/>
    </lcf76f155ced4ddcb4097134ff3c332f>
    <TaxCatchAll xmlns="9b8f0eab-74d5-4d8d-87b8-270f2228a97d" xsi:nil="true"/>
  </documentManagement>
</p:properties>
</file>

<file path=customXml/itemProps1.xml><?xml version="1.0" encoding="utf-8"?>
<ds:datastoreItem xmlns:ds="http://schemas.openxmlformats.org/officeDocument/2006/customXml" ds:itemID="{269E9022-2092-4DA9-88E7-DB2EB5D487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42af94-27ec-4c12-9041-09447141ac56"/>
    <ds:schemaRef ds:uri="9b8f0eab-74d5-4d8d-87b8-270f2228a9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39D900-F5FC-4F1D-9345-1BA9E0939AE7}">
  <ds:schemaRefs>
    <ds:schemaRef ds:uri="http://schemas.microsoft.com/sharepoint/v3/contenttype/forms"/>
  </ds:schemaRefs>
</ds:datastoreItem>
</file>

<file path=customXml/itemProps3.xml><?xml version="1.0" encoding="utf-8"?>
<ds:datastoreItem xmlns:ds="http://schemas.openxmlformats.org/officeDocument/2006/customXml" ds:itemID="{F16B93EB-FBAD-402D-9145-130768C75E9D}">
  <ds:schemaRefs>
    <ds:schemaRef ds:uri="http://purl.org/dc/elements/1.1/"/>
    <ds:schemaRef ds:uri="http://schemas.microsoft.com/office/2006/documentManagement/types"/>
    <ds:schemaRef ds:uri="http://purl.org/dc/terms/"/>
    <ds:schemaRef ds:uri="http://purl.org/dc/dcmitype/"/>
    <ds:schemaRef ds:uri="http://schemas.microsoft.com/office/infopath/2007/PartnerControls"/>
    <ds:schemaRef ds:uri="b442af94-27ec-4c12-9041-09447141ac56"/>
    <ds:schemaRef ds:uri="http://schemas.openxmlformats.org/package/2006/metadata/core-properties"/>
    <ds:schemaRef ds:uri="9b8f0eab-74d5-4d8d-87b8-270f2228a97d"/>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15000</TotalTime>
  <Words>4666</Words>
  <Application>Microsoft Office PowerPoint</Application>
  <PresentationFormat>Widescreen</PresentationFormat>
  <Paragraphs>319</Paragraphs>
  <Slides>19</Slides>
  <Notes>19</Notes>
  <HiddenSlides>6</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Narrow</vt:lpstr>
      <vt:lpstr>Calibri</vt:lpstr>
      <vt:lpstr>Courier New</vt:lpstr>
      <vt:lpstr>Office Theme</vt:lpstr>
      <vt:lpstr>One-to-one relationships</vt:lpstr>
      <vt:lpstr>Overview</vt:lpstr>
      <vt:lpstr>Overview</vt:lpstr>
      <vt:lpstr>Overview</vt:lpstr>
      <vt:lpstr>PowerPoint Presentation</vt:lpstr>
      <vt:lpstr>Classroom tips</vt:lpstr>
      <vt:lpstr>Starter</vt:lpstr>
      <vt:lpstr>Learning objectives</vt:lpstr>
      <vt:lpstr>Positive relationships</vt:lpstr>
      <vt:lpstr>Video</vt:lpstr>
      <vt:lpstr>Key characteristics of a healthy relationship</vt:lpstr>
      <vt:lpstr>Key characteristics of a healthy relationship</vt:lpstr>
      <vt:lpstr>Concerning relationships</vt:lpstr>
      <vt:lpstr>Concerning relationships</vt:lpstr>
      <vt:lpstr>Did you know?</vt:lpstr>
      <vt:lpstr>Signposting</vt:lpstr>
      <vt:lpstr>Signposting</vt:lpstr>
      <vt:lpstr>Plenary</vt:lpstr>
      <vt:lpstr>Extension activities</vt:lpstr>
    </vt:vector>
  </TitlesOfParts>
  <Manager>Better Health Every Mind Matters</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One-to-one relationships Lesson Plan for Key Stages 3 and 4</dc:title>
  <dc:subject>Resource for students to learn about positive relationship behaviours, and explore how to identify the features of unhealthy, unsafe or abusive relationships.</dc:subject>
  <dc:creator>Better Health Every Mind Matters</dc:creator>
  <cp:keywords>Relationships, trust, respect, honesty, kindness, equality, boundaries, privacy, support, help, communication, active listening</cp:keywords>
  <dc:description/>
  <cp:lastModifiedBy>Katie Holland</cp:lastModifiedBy>
  <cp:revision>499</cp:revision>
  <dcterms:created xsi:type="dcterms:W3CDTF">2020-08-05T10:48:44Z</dcterms:created>
  <dcterms:modified xsi:type="dcterms:W3CDTF">2023-09-20T09:53:55Z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0x010100761D68EB4F4C724DBDD98B989C62A3FE</vt:lpwstr>
  </property>
  <property fmtid="{D5CDD505-2E9C-101B-9397-08002B2CF9AE}" pid="3" name="MediaServiceImageTags">
    <vt:lpwstr/>
  </property>
</Properties>
</file>