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68" r:id="rId2"/>
    <p:sldId id="283" r:id="rId3"/>
    <p:sldId id="264" r:id="rId4"/>
    <p:sldId id="269" r:id="rId5"/>
    <p:sldId id="270" r:id="rId6"/>
    <p:sldId id="271" r:id="rId7"/>
    <p:sldId id="272" r:id="rId8"/>
    <p:sldId id="273" r:id="rId9"/>
    <p:sldId id="274" r:id="rId10"/>
    <p:sldId id="275" r:id="rId11"/>
    <p:sldId id="276" r:id="rId12"/>
    <p:sldId id="278" r:id="rId13"/>
    <p:sldId id="279" r:id="rId14"/>
    <p:sldId id="280" r:id="rId15"/>
    <p:sldId id="281" r:id="rId16"/>
    <p:sldId id="282"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
      <p:font typeface="Twinkl" panose="020B060402020202020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07D"/>
    <a:srgbClr val="FEE000"/>
    <a:srgbClr val="BFDFC3"/>
    <a:srgbClr val="AEDEFA"/>
    <a:srgbClr val="EDBCD9"/>
    <a:srgbClr val="9D9CCD"/>
    <a:srgbClr val="F8BD95"/>
    <a:srgbClr val="F08214"/>
    <a:srgbClr val="FEE864"/>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80" autoAdjust="0"/>
    <p:restoredTop sz="94660"/>
  </p:normalViewPr>
  <p:slideViewPr>
    <p:cSldViewPr snapToGrid="0" showGuides="1">
      <p:cViewPr varScale="1">
        <p:scale>
          <a:sx n="63" d="100"/>
          <a:sy n="63" d="100"/>
        </p:scale>
        <p:origin x="1720" y="5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customXml" Target="../customXml/item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24/10/2023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twinkl.co.nz/resources/new-zealand-resources-years-7-8-classroom-management/back-to-school-classroom-management-years-7-8-new-zealand/icebreaker-activities-back-to-school-classroom-management-years-7-8-new-zealand"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nz/resources/new-zealand-resources-years-7-8-classroom-management/back-to-school-classroom-management-years-7-8-new-zealand/icebreaker-activities-back-to-school-classroom-management-years-7-8-new-zealand"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twinkl.co.nz/resources/new-zealand-resources-years-7-8-classroom-management/back-to-school-classroom-management-years-7-8-new-zealand/icebreaker-activities-back-to-school-classroom-management-years-7-8-new-zealand"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42A2268A-F6C0-F006-22C9-0381F1E6B4BF}"/>
              </a:ext>
            </a:extLst>
          </p:cNvPr>
          <p:cNvSpPr/>
          <p:nvPr userDrawn="1"/>
        </p:nvSpPr>
        <p:spPr>
          <a:xfrm>
            <a:off x="-67377" y="5775158"/>
            <a:ext cx="9288379" cy="1155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p:spPr>
        <p:txBody>
          <a:bodyPr>
            <a:noAutofit/>
          </a:bodyPr>
          <a:lstStyle>
            <a:lvl1pPr>
              <a:defRPr sz="3600">
                <a:latin typeface="Twinkl" pitchFamily="2" charset="0"/>
              </a:defRPr>
            </a:lvl1pPr>
          </a:lstStyle>
          <a:p>
            <a:r>
              <a:rPr lang="en-GB"/>
              <a:t>Click to edit Master title style</a:t>
            </a:r>
            <a:endParaRPr lang="en-GB" dirty="0"/>
          </a:p>
        </p:txBody>
      </p:sp>
      <p:sp>
        <p:nvSpPr>
          <p:cNvPr id="2" name="Rectangle 1">
            <a:hlinkClick r:id="rId3"/>
            <a:extLst>
              <a:ext uri="{FF2B5EF4-FFF2-40B4-BE49-F238E27FC236}">
                <a16:creationId xmlns:a16="http://schemas.microsoft.com/office/drawing/2014/main" id="{F6B3FB74-709F-76FC-14D4-FFCDA83A5ED2}"/>
              </a:ext>
            </a:extLst>
          </p:cNvPr>
          <p:cNvSpPr/>
          <p:nvPr userDrawn="1"/>
        </p:nvSpPr>
        <p:spPr>
          <a:xfrm>
            <a:off x="-67377" y="6545179"/>
            <a:ext cx="9288379" cy="385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p:spPr>
        <p:txBody>
          <a:bodyPr lIns="0" tIns="252000" rIns="0" bIns="0" anchor="ctr" anchorCtr="0">
            <a:noAutofit/>
          </a:bodyPr>
          <a:lstStyle>
            <a:lvl1pPr marL="0" indent="0" algn="ctr">
              <a:buNone/>
              <a:defRPr sz="40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p:spPr>
        <p:txBody>
          <a:bodyPr lIns="0" tIns="252000" rIns="0" bIns="0" anchor="ctr" anchorCtr="0">
            <a:noAutofit/>
          </a:bodyPr>
          <a:lstStyle>
            <a:lvl1pPr marL="0" indent="0" algn="ctr">
              <a:buNone/>
              <a:defRPr sz="40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4"/>
            <a:extLst>
              <a:ext uri="{FF2B5EF4-FFF2-40B4-BE49-F238E27FC236}">
                <a16:creationId xmlns:a16="http://schemas.microsoft.com/office/drawing/2014/main" id="{6A23C796-173B-1711-AE94-BC290E49A382}"/>
              </a:ext>
            </a:extLst>
          </p:cNvPr>
          <p:cNvSpPr/>
          <p:nvPr userDrawn="1"/>
        </p:nvSpPr>
        <p:spPr>
          <a:xfrm>
            <a:off x="-67377" y="5775158"/>
            <a:ext cx="9288379" cy="1155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Where's My Partner? Challenge</a:t>
            </a:r>
            <a:endPar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1704" y="1334753"/>
            <a:ext cx="8083826" cy="3139321"/>
          </a:xfrm>
          <a:prstGeom prst="rect">
            <a:avLst/>
          </a:prstGeom>
          <a:noFill/>
        </p:spPr>
        <p:txBody>
          <a:bodyPr wrap="square" rtlCol="0">
            <a:spAutoFit/>
          </a:bodyPr>
          <a:lstStyle/>
          <a:p>
            <a:pPr rtl="0">
              <a:spcBef>
                <a:spcPts val="0"/>
              </a:spcBef>
              <a:spcAft>
                <a:spcPts val="0"/>
              </a:spcAft>
            </a:pPr>
            <a:r>
              <a:rPr lang="en-GB" sz="11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This challenge involves the class or group finding a word partner to match the word they have on their forehead.</a:t>
            </a:r>
          </a:p>
          <a:p>
            <a:pPr rtl="0">
              <a:spcBef>
                <a:spcPts val="0"/>
              </a:spcBef>
              <a:spcAft>
                <a:spcPts val="0"/>
              </a:spcAft>
            </a:pPr>
            <a:endPar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Write all of the word pairs out on a piece of paper (SEE NEXT SLIDE FOR WORD PAIRS).</a:t>
            </a:r>
          </a:p>
          <a:p>
            <a:pPr rtl="0" fontAlgn="base">
              <a:spcBef>
                <a:spcPts val="0"/>
              </a:spcBef>
              <a:spcAft>
                <a:spcPts val="0"/>
              </a:spcAft>
              <a:buFont typeface="+mj-lt"/>
              <a:buAutoNum type="arabicPeriod"/>
            </a:pPr>
            <a:endPar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Hand out the word pairs, so each student gets one word. Students should not look at their word or show anyone else.</a:t>
            </a:r>
          </a:p>
          <a:p>
            <a:pPr rtl="0" fontAlgn="base">
              <a:spcBef>
                <a:spcPts val="0"/>
              </a:spcBef>
              <a:spcAft>
                <a:spcPts val="0"/>
              </a:spcAft>
              <a:buFont typeface="+mj-lt"/>
              <a:buAutoNum type="arabicPeriod"/>
            </a:pPr>
            <a:endPar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The words are then stuck on each player's forehead (so players can not see their own word).</a:t>
            </a:r>
          </a:p>
          <a:p>
            <a:pPr rtl="0" fontAlgn="base">
              <a:spcBef>
                <a:spcPts val="0"/>
              </a:spcBef>
              <a:spcAft>
                <a:spcPts val="0"/>
              </a:spcAft>
              <a:buFont typeface="+mj-lt"/>
              <a:buAutoNum type="arabicPeriod"/>
            </a:pPr>
            <a:endPar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On an instruction, each player moves around the space. The person running the challenge stops everyone and instructs them to stand next to someone. Give students 30 seconds to try and find out who they are by asking yes/no questions.</a:t>
            </a:r>
          </a:p>
          <a:p>
            <a:pPr rtl="0" fontAlgn="base">
              <a:spcBef>
                <a:spcPts val="0"/>
              </a:spcBef>
              <a:spcAft>
                <a:spcPts val="0"/>
              </a:spcAft>
              <a:buFont typeface="+mj-lt"/>
              <a:buAutoNum type="arabicPeriod"/>
            </a:pPr>
            <a:endPar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Repeat until all of the pairs are found.</a:t>
            </a:r>
          </a:p>
          <a:p>
            <a:pPr rtl="0" fontAlgn="base">
              <a:spcBef>
                <a:spcPts val="0"/>
              </a:spcBef>
              <a:spcAft>
                <a:spcPts val="0"/>
              </a:spcAft>
              <a:buFont typeface="+mj-lt"/>
              <a:buAutoNum type="arabicPeriod"/>
            </a:pPr>
            <a:endPar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Once pairs find each other, they can try and find one thing they each have in common and share it with the group at the end. </a:t>
            </a:r>
          </a:p>
        </p:txBody>
      </p:sp>
      <p:sp>
        <p:nvSpPr>
          <p:cNvPr id="2" name="TextBox 1">
            <a:extLst>
              <a:ext uri="{FF2B5EF4-FFF2-40B4-BE49-F238E27FC236}">
                <a16:creationId xmlns:a16="http://schemas.microsoft.com/office/drawing/2014/main" id="{F342D24B-7A20-C957-694E-04CE968CD944}"/>
              </a:ext>
            </a:extLst>
          </p:cNvPr>
          <p:cNvSpPr txBox="1"/>
          <p:nvPr/>
        </p:nvSpPr>
        <p:spPr>
          <a:xfrm>
            <a:off x="573443" y="4632844"/>
            <a:ext cx="8072087" cy="600164"/>
          </a:xfrm>
          <a:prstGeom prst="rect">
            <a:avLst/>
          </a:prstGeom>
          <a:noFill/>
        </p:spPr>
        <p:txBody>
          <a:bodyPr wrap="square" rtlCol="0">
            <a:spAutoFit/>
          </a:bodyPr>
          <a:lstStyle/>
          <a:p>
            <a:pPr rtl="0">
              <a:spcBef>
                <a:spcPts val="0"/>
              </a:spcBef>
              <a:spcAft>
                <a:spcPts val="0"/>
              </a:spcAft>
            </a:pPr>
            <a:r>
              <a:rPr lang="en-GB" sz="11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Paper and pencils for writing pairs</a:t>
            </a:r>
          </a:p>
        </p:txBody>
      </p:sp>
      <p:sp>
        <p:nvSpPr>
          <p:cNvPr id="4" name="TextBox 3">
            <a:extLst>
              <a:ext uri="{FF2B5EF4-FFF2-40B4-BE49-F238E27FC236}">
                <a16:creationId xmlns:a16="http://schemas.microsoft.com/office/drawing/2014/main" id="{A2F3A454-4457-DA8D-DC57-6D1E31CFB4E7}"/>
              </a:ext>
            </a:extLst>
          </p:cNvPr>
          <p:cNvSpPr txBox="1"/>
          <p:nvPr/>
        </p:nvSpPr>
        <p:spPr>
          <a:xfrm>
            <a:off x="561704" y="5391778"/>
            <a:ext cx="8020592" cy="769441"/>
          </a:xfrm>
          <a:prstGeom prst="rect">
            <a:avLst/>
          </a:prstGeom>
          <a:noFill/>
        </p:spPr>
        <p:txBody>
          <a:bodyPr wrap="square" rtlCol="0">
            <a:spAutoFit/>
          </a:bodyPr>
          <a:lstStyle/>
          <a:p>
            <a:pPr rtl="0">
              <a:spcBef>
                <a:spcPts val="0"/>
              </a:spcBef>
              <a:spcAft>
                <a:spcPts val="0"/>
              </a:spcAft>
            </a:pPr>
            <a:r>
              <a:rPr lang="en-GB" sz="11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Communicate clearly.</a:t>
            </a:r>
          </a:p>
          <a:p>
            <a:pPr rtl="0" fontAlgn="base">
              <a:spcBef>
                <a:spcPts val="0"/>
              </a:spcBef>
              <a:spcAft>
                <a:spcPts val="0"/>
              </a:spcAft>
              <a:buFont typeface="Arial" panose="020B0604020202020204" pitchFamily="34" charset="0"/>
              <a:buChar char="•"/>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Listen carefully.</a:t>
            </a:r>
          </a:p>
        </p:txBody>
      </p:sp>
      <p:sp>
        <p:nvSpPr>
          <p:cNvPr id="6" name="TextBox 5">
            <a:extLst>
              <a:ext uri="{FF2B5EF4-FFF2-40B4-BE49-F238E27FC236}">
                <a16:creationId xmlns:a16="http://schemas.microsoft.com/office/drawing/2014/main" id="{E066F884-C190-C8C4-EF03-271ED066D5B1}"/>
              </a:ext>
            </a:extLst>
          </p:cNvPr>
          <p:cNvSpPr txBox="1"/>
          <p:nvPr/>
        </p:nvSpPr>
        <p:spPr>
          <a:xfrm rot="1800000">
            <a:off x="6824761" y="5370439"/>
            <a:ext cx="1784758" cy="369332"/>
          </a:xfrm>
          <a:prstGeom prst="rect">
            <a:avLst/>
          </a:prstGeom>
          <a:noFill/>
        </p:spPr>
        <p:txBody>
          <a:bodyPr wrap="square">
            <a:spAutoFit/>
          </a:bodyPr>
          <a:lstStyle/>
          <a:p>
            <a:r>
              <a:rPr lang="en-GB" sz="18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WHOLE CLASS</a:t>
            </a:r>
            <a:endParaRPr lang="en-US"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605BFF7B-B3E2-7A3B-38C2-53BBE20840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7210" y="1334753"/>
            <a:ext cx="3292813" cy="4939220"/>
          </a:xfrm>
          <a:prstGeom prst="rect">
            <a:avLst/>
          </a:prstGeom>
        </p:spPr>
      </p:pic>
    </p:spTree>
    <p:extLst>
      <p:ext uri="{BB962C8B-B14F-4D97-AF65-F5344CB8AC3E}">
        <p14:creationId xmlns:p14="http://schemas.microsoft.com/office/powerpoint/2010/main" val="221667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500"/>
                                        <p:tgtEl>
                                          <p:spTgt spid="8">
                                            <p:txEl>
                                              <p:pRg st="6" end="6"/>
                                            </p:txEl>
                                          </p:spTgt>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Effect transition="in" filter="fade">
                                      <p:cBhvr>
                                        <p:cTn id="45" dur="500"/>
                                        <p:tgtEl>
                                          <p:spTgt spid="8">
                                            <p:txEl>
                                              <p:pRg st="8" end="8"/>
                                            </p:txEl>
                                          </p:spTgt>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500"/>
                                        <p:tgtEl>
                                          <p:spTgt spid="8">
                                            <p:txEl>
                                              <p:pRg st="10" end="10"/>
                                            </p:txEl>
                                          </p:spTgt>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8">
                                            <p:txEl>
                                              <p:pRg st="12" end="12"/>
                                            </p:txEl>
                                          </p:spTgt>
                                        </p:tgtEl>
                                        <p:attrNameLst>
                                          <p:attrName>style.visibility</p:attrName>
                                        </p:attrNameLst>
                                      </p:cBhvr>
                                      <p:to>
                                        <p:strVal val="visible"/>
                                      </p:to>
                                    </p:set>
                                    <p:animEffect transition="in" filter="fade">
                                      <p:cBhvr>
                                        <p:cTn id="53" dur="500"/>
                                        <p:tgtEl>
                                          <p:spTgt spid="8">
                                            <p:txEl>
                                              <p:pRg st="12" end="12"/>
                                            </p:txEl>
                                          </p:spTgt>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8">
                                            <p:txEl>
                                              <p:pRg st="14" end="14"/>
                                            </p:txEl>
                                          </p:spTgt>
                                        </p:tgtEl>
                                        <p:attrNameLst>
                                          <p:attrName>style.visibility</p:attrName>
                                        </p:attrNameLst>
                                      </p:cBhvr>
                                      <p:to>
                                        <p:strVal val="visible"/>
                                      </p:to>
                                    </p:set>
                                    <p:animEffect transition="in" filter="fade">
                                      <p:cBhvr>
                                        <p:cTn id="57" dur="500"/>
                                        <p:tgtEl>
                                          <p:spTgt spid="8">
                                            <p:txEl>
                                              <p:pRg st="14" end="14"/>
                                            </p:txEl>
                                          </p:spTgt>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fade">
                                      <p:cBhvr>
                                        <p:cTn id="61" dur="500"/>
                                        <p:tgtEl>
                                          <p:spTgt spid="2">
                                            <p:txEl>
                                              <p:pRg st="0" end="0"/>
                                            </p:txEl>
                                          </p:spTgt>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fade">
                                      <p:cBhvr>
                                        <p:cTn id="65" dur="500"/>
                                        <p:tgtEl>
                                          <p:spTgt spid="2">
                                            <p:txEl>
                                              <p:pRg st="2" end="2"/>
                                            </p:txEl>
                                          </p:spTgt>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4">
                                            <p:txEl>
                                              <p:pRg st="0" end="0"/>
                                            </p:txEl>
                                          </p:spTgt>
                                        </p:tgtEl>
                                        <p:attrNameLst>
                                          <p:attrName>style.visibility</p:attrName>
                                        </p:attrNameLst>
                                      </p:cBhvr>
                                      <p:to>
                                        <p:strVal val="visible"/>
                                      </p:to>
                                    </p:set>
                                    <p:animEffect transition="in" filter="fade">
                                      <p:cBhvr>
                                        <p:cTn id="69" dur="500"/>
                                        <p:tgtEl>
                                          <p:spTgt spid="4">
                                            <p:txEl>
                                              <p:pRg st="0" end="0"/>
                                            </p:txEl>
                                          </p:spTgt>
                                        </p:tgtEl>
                                      </p:cBhvr>
                                    </p:animEffect>
                                  </p:childTnLst>
                                </p:cTn>
                              </p:par>
                            </p:childTnLst>
                          </p:cTn>
                        </p:par>
                        <p:par>
                          <p:cTn id="70" fill="hold">
                            <p:stCondLst>
                              <p:cond delay="6500"/>
                            </p:stCondLst>
                            <p:childTnLst>
                              <p:par>
                                <p:cTn id="71" presetID="10" presetClass="entr" presetSubtype="0" fill="hold" grpId="0" nodeType="afterEffect">
                                  <p:stCondLst>
                                    <p:cond delay="0"/>
                                  </p:stCondLst>
                                  <p:childTnLst>
                                    <p:set>
                                      <p:cBhvr>
                                        <p:cTn id="72" dur="1" fill="hold">
                                          <p:stCondLst>
                                            <p:cond delay="0"/>
                                          </p:stCondLst>
                                        </p:cTn>
                                        <p:tgtEl>
                                          <p:spTgt spid="4">
                                            <p:txEl>
                                              <p:pRg st="2" end="2"/>
                                            </p:txEl>
                                          </p:spTgt>
                                        </p:tgtEl>
                                        <p:attrNameLst>
                                          <p:attrName>style.visibility</p:attrName>
                                        </p:attrNameLst>
                                      </p:cBhvr>
                                      <p:to>
                                        <p:strVal val="visible"/>
                                      </p:to>
                                    </p:set>
                                    <p:animEffect transition="in" filter="fade">
                                      <p:cBhvr>
                                        <p:cTn id="73" dur="500"/>
                                        <p:tgtEl>
                                          <p:spTgt spid="4">
                                            <p:txEl>
                                              <p:pRg st="2" end="2"/>
                                            </p:txEl>
                                          </p:spTgt>
                                        </p:tgtEl>
                                      </p:cBhvr>
                                    </p:animEffect>
                                  </p:childTnLst>
                                </p:cTn>
                              </p:par>
                            </p:childTnLst>
                          </p:cTn>
                        </p:par>
                        <p:par>
                          <p:cTn id="74" fill="hold">
                            <p:stCondLst>
                              <p:cond delay="7000"/>
                            </p:stCondLst>
                            <p:childTnLst>
                              <p:par>
                                <p:cTn id="75" presetID="10" presetClass="entr" presetSubtype="0" fill="hold" grpId="0" nodeType="afterEffect">
                                  <p:stCondLst>
                                    <p:cond delay="0"/>
                                  </p:stCondLst>
                                  <p:childTnLst>
                                    <p:set>
                                      <p:cBhvr>
                                        <p:cTn id="76" dur="1" fill="hold">
                                          <p:stCondLst>
                                            <p:cond delay="0"/>
                                          </p:stCondLst>
                                        </p:cTn>
                                        <p:tgtEl>
                                          <p:spTgt spid="4">
                                            <p:txEl>
                                              <p:pRg st="3" end="3"/>
                                            </p:txEl>
                                          </p:spTgt>
                                        </p:tgtEl>
                                        <p:attrNameLst>
                                          <p:attrName>style.visibility</p:attrName>
                                        </p:attrNameLst>
                                      </p:cBhvr>
                                      <p:to>
                                        <p:strVal val="visible"/>
                                      </p:to>
                                    </p:set>
                                    <p:animEffect transition="in" filter="fade">
                                      <p:cBhvr>
                                        <p:cTn id="77" dur="500"/>
                                        <p:tgtEl>
                                          <p:spTgt spid="4">
                                            <p:txEl>
                                              <p:pRg st="3" end="3"/>
                                            </p:txEl>
                                          </p:spTgt>
                                        </p:tgtEl>
                                      </p:cBhvr>
                                    </p:animEffect>
                                  </p:childTnLst>
                                </p:cTn>
                              </p:par>
                            </p:childTnLst>
                          </p:cTn>
                        </p:par>
                        <p:par>
                          <p:cTn id="78" fill="hold">
                            <p:stCondLst>
                              <p:cond delay="7500"/>
                            </p:stCondLst>
                            <p:childTnLst>
                              <p:par>
                                <p:cTn id="79" presetID="37" presetClass="entr" presetSubtype="0" fill="hold" grpId="0" nodeType="after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1000"/>
                                        <p:tgtEl>
                                          <p:spTgt spid="6"/>
                                        </p:tgtEl>
                                      </p:cBhvr>
                                    </p:animEffect>
                                    <p:anim calcmode="lin" valueType="num">
                                      <p:cBhvr>
                                        <p:cTn id="82" dur="1000" fill="hold"/>
                                        <p:tgtEl>
                                          <p:spTgt spid="6"/>
                                        </p:tgtEl>
                                        <p:attrNameLst>
                                          <p:attrName>ppt_x</p:attrName>
                                        </p:attrNameLst>
                                      </p:cBhvr>
                                      <p:tavLst>
                                        <p:tav tm="0">
                                          <p:val>
                                            <p:strVal val="#ppt_x"/>
                                          </p:val>
                                        </p:tav>
                                        <p:tav tm="100000">
                                          <p:val>
                                            <p:strVal val="#ppt_x"/>
                                          </p:val>
                                        </p:tav>
                                      </p:tavLst>
                                    </p:anim>
                                    <p:anim calcmode="lin" valueType="num">
                                      <p:cBhvr>
                                        <p:cTn id="83" dur="900" decel="100000" fill="hold"/>
                                        <p:tgtEl>
                                          <p:spTgt spid="6"/>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Where's My Partner? Challenge Pairs List</a:t>
            </a:r>
            <a:endPar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1704" y="1460648"/>
            <a:ext cx="8016058" cy="2677656"/>
          </a:xfrm>
          <a:prstGeom prst="rect">
            <a:avLst/>
          </a:prstGeom>
          <a:noFill/>
        </p:spPr>
        <p:txBody>
          <a:bodyPr wrap="square" rtlCol="0">
            <a:spAutoFit/>
          </a:bodyPr>
          <a:lstStyle/>
          <a:p>
            <a:pPr algn="ct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List of  word pairs to use for the Where's My Partner? Challenge:</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algn="ctr" rtl="0">
              <a:spcBef>
                <a:spcPts val="0"/>
              </a:spcBef>
              <a:spcAft>
                <a:spcPts val="0"/>
              </a:spcAft>
            </a:pPr>
            <a:br>
              <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first/last    salt/pepper    fish/chips    yes/no    late/early    law/order   rock/roll  </a:t>
            </a:r>
          </a:p>
          <a:p>
            <a:pPr algn="ctr" rtl="0">
              <a:spcBef>
                <a:spcPts val="0"/>
              </a:spcBef>
              <a:spcAft>
                <a:spcPts val="0"/>
              </a:spcAft>
            </a:pPr>
            <a:endParaRPr lang="en-GB" sz="1400"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a:p>
            <a:pPr algn="ctr" rtl="0">
              <a:spcBef>
                <a:spcPts val="0"/>
              </a:spcBef>
              <a:spcAft>
                <a:spcPts val="0"/>
              </a:spcAft>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t>
            </a:r>
            <a:br>
              <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high/low    knife/fork     pen/pencil     rain/shine     entry/exit    short/sweet</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algn="ctr" rtl="0">
              <a:spcBef>
                <a:spcPts val="0"/>
              </a:spcBef>
              <a:spcAft>
                <a:spcPts val="0"/>
              </a:spcAft>
            </a:pPr>
            <a:br>
              <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br>
              <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noughts/crosses    arm/leg    lost/found    slip/slide    give/take    peace/quiet </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algn="ctr" rtl="0">
              <a:spcBef>
                <a:spcPts val="0"/>
              </a:spcBef>
              <a:spcAft>
                <a:spcPts val="0"/>
              </a:spcAft>
            </a:pPr>
            <a:br>
              <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br>
              <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up/down    left/right    king/queen    bread/butter    cat/dog    pots/pans</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500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900" decel="100000" fill="hold"/>
                                        <p:tgtEl>
                                          <p:spTgt spid="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Crossing the Line Challenge</a:t>
            </a:r>
            <a:endPar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1704" y="1334753"/>
            <a:ext cx="8083826" cy="2031325"/>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This is a fun and very simple challenge.</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Each person in the class or group needs to be touching in some way. </a:t>
            </a:r>
          </a:p>
          <a:p>
            <a:pPr rtl="0" fontAlgn="base">
              <a:spcBef>
                <a:spcPts val="0"/>
              </a:spcBef>
              <a:spcAft>
                <a:spcPts val="0"/>
              </a:spcAft>
              <a:buFont typeface="+mj-lt"/>
              <a:buAutoNum type="arabicPeriod"/>
            </a:pPr>
            <a:endPar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startAt="2"/>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They then have to try to cross a line all together and connected as a group.  </a:t>
            </a:r>
          </a:p>
          <a:p>
            <a:pPr rtl="0">
              <a:spcBef>
                <a:spcPts val="0"/>
              </a:spcBef>
              <a:spcAft>
                <a:spcPts val="0"/>
              </a:spcAft>
            </a:pPr>
            <a:br>
              <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Sounds simple… but is it?</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42D24B-7A20-C957-694E-04CE968CD944}"/>
              </a:ext>
            </a:extLst>
          </p:cNvPr>
          <p:cNvSpPr txBox="1"/>
          <p:nvPr/>
        </p:nvSpPr>
        <p:spPr>
          <a:xfrm>
            <a:off x="573443" y="3634330"/>
            <a:ext cx="8072087" cy="738664"/>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 court or surface with lines</a:t>
            </a:r>
          </a:p>
        </p:txBody>
      </p:sp>
      <p:sp>
        <p:nvSpPr>
          <p:cNvPr id="4" name="TextBox 3">
            <a:extLst>
              <a:ext uri="{FF2B5EF4-FFF2-40B4-BE49-F238E27FC236}">
                <a16:creationId xmlns:a16="http://schemas.microsoft.com/office/drawing/2014/main" id="{A2F3A454-4457-DA8D-DC57-6D1E31CFB4E7}"/>
              </a:ext>
            </a:extLst>
          </p:cNvPr>
          <p:cNvSpPr txBox="1"/>
          <p:nvPr/>
        </p:nvSpPr>
        <p:spPr>
          <a:xfrm>
            <a:off x="561704" y="4641246"/>
            <a:ext cx="8020592" cy="738664"/>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Focus on leadership, clear communication and excellent listening.</a:t>
            </a:r>
          </a:p>
        </p:txBody>
      </p:sp>
      <p:sp>
        <p:nvSpPr>
          <p:cNvPr id="6" name="TextBox 5">
            <a:extLst>
              <a:ext uri="{FF2B5EF4-FFF2-40B4-BE49-F238E27FC236}">
                <a16:creationId xmlns:a16="http://schemas.microsoft.com/office/drawing/2014/main" id="{E9D4E58E-5973-06FD-0828-DD1F98759AB1}"/>
              </a:ext>
            </a:extLst>
          </p:cNvPr>
          <p:cNvSpPr txBox="1"/>
          <p:nvPr/>
        </p:nvSpPr>
        <p:spPr>
          <a:xfrm rot="1800000">
            <a:off x="6824761" y="5288932"/>
            <a:ext cx="1784758" cy="369332"/>
          </a:xfrm>
          <a:prstGeom prst="rect">
            <a:avLst/>
          </a:prstGeom>
          <a:noFill/>
        </p:spPr>
        <p:txBody>
          <a:bodyPr wrap="square">
            <a:spAutoFit/>
          </a:bodyPr>
          <a:lstStyle/>
          <a:p>
            <a:r>
              <a:rPr lang="en-GB" sz="18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WHOLE CLASS</a:t>
            </a:r>
            <a:endParaRPr lang="en-US"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E0781A85-A2B0-BCEF-778C-0F5C57BA2C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9554" y="1334753"/>
            <a:ext cx="3728126" cy="4970834"/>
          </a:xfrm>
          <a:prstGeom prst="rect">
            <a:avLst/>
          </a:prstGeom>
        </p:spPr>
      </p:pic>
    </p:spTree>
    <p:extLst>
      <p:ext uri="{BB962C8B-B14F-4D97-AF65-F5344CB8AC3E}">
        <p14:creationId xmlns:p14="http://schemas.microsoft.com/office/powerpoint/2010/main" val="193356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5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6" end="6"/>
                                            </p:txEl>
                                          </p:spTgt>
                                        </p:tgtEl>
                                        <p:attrNameLst>
                                          <p:attrName>style.visibility</p:attrName>
                                        </p:attrNameLst>
                                      </p:cBhvr>
                                      <p:to>
                                        <p:strVal val="visible"/>
                                      </p:to>
                                    </p:set>
                                    <p:animEffect transition="in" filter="fade">
                                      <p:cBhvr>
                                        <p:cTn id="44" dur="500"/>
                                        <p:tgtEl>
                                          <p:spTgt spid="8">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Effect transition="in" filter="fade">
                                      <p:cBhvr>
                                        <p:cTn id="49" dur="500"/>
                                        <p:tgtEl>
                                          <p:spTgt spid="8">
                                            <p:txEl>
                                              <p:pRg st="7" end="7"/>
                                            </p:txEl>
                                          </p:spTgt>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
                                            <p:txEl>
                                              <p:pRg st="0" end="0"/>
                                            </p:txEl>
                                          </p:spTgt>
                                        </p:tgtEl>
                                        <p:attrNameLst>
                                          <p:attrName>style.visibility</p:attrName>
                                        </p:attrNameLst>
                                      </p:cBhvr>
                                      <p:to>
                                        <p:strVal val="visible"/>
                                      </p:to>
                                    </p:set>
                                    <p:animEffect transition="in" filter="fade">
                                      <p:cBhvr>
                                        <p:cTn id="53" dur="500"/>
                                        <p:tgtEl>
                                          <p:spTgt spid="2">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fade">
                                      <p:cBhvr>
                                        <p:cTn id="58" dur="500"/>
                                        <p:tgtEl>
                                          <p:spTgt spid="2">
                                            <p:txEl>
                                              <p:pRg st="2" end="2"/>
                                            </p:txEl>
                                          </p:spTgt>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4">
                                            <p:txEl>
                                              <p:pRg st="0" end="0"/>
                                            </p:txEl>
                                          </p:spTgt>
                                        </p:tgtEl>
                                        <p:attrNameLst>
                                          <p:attrName>style.visibility</p:attrName>
                                        </p:attrNameLst>
                                      </p:cBhvr>
                                      <p:to>
                                        <p:strVal val="visible"/>
                                      </p:to>
                                    </p:set>
                                    <p:animEffect transition="in" filter="fade">
                                      <p:cBhvr>
                                        <p:cTn id="62" dur="500"/>
                                        <p:tgtEl>
                                          <p:spTgt spid="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fade">
                                      <p:cBhvr>
                                        <p:cTn id="67" dur="500"/>
                                        <p:tgtEl>
                                          <p:spTgt spid="4">
                                            <p:txEl>
                                              <p:pRg st="2" end="2"/>
                                            </p:txEl>
                                          </p:spTgt>
                                        </p:tgtEl>
                                      </p:cBhvr>
                                    </p:animEffect>
                                  </p:childTnLst>
                                </p:cTn>
                              </p:par>
                            </p:childTnLst>
                          </p:cTn>
                        </p:par>
                        <p:par>
                          <p:cTn id="68" fill="hold">
                            <p:stCondLst>
                              <p:cond delay="500"/>
                            </p:stCondLst>
                            <p:childTnLst>
                              <p:par>
                                <p:cTn id="69" presetID="37" presetClass="entr" presetSubtype="0"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900" decel="100000" fill="hold"/>
                                        <p:tgtEl>
                                          <p:spTgt spid="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Fist Bump Challenge</a:t>
            </a:r>
            <a:endPar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1704" y="1334753"/>
            <a:ext cx="8083826" cy="3231654"/>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This challenge involves a group of up to ten people.</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Each person selects a hand to use as a fist bump in the middle of a formed circle. </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All fists meet in the middle. </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One person takes the first turn. They think of the number of fists that will be left in the middle of the circle. Once they have it, they countdown from 3. On 1, players can leave their fist in the middle or take it out. If the number of fists left in the middle matches the number the person had in their head, they get one point. If wrong, no point is awarded.</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Then the turn moves to the right, and all players put their fists in again, waiting for the new turn taker to think of their number and begin the countdown.</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The game continues until one person has reached a set amount of points.  </a:t>
            </a:r>
          </a:p>
        </p:txBody>
      </p:sp>
      <p:sp>
        <p:nvSpPr>
          <p:cNvPr id="2" name="TextBox 1">
            <a:extLst>
              <a:ext uri="{FF2B5EF4-FFF2-40B4-BE49-F238E27FC236}">
                <a16:creationId xmlns:a16="http://schemas.microsoft.com/office/drawing/2014/main" id="{F342D24B-7A20-C957-694E-04CE968CD944}"/>
              </a:ext>
            </a:extLst>
          </p:cNvPr>
          <p:cNvSpPr txBox="1"/>
          <p:nvPr/>
        </p:nvSpPr>
        <p:spPr>
          <a:xfrm>
            <a:off x="573443" y="4617549"/>
            <a:ext cx="8072087" cy="646331"/>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None needed</a:t>
            </a:r>
          </a:p>
        </p:txBody>
      </p:sp>
      <p:sp>
        <p:nvSpPr>
          <p:cNvPr id="4" name="TextBox 3">
            <a:extLst>
              <a:ext uri="{FF2B5EF4-FFF2-40B4-BE49-F238E27FC236}">
                <a16:creationId xmlns:a16="http://schemas.microsoft.com/office/drawing/2014/main" id="{A2F3A454-4457-DA8D-DC57-6D1E31CFB4E7}"/>
              </a:ext>
            </a:extLst>
          </p:cNvPr>
          <p:cNvSpPr txBox="1"/>
          <p:nvPr/>
        </p:nvSpPr>
        <p:spPr>
          <a:xfrm>
            <a:off x="561704" y="5387866"/>
            <a:ext cx="8020592" cy="1200329"/>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Focus on taking turns, fair-play and fast reactions.</a:t>
            </a:r>
          </a:p>
          <a:p>
            <a:pPr rtl="0" fontAlgn="base">
              <a:spcBef>
                <a:spcPts val="0"/>
              </a:spcBef>
              <a:spcAft>
                <a:spcPts val="0"/>
              </a:spcAft>
              <a:buFont typeface="Arial" panose="020B0604020202020204" pitchFamily="34" charset="0"/>
              <a:buChar char="•"/>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Honesty</a:t>
            </a:r>
          </a:p>
          <a:p>
            <a:pPr rtl="0" fontAlgn="base">
              <a:spcBef>
                <a:spcPts val="0"/>
              </a:spcBef>
              <a:spcAft>
                <a:spcPts val="0"/>
              </a:spcAft>
              <a:buFont typeface="Arial" panose="020B0604020202020204" pitchFamily="34" charset="0"/>
              <a:buChar char="•"/>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8F8A016-3644-95B6-882E-6FEA82C6764E}"/>
              </a:ext>
            </a:extLst>
          </p:cNvPr>
          <p:cNvSpPr txBox="1"/>
          <p:nvPr/>
        </p:nvSpPr>
        <p:spPr>
          <a:xfrm rot="1800000">
            <a:off x="6554420" y="5338581"/>
            <a:ext cx="2074510" cy="369332"/>
          </a:xfrm>
          <a:prstGeom prst="rect">
            <a:avLst/>
          </a:prstGeom>
          <a:noFill/>
        </p:spPr>
        <p:txBody>
          <a:bodyPr wrap="square">
            <a:spAutoFit/>
          </a:bodyPr>
          <a:lstStyle/>
          <a:p>
            <a:r>
              <a:rPr lang="en-GB" sz="18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BEST IN GROUPS</a:t>
            </a:r>
            <a:endParaRPr lang="en-US"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8663D643-6EF9-7700-871F-79CA86CE8A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4158" y="1396335"/>
            <a:ext cx="8018138" cy="4805465"/>
          </a:xfrm>
          <a:prstGeom prst="rect">
            <a:avLst/>
          </a:prstGeom>
        </p:spPr>
      </p:pic>
    </p:spTree>
    <p:extLst>
      <p:ext uri="{BB962C8B-B14F-4D97-AF65-F5344CB8AC3E}">
        <p14:creationId xmlns:p14="http://schemas.microsoft.com/office/powerpoint/2010/main" val="70886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5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6" end="6"/>
                                            </p:txEl>
                                          </p:spTgt>
                                        </p:tgtEl>
                                        <p:attrNameLst>
                                          <p:attrName>style.visibility</p:attrName>
                                        </p:attrNameLst>
                                      </p:cBhvr>
                                      <p:to>
                                        <p:strVal val="visible"/>
                                      </p:to>
                                    </p:set>
                                    <p:animEffect transition="in" filter="fade">
                                      <p:cBhvr>
                                        <p:cTn id="44" dur="500"/>
                                        <p:tgtEl>
                                          <p:spTgt spid="8">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fade">
                                      <p:cBhvr>
                                        <p:cTn id="49" dur="500"/>
                                        <p:tgtEl>
                                          <p:spTgt spid="8">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xEl>
                                              <p:pRg st="10" end="10"/>
                                            </p:txEl>
                                          </p:spTgt>
                                        </p:tgtEl>
                                        <p:attrNameLst>
                                          <p:attrName>style.visibility</p:attrName>
                                        </p:attrNameLst>
                                      </p:cBhvr>
                                      <p:to>
                                        <p:strVal val="visible"/>
                                      </p:to>
                                    </p:set>
                                    <p:animEffect transition="in" filter="fade">
                                      <p:cBhvr>
                                        <p:cTn id="54" dur="500"/>
                                        <p:tgtEl>
                                          <p:spTgt spid="8">
                                            <p:txEl>
                                              <p:pRg st="10" end="1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xEl>
                                              <p:pRg st="12" end="12"/>
                                            </p:txEl>
                                          </p:spTgt>
                                        </p:tgtEl>
                                        <p:attrNameLst>
                                          <p:attrName>style.visibility</p:attrName>
                                        </p:attrNameLst>
                                      </p:cBhvr>
                                      <p:to>
                                        <p:strVal val="visible"/>
                                      </p:to>
                                    </p:set>
                                    <p:animEffect transition="in" filter="fade">
                                      <p:cBhvr>
                                        <p:cTn id="59" dur="500"/>
                                        <p:tgtEl>
                                          <p:spTgt spid="8">
                                            <p:txEl>
                                              <p:pRg st="12" end="12"/>
                                            </p:txEl>
                                          </p:spTgt>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fade">
                                      <p:cBhvr>
                                        <p:cTn id="63" dur="500"/>
                                        <p:tgtEl>
                                          <p:spTgt spid="2">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fade">
                                      <p:cBhvr>
                                        <p:cTn id="68" dur="500"/>
                                        <p:tgtEl>
                                          <p:spTgt spid="2">
                                            <p:txEl>
                                              <p:pRg st="2" end="2"/>
                                            </p:txEl>
                                          </p:spTgt>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
                                            <p:txEl>
                                              <p:pRg st="0" end="0"/>
                                            </p:txEl>
                                          </p:spTgt>
                                        </p:tgtEl>
                                        <p:attrNameLst>
                                          <p:attrName>style.visibility</p:attrName>
                                        </p:attrNameLst>
                                      </p:cBhvr>
                                      <p:to>
                                        <p:strVal val="visible"/>
                                      </p:to>
                                    </p:set>
                                    <p:animEffect transition="in" filter="fade">
                                      <p:cBhvr>
                                        <p:cTn id="72" dur="500"/>
                                        <p:tgtEl>
                                          <p:spTgt spid="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Effect transition="in" filter="fade">
                                      <p:cBhvr>
                                        <p:cTn id="77" dur="500"/>
                                        <p:tgtEl>
                                          <p:spTgt spid="4">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4" end="4"/>
                                            </p:txEl>
                                          </p:spTgt>
                                        </p:tgtEl>
                                        <p:attrNameLst>
                                          <p:attrName>style.visibility</p:attrName>
                                        </p:attrNameLst>
                                      </p:cBhvr>
                                      <p:to>
                                        <p:strVal val="visible"/>
                                      </p:to>
                                    </p:set>
                                    <p:animEffect transition="in" filter="fade">
                                      <p:cBhvr>
                                        <p:cTn id="82" dur="500"/>
                                        <p:tgtEl>
                                          <p:spTgt spid="4">
                                            <p:txEl>
                                              <p:pRg st="4" end="4"/>
                                            </p:txEl>
                                          </p:spTgt>
                                        </p:tgtEl>
                                      </p:cBhvr>
                                    </p:animEffect>
                                  </p:childTnLst>
                                </p:cTn>
                              </p:par>
                            </p:childTnLst>
                          </p:cTn>
                        </p:par>
                        <p:par>
                          <p:cTn id="83" fill="hold">
                            <p:stCondLst>
                              <p:cond delay="500"/>
                            </p:stCondLst>
                            <p:childTnLst>
                              <p:par>
                                <p:cTn id="84" presetID="37" presetClass="entr" presetSubtype="0" fill="hold" grpId="0" nodeType="after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1000"/>
                                        <p:tgtEl>
                                          <p:spTgt spid="6"/>
                                        </p:tgtEl>
                                      </p:cBhvr>
                                    </p:animEffect>
                                    <p:anim calcmode="lin" valueType="num">
                                      <p:cBhvr>
                                        <p:cTn id="87" dur="1000" fill="hold"/>
                                        <p:tgtEl>
                                          <p:spTgt spid="6"/>
                                        </p:tgtEl>
                                        <p:attrNameLst>
                                          <p:attrName>ppt_x</p:attrName>
                                        </p:attrNameLst>
                                      </p:cBhvr>
                                      <p:tavLst>
                                        <p:tav tm="0">
                                          <p:val>
                                            <p:strVal val="#ppt_x"/>
                                          </p:val>
                                        </p:tav>
                                        <p:tav tm="100000">
                                          <p:val>
                                            <p:strVal val="#ppt_x"/>
                                          </p:val>
                                        </p:tav>
                                      </p:tavLst>
                                    </p:anim>
                                    <p:anim calcmode="lin" valueType="num">
                                      <p:cBhvr>
                                        <p:cTn id="88" dur="900" decel="100000" fill="hold"/>
                                        <p:tgtEl>
                                          <p:spTgt spid="6"/>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 Gravity Ball Challenge</a:t>
            </a:r>
            <a:endPar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1704" y="1334753"/>
            <a:ext cx="8083826" cy="3231654"/>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This challenge involves a group of up to ten people.</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i="0" u="none" strike="noStrike" dirty="0">
                <a:solidFill>
                  <a:srgbClr val="02407D"/>
                </a:solidFill>
                <a:latin typeface="Open Sans" panose="020B0606030504020204" pitchFamily="34" charset="0"/>
                <a:ea typeface="Open Sans" panose="020B0606030504020204" pitchFamily="34" charset="0"/>
                <a:cs typeface="Open Sans" panose="020B0606030504020204" pitchFamily="34" charset="0"/>
              </a:rPr>
              <a:t> </a:t>
            </a: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Starting at number one, give each person in the group a number.</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The object of the challenge is to keep the ball off the ground using any part of your body (hands, head, feet).</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Each player must stay in the designated area. </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You are only allowed to keep the ball up when it is your numbered turn (number one starts, number two keeps it up, then number three and so on).</a:t>
            </a:r>
          </a:p>
          <a:p>
            <a:pPr rtl="0">
              <a:spcBef>
                <a:spcPts val="0"/>
              </a:spcBef>
              <a:spcAft>
                <a:spcPts val="0"/>
              </a:spcAft>
            </a:pPr>
            <a:br>
              <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How long can the group keep the ball up in the air? </a:t>
            </a: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Can the group get through all of their numbered players without the ball touching the ground?</a:t>
            </a: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br>
              <a:rPr lang="en-GB" sz="1200" dirty="0">
                <a:solidFill>
                  <a:srgbClr val="02407D"/>
                </a:solidFill>
                <a:latin typeface="Open Sans" panose="020B0606030504020204" pitchFamily="34" charset="0"/>
                <a:ea typeface="Open Sans" panose="020B0606030504020204" pitchFamily="34" charset="0"/>
                <a:cs typeface="Open Sans" panose="020B0606030504020204" pitchFamily="34" charset="0"/>
              </a:rPr>
            </a:b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42D24B-7A20-C957-694E-04CE968CD944}"/>
              </a:ext>
            </a:extLst>
          </p:cNvPr>
          <p:cNvSpPr txBox="1"/>
          <p:nvPr/>
        </p:nvSpPr>
        <p:spPr>
          <a:xfrm>
            <a:off x="573443" y="4372203"/>
            <a:ext cx="8072087" cy="1015663"/>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 soft ball (the bigger, the better)</a:t>
            </a: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 designated area that players must stay within</a:t>
            </a:r>
          </a:p>
          <a:p>
            <a:pPr rtl="0" fontAlgn="base">
              <a:spcBef>
                <a:spcPts val="0"/>
              </a:spcBef>
              <a:spcAft>
                <a:spcPts val="0"/>
              </a:spcAft>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2F3A454-4457-DA8D-DC57-6D1E31CFB4E7}"/>
              </a:ext>
            </a:extLst>
          </p:cNvPr>
          <p:cNvSpPr txBox="1"/>
          <p:nvPr/>
        </p:nvSpPr>
        <p:spPr>
          <a:xfrm>
            <a:off x="561704" y="5387866"/>
            <a:ext cx="8020592" cy="1015663"/>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Call the number out that you are keeping the ball up for.</a:t>
            </a: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Move near the ball when it is your turn. </a:t>
            </a:r>
          </a:p>
          <a:p>
            <a:pPr rtl="0" fontAlgn="base">
              <a:spcBef>
                <a:spcPts val="0"/>
              </a:spcBef>
              <a:spcAft>
                <a:spcPts val="0"/>
              </a:spcAft>
              <a:buFont typeface="Arial" panose="020B0604020202020204" pitchFamily="34" charset="0"/>
              <a:buChar char="•"/>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2A5745E-6D5C-F12A-C836-7359F5578EB6}"/>
              </a:ext>
            </a:extLst>
          </p:cNvPr>
          <p:cNvSpPr txBox="1"/>
          <p:nvPr/>
        </p:nvSpPr>
        <p:spPr>
          <a:xfrm rot="1800000">
            <a:off x="6554420" y="5338581"/>
            <a:ext cx="2074510" cy="369332"/>
          </a:xfrm>
          <a:prstGeom prst="rect">
            <a:avLst/>
          </a:prstGeom>
          <a:noFill/>
        </p:spPr>
        <p:txBody>
          <a:bodyPr wrap="square">
            <a:spAutoFit/>
          </a:bodyPr>
          <a:lstStyle/>
          <a:p>
            <a:r>
              <a:rPr lang="en-GB" sz="18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BEST IN GROUPS</a:t>
            </a:r>
            <a:endParaRPr lang="en-US"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F821F18D-F653-F325-0B89-E9FCE71F60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6070" y="1334753"/>
            <a:ext cx="3955094" cy="4943867"/>
          </a:xfrm>
          <a:prstGeom prst="rect">
            <a:avLst/>
          </a:prstGeom>
        </p:spPr>
      </p:pic>
    </p:spTree>
    <p:extLst>
      <p:ext uri="{BB962C8B-B14F-4D97-AF65-F5344CB8AC3E}">
        <p14:creationId xmlns:p14="http://schemas.microsoft.com/office/powerpoint/2010/main" val="11937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5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6" end="6"/>
                                            </p:txEl>
                                          </p:spTgt>
                                        </p:tgtEl>
                                        <p:attrNameLst>
                                          <p:attrName>style.visibility</p:attrName>
                                        </p:attrNameLst>
                                      </p:cBhvr>
                                      <p:to>
                                        <p:strVal val="visible"/>
                                      </p:to>
                                    </p:set>
                                    <p:animEffect transition="in" filter="fade">
                                      <p:cBhvr>
                                        <p:cTn id="44" dur="500"/>
                                        <p:tgtEl>
                                          <p:spTgt spid="8">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fade">
                                      <p:cBhvr>
                                        <p:cTn id="49" dur="500"/>
                                        <p:tgtEl>
                                          <p:spTgt spid="8">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xEl>
                                              <p:pRg st="10" end="10"/>
                                            </p:txEl>
                                          </p:spTgt>
                                        </p:tgtEl>
                                        <p:attrNameLst>
                                          <p:attrName>style.visibility</p:attrName>
                                        </p:attrNameLst>
                                      </p:cBhvr>
                                      <p:to>
                                        <p:strVal val="visible"/>
                                      </p:to>
                                    </p:set>
                                    <p:animEffect transition="in" filter="fade">
                                      <p:cBhvr>
                                        <p:cTn id="54" dur="500"/>
                                        <p:tgtEl>
                                          <p:spTgt spid="8">
                                            <p:txEl>
                                              <p:pRg st="10" end="1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xEl>
                                              <p:pRg st="11" end="11"/>
                                            </p:txEl>
                                          </p:spTgt>
                                        </p:tgtEl>
                                        <p:attrNameLst>
                                          <p:attrName>style.visibility</p:attrName>
                                        </p:attrNameLst>
                                      </p:cBhvr>
                                      <p:to>
                                        <p:strVal val="visible"/>
                                      </p:to>
                                    </p:set>
                                    <p:animEffect transition="in" filter="fade">
                                      <p:cBhvr>
                                        <p:cTn id="59" dur="500"/>
                                        <p:tgtEl>
                                          <p:spTgt spid="8">
                                            <p:txEl>
                                              <p:pRg st="11" end="1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xEl>
                                              <p:pRg st="12" end="12"/>
                                            </p:txEl>
                                          </p:spTgt>
                                        </p:tgtEl>
                                        <p:attrNameLst>
                                          <p:attrName>style.visibility</p:attrName>
                                        </p:attrNameLst>
                                      </p:cBhvr>
                                      <p:to>
                                        <p:strVal val="visible"/>
                                      </p:to>
                                    </p:set>
                                    <p:animEffect transition="in" filter="fade">
                                      <p:cBhvr>
                                        <p:cTn id="64" dur="500"/>
                                        <p:tgtEl>
                                          <p:spTgt spid="8">
                                            <p:txEl>
                                              <p:pRg st="12" end="1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xEl>
                                              <p:pRg st="13" end="13"/>
                                            </p:txEl>
                                          </p:spTgt>
                                        </p:tgtEl>
                                        <p:attrNameLst>
                                          <p:attrName>style.visibility</p:attrName>
                                        </p:attrNameLst>
                                      </p:cBhvr>
                                      <p:to>
                                        <p:strVal val="visible"/>
                                      </p:to>
                                    </p:set>
                                    <p:animEffect transition="in" filter="fade">
                                      <p:cBhvr>
                                        <p:cTn id="69" dur="500"/>
                                        <p:tgtEl>
                                          <p:spTgt spid="8">
                                            <p:txEl>
                                              <p:pRg st="13" end="13"/>
                                            </p:txEl>
                                          </p:spTgt>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
                                            <p:txEl>
                                              <p:pRg st="2" end="2"/>
                                            </p:txEl>
                                          </p:spTgt>
                                        </p:tgtEl>
                                        <p:attrNameLst>
                                          <p:attrName>style.visibility</p:attrName>
                                        </p:attrNameLst>
                                      </p:cBhvr>
                                      <p:to>
                                        <p:strVal val="visible"/>
                                      </p:to>
                                    </p:set>
                                    <p:animEffect transition="in" filter="fade">
                                      <p:cBhvr>
                                        <p:cTn id="78" dur="500"/>
                                        <p:tgtEl>
                                          <p:spTgt spid="2">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
                                            <p:txEl>
                                              <p:pRg st="3" end="3"/>
                                            </p:txEl>
                                          </p:spTgt>
                                        </p:tgtEl>
                                        <p:attrNameLst>
                                          <p:attrName>style.visibility</p:attrName>
                                        </p:attrNameLst>
                                      </p:cBhvr>
                                      <p:to>
                                        <p:strVal val="visible"/>
                                      </p:to>
                                    </p:set>
                                    <p:animEffect transition="in" filter="fade">
                                      <p:cBhvr>
                                        <p:cTn id="83" dur="500"/>
                                        <p:tgtEl>
                                          <p:spTgt spid="2">
                                            <p:txEl>
                                              <p:pRg st="3" end="3"/>
                                            </p:txEl>
                                          </p:spTgt>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4">
                                            <p:txEl>
                                              <p:pRg st="0" end="0"/>
                                            </p:txEl>
                                          </p:spTgt>
                                        </p:tgtEl>
                                        <p:attrNameLst>
                                          <p:attrName>style.visibility</p:attrName>
                                        </p:attrNameLst>
                                      </p:cBhvr>
                                      <p:to>
                                        <p:strVal val="visible"/>
                                      </p:to>
                                    </p:set>
                                    <p:animEffect transition="in" filter="fade">
                                      <p:cBhvr>
                                        <p:cTn id="87" dur="500"/>
                                        <p:tgtEl>
                                          <p:spTgt spid="4">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2" end="2"/>
                                            </p:txEl>
                                          </p:spTgt>
                                        </p:tgtEl>
                                        <p:attrNameLst>
                                          <p:attrName>style.visibility</p:attrName>
                                        </p:attrNameLst>
                                      </p:cBhvr>
                                      <p:to>
                                        <p:strVal val="visible"/>
                                      </p:to>
                                    </p:set>
                                    <p:animEffect transition="in" filter="fade">
                                      <p:cBhvr>
                                        <p:cTn id="92" dur="500"/>
                                        <p:tgtEl>
                                          <p:spTgt spid="4">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xEl>
                                              <p:pRg st="3" end="3"/>
                                            </p:txEl>
                                          </p:spTgt>
                                        </p:tgtEl>
                                        <p:attrNameLst>
                                          <p:attrName>style.visibility</p:attrName>
                                        </p:attrNameLst>
                                      </p:cBhvr>
                                      <p:to>
                                        <p:strVal val="visible"/>
                                      </p:to>
                                    </p:set>
                                    <p:animEffect transition="in" filter="fade">
                                      <p:cBhvr>
                                        <p:cTn id="97" dur="500"/>
                                        <p:tgtEl>
                                          <p:spTgt spid="4">
                                            <p:txEl>
                                              <p:pRg st="3" end="3"/>
                                            </p:txEl>
                                          </p:spTgt>
                                        </p:tgtEl>
                                      </p:cBhvr>
                                    </p:animEffect>
                                  </p:childTnLst>
                                </p:cTn>
                              </p:par>
                            </p:childTnLst>
                          </p:cTn>
                        </p:par>
                        <p:par>
                          <p:cTn id="98" fill="hold">
                            <p:stCondLst>
                              <p:cond delay="500"/>
                            </p:stCondLst>
                            <p:childTnLst>
                              <p:par>
                                <p:cTn id="99" presetID="37" presetClass="entr" presetSubtype="0" fill="hold" grpId="0" nodeType="after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1000"/>
                                        <p:tgtEl>
                                          <p:spTgt spid="6"/>
                                        </p:tgtEl>
                                      </p:cBhvr>
                                    </p:animEffect>
                                    <p:anim calcmode="lin" valueType="num">
                                      <p:cBhvr>
                                        <p:cTn id="102" dur="1000" fill="hold"/>
                                        <p:tgtEl>
                                          <p:spTgt spid="6"/>
                                        </p:tgtEl>
                                        <p:attrNameLst>
                                          <p:attrName>ppt_x</p:attrName>
                                        </p:attrNameLst>
                                      </p:cBhvr>
                                      <p:tavLst>
                                        <p:tav tm="0">
                                          <p:val>
                                            <p:strVal val="#ppt_x"/>
                                          </p:val>
                                        </p:tav>
                                        <p:tav tm="100000">
                                          <p:val>
                                            <p:strVal val="#ppt_x"/>
                                          </p:val>
                                        </p:tav>
                                      </p:tavLst>
                                    </p:anim>
                                    <p:anim calcmode="lin" valueType="num">
                                      <p:cBhvr>
                                        <p:cTn id="103" dur="900" decel="100000" fill="hold"/>
                                        <p:tgtEl>
                                          <p:spTgt spid="6"/>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Floating Stick Challenge</a:t>
            </a:r>
            <a:endPar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1704" y="1334753"/>
            <a:ext cx="8083826" cy="2308324"/>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This challenge involves a group placing their index fingers under a stick and then lowering it to the ground, all without any of the fingers being removed from the stick.</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 begin, line up the group, standing opposite each other.</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Show them the floating stick, and have the group bring their index fingers under the stick (shoulder height is a good place to start) until the stick is balanced on top of the groups’ fingers.</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Next, they must lower the stick to the ground, always having both index fingers in contact with the stick. (They should not be pinching it; the stick should always be resting on top of their fingers.)</a:t>
            </a:r>
          </a:p>
        </p:txBody>
      </p:sp>
      <p:sp>
        <p:nvSpPr>
          <p:cNvPr id="2" name="TextBox 1">
            <a:extLst>
              <a:ext uri="{FF2B5EF4-FFF2-40B4-BE49-F238E27FC236}">
                <a16:creationId xmlns:a16="http://schemas.microsoft.com/office/drawing/2014/main" id="{F342D24B-7A20-C957-694E-04CE968CD944}"/>
              </a:ext>
            </a:extLst>
          </p:cNvPr>
          <p:cNvSpPr txBox="1"/>
          <p:nvPr/>
        </p:nvSpPr>
        <p:spPr>
          <a:xfrm>
            <a:off x="573443" y="3778109"/>
            <a:ext cx="8072087" cy="830997"/>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 long stick, tent pole or something similar</a:t>
            </a:r>
          </a:p>
          <a:p>
            <a:pPr rtl="0" fontAlgn="base">
              <a:spcBef>
                <a:spcPts val="0"/>
              </a:spcBef>
              <a:spcAft>
                <a:spcPts val="0"/>
              </a:spcAft>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2F3A454-4457-DA8D-DC57-6D1E31CFB4E7}"/>
              </a:ext>
            </a:extLst>
          </p:cNvPr>
          <p:cNvSpPr txBox="1"/>
          <p:nvPr/>
        </p:nvSpPr>
        <p:spPr>
          <a:xfrm>
            <a:off x="561704" y="4609106"/>
            <a:ext cx="8020592" cy="646331"/>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Focus on communication, concentration and control. </a:t>
            </a:r>
          </a:p>
        </p:txBody>
      </p:sp>
      <p:sp>
        <p:nvSpPr>
          <p:cNvPr id="6" name="TextBox 5">
            <a:extLst>
              <a:ext uri="{FF2B5EF4-FFF2-40B4-BE49-F238E27FC236}">
                <a16:creationId xmlns:a16="http://schemas.microsoft.com/office/drawing/2014/main" id="{184F6B34-9873-D4A9-3435-E5881D31F8E3}"/>
              </a:ext>
            </a:extLst>
          </p:cNvPr>
          <p:cNvSpPr txBox="1"/>
          <p:nvPr/>
        </p:nvSpPr>
        <p:spPr>
          <a:xfrm rot="1800000">
            <a:off x="6554420" y="5338581"/>
            <a:ext cx="2074510" cy="369332"/>
          </a:xfrm>
          <a:prstGeom prst="rect">
            <a:avLst/>
          </a:prstGeom>
          <a:noFill/>
        </p:spPr>
        <p:txBody>
          <a:bodyPr wrap="square">
            <a:spAutoFit/>
          </a:bodyPr>
          <a:lstStyle/>
          <a:p>
            <a:r>
              <a:rPr lang="en-GB" sz="18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BEST IN GROUPS</a:t>
            </a:r>
            <a:endParaRPr lang="en-US"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49B1A873-A773-D1F0-7FE3-4719D04338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81867" y="1269519"/>
            <a:ext cx="3780265" cy="5042717"/>
          </a:xfrm>
          <a:prstGeom prst="rect">
            <a:avLst/>
          </a:prstGeom>
        </p:spPr>
      </p:pic>
    </p:spTree>
    <p:extLst>
      <p:ext uri="{BB962C8B-B14F-4D97-AF65-F5344CB8AC3E}">
        <p14:creationId xmlns:p14="http://schemas.microsoft.com/office/powerpoint/2010/main" val="187882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5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6" end="6"/>
                                            </p:txEl>
                                          </p:spTgt>
                                        </p:tgtEl>
                                        <p:attrNameLst>
                                          <p:attrName>style.visibility</p:attrName>
                                        </p:attrNameLst>
                                      </p:cBhvr>
                                      <p:to>
                                        <p:strVal val="visible"/>
                                      </p:to>
                                    </p:set>
                                    <p:animEffect transition="in" filter="fade">
                                      <p:cBhvr>
                                        <p:cTn id="44" dur="500"/>
                                        <p:tgtEl>
                                          <p:spTgt spid="8">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fade">
                                      <p:cBhvr>
                                        <p:cTn id="49" dur="500"/>
                                        <p:tgtEl>
                                          <p:spTgt spid="8">
                                            <p:txEl>
                                              <p:pRg st="8" end="8"/>
                                            </p:txEl>
                                          </p:spTgt>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
                                            <p:txEl>
                                              <p:pRg st="0" end="0"/>
                                            </p:txEl>
                                          </p:spTgt>
                                        </p:tgtEl>
                                        <p:attrNameLst>
                                          <p:attrName>style.visibility</p:attrName>
                                        </p:attrNameLst>
                                      </p:cBhvr>
                                      <p:to>
                                        <p:strVal val="visible"/>
                                      </p:to>
                                    </p:set>
                                    <p:animEffect transition="in" filter="fade">
                                      <p:cBhvr>
                                        <p:cTn id="53" dur="500"/>
                                        <p:tgtEl>
                                          <p:spTgt spid="2">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fade">
                                      <p:cBhvr>
                                        <p:cTn id="58" dur="500"/>
                                        <p:tgtEl>
                                          <p:spTgt spid="2">
                                            <p:txEl>
                                              <p:pRg st="2" end="2"/>
                                            </p:txEl>
                                          </p:spTgt>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4">
                                            <p:txEl>
                                              <p:pRg st="0" end="0"/>
                                            </p:txEl>
                                          </p:spTgt>
                                        </p:tgtEl>
                                        <p:attrNameLst>
                                          <p:attrName>style.visibility</p:attrName>
                                        </p:attrNameLst>
                                      </p:cBhvr>
                                      <p:to>
                                        <p:strVal val="visible"/>
                                      </p:to>
                                    </p:set>
                                    <p:animEffect transition="in" filter="fade">
                                      <p:cBhvr>
                                        <p:cTn id="62" dur="500"/>
                                        <p:tgtEl>
                                          <p:spTgt spid="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fade">
                                      <p:cBhvr>
                                        <p:cTn id="67" dur="500"/>
                                        <p:tgtEl>
                                          <p:spTgt spid="4">
                                            <p:txEl>
                                              <p:pRg st="2" end="2"/>
                                            </p:txEl>
                                          </p:spTgt>
                                        </p:tgtEl>
                                      </p:cBhvr>
                                    </p:animEffect>
                                  </p:childTnLst>
                                </p:cTn>
                              </p:par>
                            </p:childTnLst>
                          </p:cTn>
                        </p:par>
                        <p:par>
                          <p:cTn id="68" fill="hold">
                            <p:stCondLst>
                              <p:cond delay="500"/>
                            </p:stCondLst>
                            <p:childTnLst>
                              <p:par>
                                <p:cTn id="69" presetID="37" presetClass="entr" presetSubtype="0"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900" decel="100000" fill="hold"/>
                                        <p:tgtEl>
                                          <p:spTgt spid="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Spot the Difference Challenge</a:t>
            </a:r>
            <a:endPar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1704" y="1271835"/>
            <a:ext cx="7982483" cy="3600986"/>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This challenge is a real-life version of ‘spot the difference’.</a:t>
            </a: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br>
              <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It could be played in different ways:</a:t>
            </a:r>
            <a:endParaRPr lang="en-GB" sz="1200" b="1"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Small groups against each other</a:t>
            </a: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Small groups against the rest of the class  </a:t>
            </a:r>
          </a:p>
          <a:p>
            <a:pPr rtl="0" fontAlgn="base">
              <a:spcBef>
                <a:spcPts val="0"/>
              </a:spcBef>
              <a:spcAft>
                <a:spcPts val="0"/>
              </a:spcAft>
              <a:buFont typeface="Arial" panose="020B0604020202020204" pitchFamily="34" charset="0"/>
              <a:buChar char="•"/>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i="0" u="none" strike="noStrike" dirty="0">
                <a:solidFill>
                  <a:srgbClr val="02407D"/>
                </a:solidFill>
                <a:latin typeface="Open Sans" panose="020B0606030504020204" pitchFamily="34" charset="0"/>
                <a:ea typeface="Open Sans" panose="020B0606030504020204" pitchFamily="34" charset="0"/>
                <a:cs typeface="Open Sans" panose="020B0606030504020204" pitchFamily="34" charset="0"/>
              </a:rPr>
              <a:t> </a:t>
            </a: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First, each group discusses what they will change when acting out their 'spot the difference' turn. This discussion means that all groups know what they are doing. Limit how many changes they can make when it is their turn - this makes it clear for the groups to guess.</a:t>
            </a:r>
          </a:p>
          <a:p>
            <a:pPr rtl="0" fontAlgn="base">
              <a:spcBef>
                <a:spcPts val="0"/>
              </a:spcBef>
              <a:spcAft>
                <a:spcPts val="0"/>
              </a:spcAft>
              <a:buFont typeface="+mj-lt"/>
              <a:buAutoNum type="arabicPeriod"/>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One group stands in front of another group (or the class) and stays in a discussed posed position for about a minute. They then leave the area and change what they need to before reappearing in front of the group or class, e.g. one person might change a hat.</a:t>
            </a:r>
          </a:p>
          <a:p>
            <a:pPr rtl="0">
              <a:spcBef>
                <a:spcPts val="0"/>
              </a:spcBef>
              <a:spcAft>
                <a:spcPts val="0"/>
              </a:spcAft>
            </a:pPr>
            <a:br>
              <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Can the other groups or classmates spot what the differences are?</a:t>
            </a: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br>
              <a:rPr lang="en-GB" sz="1200" dirty="0">
                <a:solidFill>
                  <a:srgbClr val="02407D"/>
                </a:solidFill>
                <a:latin typeface="Open Sans" panose="020B0606030504020204" pitchFamily="34" charset="0"/>
                <a:ea typeface="Open Sans" panose="020B0606030504020204" pitchFamily="34" charset="0"/>
                <a:cs typeface="Open Sans" panose="020B0606030504020204" pitchFamily="34" charset="0"/>
              </a:rPr>
            </a:b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42D24B-7A20-C957-694E-04CE968CD944}"/>
              </a:ext>
            </a:extLst>
          </p:cNvPr>
          <p:cNvSpPr txBox="1"/>
          <p:nvPr/>
        </p:nvSpPr>
        <p:spPr>
          <a:xfrm>
            <a:off x="573443" y="4650294"/>
            <a:ext cx="8072087" cy="830997"/>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If there is any dress-up clothing or costuming, it would add to the fun of this challenge. </a:t>
            </a:r>
          </a:p>
          <a:p>
            <a:pPr rtl="0" fontAlgn="base">
              <a:spcBef>
                <a:spcPts val="0"/>
              </a:spcBef>
              <a:spcAft>
                <a:spcPts val="0"/>
              </a:spcAft>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2F3A454-4457-DA8D-DC57-6D1E31CFB4E7}"/>
              </a:ext>
            </a:extLst>
          </p:cNvPr>
          <p:cNvSpPr txBox="1"/>
          <p:nvPr/>
        </p:nvSpPr>
        <p:spPr>
          <a:xfrm>
            <a:off x="561704" y="5439346"/>
            <a:ext cx="8020592" cy="1015663"/>
          </a:xfrm>
          <a:prstGeom prst="rect">
            <a:avLst/>
          </a:prstGeom>
          <a:noFill/>
        </p:spPr>
        <p:txBody>
          <a:bodyPr wrap="square" rtlCol="0">
            <a:spAutoFit/>
          </a:bodyPr>
          <a:lstStyle/>
          <a:p>
            <a:pPr rtl="0">
              <a:spcBef>
                <a:spcPts val="0"/>
              </a:spcBef>
              <a:spcAft>
                <a:spcPts val="0"/>
              </a:spcAft>
            </a:pPr>
            <a:r>
              <a:rPr lang="en-GB" sz="12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2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Focus on creativity.</a:t>
            </a:r>
          </a:p>
          <a:p>
            <a:pPr rtl="0" fontAlgn="base">
              <a:spcBef>
                <a:spcPts val="0"/>
              </a:spcBef>
              <a:spcAft>
                <a:spcPts val="0"/>
              </a:spcAft>
              <a:buFont typeface="Arial" panose="020B0604020202020204" pitchFamily="34" charset="0"/>
              <a:buChar char="•"/>
            </a:pPr>
            <a:r>
              <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How observant are you?</a:t>
            </a:r>
          </a:p>
          <a:p>
            <a:pPr rtl="0" fontAlgn="base">
              <a:spcBef>
                <a:spcPts val="0"/>
              </a:spcBef>
              <a:spcAft>
                <a:spcPts val="0"/>
              </a:spcAft>
              <a:buFont typeface="Arial" panose="020B0604020202020204" pitchFamily="34" charset="0"/>
              <a:buChar char="•"/>
            </a:pPr>
            <a:endParaRPr lang="en-GB" sz="12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6E92BFD1-A8AC-FD01-1CF1-C6372D42B882}"/>
              </a:ext>
            </a:extLst>
          </p:cNvPr>
          <p:cNvSpPr txBox="1"/>
          <p:nvPr/>
        </p:nvSpPr>
        <p:spPr>
          <a:xfrm rot="1800000">
            <a:off x="6932943" y="5507984"/>
            <a:ext cx="1644458" cy="307777"/>
          </a:xfrm>
          <a:prstGeom prst="rect">
            <a:avLst/>
          </a:prstGeom>
          <a:noFill/>
        </p:spPr>
        <p:txBody>
          <a:bodyPr wrap="square">
            <a:spAutoFit/>
          </a:bodyPr>
          <a:lstStyle/>
          <a:p>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BEST IN GROUPS</a:t>
            </a:r>
            <a:endParaRPr lang="en-US" sz="1400"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9D77D5CA-656F-62DA-137B-98A08C26F0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3443" y="1334050"/>
            <a:ext cx="8007165" cy="4978186"/>
          </a:xfrm>
          <a:prstGeom prst="rect">
            <a:avLst/>
          </a:prstGeom>
        </p:spPr>
      </p:pic>
    </p:spTree>
    <p:extLst>
      <p:ext uri="{BB962C8B-B14F-4D97-AF65-F5344CB8AC3E}">
        <p14:creationId xmlns:p14="http://schemas.microsoft.com/office/powerpoint/2010/main" val="334638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500"/>
                                        <p:tgtEl>
                                          <p:spTgt spid="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fade">
                                      <p:cBhvr>
                                        <p:cTn id="54" dur="500"/>
                                        <p:tgtEl>
                                          <p:spTgt spid="8">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xEl>
                                              <p:pRg st="9" end="9"/>
                                            </p:txEl>
                                          </p:spTgt>
                                        </p:tgtEl>
                                        <p:attrNameLst>
                                          <p:attrName>style.visibility</p:attrName>
                                        </p:attrNameLst>
                                      </p:cBhvr>
                                      <p:to>
                                        <p:strVal val="visible"/>
                                      </p:to>
                                    </p:set>
                                    <p:animEffect transition="in" filter="fade">
                                      <p:cBhvr>
                                        <p:cTn id="59" dur="500"/>
                                        <p:tgtEl>
                                          <p:spTgt spid="8">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xEl>
                                              <p:pRg st="10" end="10"/>
                                            </p:txEl>
                                          </p:spTgt>
                                        </p:tgtEl>
                                        <p:attrNameLst>
                                          <p:attrName>style.visibility</p:attrName>
                                        </p:attrNameLst>
                                      </p:cBhvr>
                                      <p:to>
                                        <p:strVal val="visible"/>
                                      </p:to>
                                    </p:set>
                                    <p:animEffect transition="in" filter="fade">
                                      <p:cBhvr>
                                        <p:cTn id="64" dur="500"/>
                                        <p:tgtEl>
                                          <p:spTgt spid="8">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xEl>
                                              <p:pRg st="11" end="11"/>
                                            </p:txEl>
                                          </p:spTgt>
                                        </p:tgtEl>
                                        <p:attrNameLst>
                                          <p:attrName>style.visibility</p:attrName>
                                        </p:attrNameLst>
                                      </p:cBhvr>
                                      <p:to>
                                        <p:strVal val="visible"/>
                                      </p:to>
                                    </p:set>
                                    <p:animEffect transition="in" filter="fade">
                                      <p:cBhvr>
                                        <p:cTn id="69" dur="500"/>
                                        <p:tgtEl>
                                          <p:spTgt spid="8">
                                            <p:txEl>
                                              <p:pRg st="11" end="11"/>
                                            </p:txEl>
                                          </p:spTgt>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
                                            <p:txEl>
                                              <p:pRg st="2" end="2"/>
                                            </p:txEl>
                                          </p:spTgt>
                                        </p:tgtEl>
                                        <p:attrNameLst>
                                          <p:attrName>style.visibility</p:attrName>
                                        </p:attrNameLst>
                                      </p:cBhvr>
                                      <p:to>
                                        <p:strVal val="visible"/>
                                      </p:to>
                                    </p:set>
                                    <p:animEffect transition="in" filter="fade">
                                      <p:cBhvr>
                                        <p:cTn id="78" dur="500"/>
                                        <p:tgtEl>
                                          <p:spTgt spid="2">
                                            <p:txEl>
                                              <p:pRg st="2" end="2"/>
                                            </p:txEl>
                                          </p:spTgt>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4">
                                            <p:txEl>
                                              <p:pRg st="0" end="0"/>
                                            </p:txEl>
                                          </p:spTgt>
                                        </p:tgtEl>
                                        <p:attrNameLst>
                                          <p:attrName>style.visibility</p:attrName>
                                        </p:attrNameLst>
                                      </p:cBhvr>
                                      <p:to>
                                        <p:strVal val="visible"/>
                                      </p:to>
                                    </p:set>
                                    <p:animEffect transition="in" filter="fade">
                                      <p:cBhvr>
                                        <p:cTn id="82" dur="500"/>
                                        <p:tgtEl>
                                          <p:spTgt spid="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2" end="2"/>
                                            </p:txEl>
                                          </p:spTgt>
                                        </p:tgtEl>
                                        <p:attrNameLst>
                                          <p:attrName>style.visibility</p:attrName>
                                        </p:attrNameLst>
                                      </p:cBhvr>
                                      <p:to>
                                        <p:strVal val="visible"/>
                                      </p:to>
                                    </p:set>
                                    <p:animEffect transition="in" filter="fade">
                                      <p:cBhvr>
                                        <p:cTn id="87" dur="500"/>
                                        <p:tgtEl>
                                          <p:spTgt spid="4">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3" end="3"/>
                                            </p:txEl>
                                          </p:spTgt>
                                        </p:tgtEl>
                                        <p:attrNameLst>
                                          <p:attrName>style.visibility</p:attrName>
                                        </p:attrNameLst>
                                      </p:cBhvr>
                                      <p:to>
                                        <p:strVal val="visible"/>
                                      </p:to>
                                    </p:set>
                                    <p:animEffect transition="in" filter="fade">
                                      <p:cBhvr>
                                        <p:cTn id="92" dur="500"/>
                                        <p:tgtEl>
                                          <p:spTgt spid="4">
                                            <p:txEl>
                                              <p:pRg st="3" end="3"/>
                                            </p:txEl>
                                          </p:spTgt>
                                        </p:tgtEl>
                                      </p:cBhvr>
                                    </p:animEffect>
                                  </p:childTnLst>
                                </p:cTn>
                              </p:par>
                            </p:childTnLst>
                          </p:cTn>
                        </p:par>
                        <p:par>
                          <p:cTn id="93" fill="hold">
                            <p:stCondLst>
                              <p:cond delay="500"/>
                            </p:stCondLst>
                            <p:childTnLst>
                              <p:par>
                                <p:cTn id="94" presetID="37" presetClass="entr" presetSubtype="0" fill="hold" grpId="0" nodeType="after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anim calcmode="lin" valueType="num">
                                      <p:cBhvr>
                                        <p:cTn id="97" dur="1000" fill="hold"/>
                                        <p:tgtEl>
                                          <p:spTgt spid="6"/>
                                        </p:tgtEl>
                                        <p:attrNameLst>
                                          <p:attrName>ppt_x</p:attrName>
                                        </p:attrNameLst>
                                      </p:cBhvr>
                                      <p:tavLst>
                                        <p:tav tm="0">
                                          <p:val>
                                            <p:strVal val="#ppt_x"/>
                                          </p:val>
                                        </p:tav>
                                        <p:tav tm="100000">
                                          <p:val>
                                            <p:strVal val="#ppt_x"/>
                                          </p:val>
                                        </p:tav>
                                      </p:tavLst>
                                    </p:anim>
                                    <p:anim calcmode="lin" valueType="num">
                                      <p:cBhvr>
                                        <p:cTn id="98" dur="900" decel="100000" fill="hold"/>
                                        <p:tgtEl>
                                          <p:spTgt spid="6"/>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6B56-C0DB-DA56-58B0-A7CC6CACB7C5}"/>
              </a:ext>
            </a:extLst>
          </p:cNvPr>
          <p:cNvSpPr>
            <a:spLocks noGrp="1"/>
          </p:cNvSpPr>
          <p:nvPr>
            <p:ph type="title"/>
          </p:nvPr>
        </p:nvSpPr>
        <p:spPr>
          <a:xfrm>
            <a:off x="551994" y="3429000"/>
            <a:ext cx="8040012" cy="994306"/>
          </a:xfrm>
        </p:spPr>
        <p:txBody>
          <a:bodyPr/>
          <a:lstStyle/>
          <a:p>
            <a:pPr algn="ctr" rtl="0">
              <a:spcBef>
                <a:spcPts val="0"/>
              </a:spcBef>
              <a:spcAft>
                <a:spcPts val="0"/>
              </a:spcAft>
            </a:pPr>
            <a:r>
              <a:rPr lang="en-GB" sz="1600" b="0" i="0" u="none" strike="noStrike" dirty="0">
                <a:solidFill>
                  <a:srgbClr val="000000"/>
                </a:solidFill>
                <a:effectLst/>
                <a:latin typeface="Roboto" panose="02000000000000000000" pitchFamily="2" charset="0"/>
              </a:rPr>
              <a:t>The physical activity contained within this resource may not fit your specific situation. It is your responsibility to decide whether to carry out the activity and, if you do, to ensure that the activity is safe for those participating. You are responsible for carrying out proper risk assessments on the activities and for providing appropriate supervision, including changing the activities as appropriate. We are not responsible for the health and safety of your group or environment and we cannot accept liability for any loss suffered by anyone undertaking any activity referred to or described in this resource. It is also your responsibility to ensure that you or the organisation you are organising it for has the relevant insurance to carry out the physical activity. If you are unsure in any way, we recommend that you take guidance from a suitably qualified professional. By using this resource, you acknowledge that it is the responsibility of supervising adults to ensure the safety of children in their care. </a:t>
            </a:r>
            <a:br>
              <a:rPr lang="en-GB" sz="1600" b="0" dirty="0">
                <a:effectLst/>
              </a:rPr>
            </a:br>
            <a:br>
              <a:rPr lang="en-GB" sz="1600" b="0" dirty="0">
                <a:effectLst/>
              </a:rPr>
            </a:br>
            <a:endParaRPr lang="en-US" sz="1600" b="0" dirty="0"/>
          </a:p>
        </p:txBody>
      </p:sp>
    </p:spTree>
    <p:extLst>
      <p:ext uri="{BB962C8B-B14F-4D97-AF65-F5344CB8AC3E}">
        <p14:creationId xmlns:p14="http://schemas.microsoft.com/office/powerpoint/2010/main" val="151129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Team Building Challenges</a:t>
            </a:r>
            <a:endPar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616226" y="1611232"/>
            <a:ext cx="4657211" cy="4401205"/>
          </a:xfrm>
          <a:prstGeom prst="rect">
            <a:avLst/>
          </a:prstGeom>
          <a:noFill/>
        </p:spPr>
        <p:txBody>
          <a:bodyPr wrap="square" rtlCol="0">
            <a:spAutoFit/>
          </a:bodyPr>
          <a:lstStyle/>
          <a:p>
            <a: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t>Welcome to the Year 7 and 8 Team Building Challenges. </a:t>
            </a:r>
          </a:p>
          <a:p>
            <a:endPar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a:p>
            <a: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t>You will find different challenges that will test you as a class, pair and small group.</a:t>
            </a:r>
          </a:p>
          <a:p>
            <a:endPar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a:p>
            <a: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t>You only need to do three things to the best of your ability:</a:t>
            </a:r>
          </a:p>
          <a:p>
            <a:endPar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lnSpc>
                <a:spcPct val="150000"/>
              </a:lnSpc>
              <a:buFont typeface="+mj-lt"/>
              <a:buAutoNum type="arabicPeriod"/>
            </a:pPr>
            <a: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t>Listen to each other</a:t>
            </a:r>
          </a:p>
          <a:p>
            <a:pPr marL="342900" indent="-342900" fontAlgn="base">
              <a:lnSpc>
                <a:spcPct val="150000"/>
              </a:lnSpc>
              <a:buFont typeface="+mj-lt"/>
              <a:buAutoNum type="arabicPeriod"/>
            </a:pPr>
            <a: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t>Work together</a:t>
            </a:r>
          </a:p>
          <a:p>
            <a:pPr marL="342900" indent="-342900" fontAlgn="base">
              <a:lnSpc>
                <a:spcPct val="150000"/>
              </a:lnSpc>
              <a:buFont typeface="+mj-lt"/>
              <a:buAutoNum type="arabicPeriod"/>
            </a:pPr>
            <a: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t>Try your best</a:t>
            </a:r>
          </a:p>
          <a:p>
            <a:b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br>
            <a: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t>If you think you and your classmates </a:t>
            </a:r>
            <a:b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br>
            <a: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t>can do those three things, then let's go to </a:t>
            </a:r>
            <a:b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br>
            <a:r>
              <a:rPr lang="en-GB" sz="1600" dirty="0">
                <a:solidFill>
                  <a:srgbClr val="02407D"/>
                </a:solidFill>
                <a:latin typeface="Open Sans" panose="020B0606030504020204" pitchFamily="34" charset="0"/>
                <a:ea typeface="Open Sans" panose="020B0606030504020204" pitchFamily="34" charset="0"/>
                <a:cs typeface="Open Sans" panose="020B0606030504020204" pitchFamily="34" charset="0"/>
              </a:rPr>
              <a:t>the challenges.</a:t>
            </a:r>
          </a:p>
        </p:txBody>
      </p:sp>
      <p:pic>
        <p:nvPicPr>
          <p:cNvPr id="11" name="Picture 10">
            <a:extLst>
              <a:ext uri="{FF2B5EF4-FFF2-40B4-BE49-F238E27FC236}">
                <a16:creationId xmlns:a16="http://schemas.microsoft.com/office/drawing/2014/main" id="{C807CE06-3D19-8DB6-5990-CACF4CF492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7983" y="4037863"/>
            <a:ext cx="3299791" cy="2199861"/>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500"/>
                                        <p:tgtEl>
                                          <p:spTgt spid="8">
                                            <p:txEl>
                                              <p:pRg st="6" end="6"/>
                                            </p:txEl>
                                          </p:spTgt>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8">
                                            <p:txEl>
                                              <p:pRg st="8" end="8"/>
                                            </p:txEl>
                                          </p:spTgt>
                                        </p:tgtEl>
                                        <p:attrNameLst>
                                          <p:attrName>style.visibility</p:attrName>
                                        </p:attrNameLst>
                                      </p:cBhvr>
                                      <p:to>
                                        <p:strVal val="visible"/>
                                      </p:to>
                                    </p:set>
                                    <p:animEffect transition="in" filter="fade">
                                      <p:cBhvr>
                                        <p:cTn id="34" dur="500"/>
                                        <p:tgtEl>
                                          <p:spTgt spid="8">
                                            <p:txEl>
                                              <p:pRg st="8" end="8"/>
                                            </p:txEl>
                                          </p:spTgt>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fade">
                                      <p:cBhvr>
                                        <p:cTn id="38" dur="500"/>
                                        <p:tgtEl>
                                          <p:spTgt spid="8">
                                            <p:txEl>
                                              <p:pRg st="9" end="9"/>
                                            </p:txEl>
                                          </p:spTgt>
                                        </p:tgtEl>
                                      </p:cBhvr>
                                    </p:animEffect>
                                  </p:childTnLst>
                                </p:cTn>
                              </p:par>
                            </p:childTnLst>
                          </p:cTn>
                        </p:par>
                        <p:par>
                          <p:cTn id="39" fill="hold">
                            <p:stCondLst>
                              <p:cond delay="4500"/>
                            </p:stCondLst>
                            <p:childTnLst>
                              <p:par>
                                <p:cTn id="40" presetID="37"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Silent Line Up Challenge</a:t>
            </a:r>
            <a:endParaRPr lang="en-GB"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616226" y="1568835"/>
            <a:ext cx="7911548" cy="2062103"/>
          </a:xfrm>
          <a:prstGeom prst="rect">
            <a:avLst/>
          </a:prstGeom>
          <a:noFill/>
        </p:spPr>
        <p:txBody>
          <a:bodyPr wrap="square" rtlCol="0">
            <a:spAutoFit/>
          </a:bodyPr>
          <a:lstStyle/>
          <a:p>
            <a:pPr rtl="0">
              <a:spcBef>
                <a:spcPts val="0"/>
              </a:spcBef>
              <a:spcAft>
                <a:spcPts val="0"/>
              </a:spcAft>
            </a:pPr>
            <a:r>
              <a:rPr lang="en-GB" sz="16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6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Without a word, line up everyone in your class in alphabetical order using </a:t>
            </a:r>
            <a:br>
              <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their first name. Use a stopwatch to time how long it takes.</a:t>
            </a:r>
          </a:p>
          <a:p>
            <a:pPr rtl="0" fontAlgn="base">
              <a:spcBef>
                <a:spcPts val="0"/>
              </a:spcBef>
              <a:spcAft>
                <a:spcPts val="0"/>
              </a:spcAft>
              <a:buFont typeface="+mj-lt"/>
              <a:buAutoNum type="arabicPeriod"/>
            </a:pPr>
            <a:endPar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startAt="2"/>
            </a:pPr>
            <a:r>
              <a:rPr lang="en-GB" sz="1600" i="0" u="none" strike="noStrike" dirty="0">
                <a:solidFill>
                  <a:srgbClr val="02407D"/>
                </a:solidFill>
                <a:latin typeface="Open Sans" panose="020B0606030504020204" pitchFamily="34" charset="0"/>
                <a:ea typeface="Open Sans" panose="020B0606030504020204" pitchFamily="34" charset="0"/>
                <a:cs typeface="Open Sans" panose="020B0606030504020204" pitchFamily="34" charset="0"/>
              </a:rPr>
              <a:t> </a:t>
            </a:r>
            <a:r>
              <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Once you have done that, try again in order of everyone’s birthday month, starting with January at the front of the line. Use a stopwatch to time how long </a:t>
            </a:r>
            <a:br>
              <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it takes.</a:t>
            </a:r>
          </a:p>
        </p:txBody>
      </p:sp>
      <p:sp>
        <p:nvSpPr>
          <p:cNvPr id="2" name="TextBox 1">
            <a:extLst>
              <a:ext uri="{FF2B5EF4-FFF2-40B4-BE49-F238E27FC236}">
                <a16:creationId xmlns:a16="http://schemas.microsoft.com/office/drawing/2014/main" id="{F342D24B-7A20-C957-694E-04CE968CD944}"/>
              </a:ext>
            </a:extLst>
          </p:cNvPr>
          <p:cNvSpPr txBox="1"/>
          <p:nvPr/>
        </p:nvSpPr>
        <p:spPr>
          <a:xfrm>
            <a:off x="616226" y="3901218"/>
            <a:ext cx="7911548" cy="830997"/>
          </a:xfrm>
          <a:prstGeom prst="rect">
            <a:avLst/>
          </a:prstGeom>
          <a:noFill/>
        </p:spPr>
        <p:txBody>
          <a:bodyPr wrap="square" rtlCol="0">
            <a:spAutoFit/>
          </a:bodyPr>
          <a:lstStyle/>
          <a:p>
            <a:pPr rtl="0">
              <a:spcBef>
                <a:spcPts val="0"/>
              </a:spcBef>
              <a:spcAft>
                <a:spcPts val="0"/>
              </a:spcAft>
            </a:pPr>
            <a:r>
              <a:rPr lang="en-GB" sz="16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6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Stopwatch for timing </a:t>
            </a:r>
          </a:p>
        </p:txBody>
      </p:sp>
      <p:sp>
        <p:nvSpPr>
          <p:cNvPr id="4" name="TextBox 3">
            <a:extLst>
              <a:ext uri="{FF2B5EF4-FFF2-40B4-BE49-F238E27FC236}">
                <a16:creationId xmlns:a16="http://schemas.microsoft.com/office/drawing/2014/main" id="{A2F3A454-4457-DA8D-DC57-6D1E31CFB4E7}"/>
              </a:ext>
            </a:extLst>
          </p:cNvPr>
          <p:cNvSpPr txBox="1"/>
          <p:nvPr/>
        </p:nvSpPr>
        <p:spPr>
          <a:xfrm>
            <a:off x="616226" y="5002495"/>
            <a:ext cx="7911548" cy="1077218"/>
          </a:xfrm>
          <a:prstGeom prst="rect">
            <a:avLst/>
          </a:prstGeom>
          <a:noFill/>
        </p:spPr>
        <p:txBody>
          <a:bodyPr wrap="square" rtlCol="0">
            <a:spAutoFit/>
          </a:bodyPr>
          <a:lstStyle/>
          <a:p>
            <a:pPr rtl="0">
              <a:spcBef>
                <a:spcPts val="0"/>
              </a:spcBef>
              <a:spcAft>
                <a:spcPts val="0"/>
              </a:spcAft>
            </a:pPr>
            <a:r>
              <a:rPr lang="en-GB" sz="16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6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Look out for everyone in your class.</a:t>
            </a:r>
          </a:p>
          <a:p>
            <a:pPr rtl="0" fontAlgn="base">
              <a:spcBef>
                <a:spcPts val="0"/>
              </a:spcBef>
              <a:spcAft>
                <a:spcPts val="0"/>
              </a:spcAft>
              <a:buFont typeface="Arial" panose="020B0604020202020204" pitchFamily="34" charset="0"/>
              <a:buChar char="•"/>
            </a:pPr>
            <a:r>
              <a:rPr lang="en-GB" sz="16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Be calm and thoughtful.</a:t>
            </a:r>
          </a:p>
        </p:txBody>
      </p:sp>
      <p:sp>
        <p:nvSpPr>
          <p:cNvPr id="7" name="TextBox 6">
            <a:extLst>
              <a:ext uri="{FF2B5EF4-FFF2-40B4-BE49-F238E27FC236}">
                <a16:creationId xmlns:a16="http://schemas.microsoft.com/office/drawing/2014/main" id="{236C5AFF-9C9F-3511-DED5-7F1E260D9985}"/>
              </a:ext>
            </a:extLst>
          </p:cNvPr>
          <p:cNvSpPr txBox="1"/>
          <p:nvPr/>
        </p:nvSpPr>
        <p:spPr>
          <a:xfrm rot="1800000">
            <a:off x="6824761" y="5288932"/>
            <a:ext cx="1784758" cy="369332"/>
          </a:xfrm>
          <a:prstGeom prst="rect">
            <a:avLst/>
          </a:prstGeom>
          <a:noFill/>
        </p:spPr>
        <p:txBody>
          <a:bodyPr wrap="square">
            <a:spAutoFit/>
          </a:bodyPr>
          <a:lstStyle/>
          <a:p>
            <a:r>
              <a:rPr lang="en-GB" sz="18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WHOLE CLASS</a:t>
            </a:r>
            <a:endParaRPr lang="en-US"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0C6A3483-D047-5007-DAAC-CC5907226C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2927" y="1338044"/>
            <a:ext cx="8019369" cy="4894976"/>
          </a:xfrm>
          <a:prstGeom prst="rect">
            <a:avLst/>
          </a:prstGeom>
        </p:spPr>
      </p:pic>
    </p:spTree>
    <p:extLst>
      <p:ext uri="{BB962C8B-B14F-4D97-AF65-F5344CB8AC3E}">
        <p14:creationId xmlns:p14="http://schemas.microsoft.com/office/powerpoint/2010/main" val="6320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10"/>
                                        </p:tgtEl>
                                      </p:cBhvr>
                                    </p:animEffect>
                                    <p:anim calcmode="lin" valueType="num">
                                      <p:cBhvr>
                                        <p:cTn id="22" dur="1000"/>
                                        <p:tgtEl>
                                          <p:spTgt spid="10"/>
                                        </p:tgtEl>
                                        <p:attrNameLst>
                                          <p:attrName>ppt_x</p:attrName>
                                        </p:attrNameLst>
                                      </p:cBhvr>
                                      <p:tavLst>
                                        <p:tav tm="0">
                                          <p:val>
                                            <p:strVal val="ppt_x"/>
                                          </p:val>
                                        </p:tav>
                                        <p:tav tm="100000">
                                          <p:val>
                                            <p:strVal val="ppt_x"/>
                                          </p:val>
                                        </p:tav>
                                      </p:tavLst>
                                    </p:anim>
                                    <p:anim calcmode="lin" valueType="num">
                                      <p:cBhvr>
                                        <p:cTn id="23" dur="100" decel="100000"/>
                                        <p:tgtEl>
                                          <p:spTgt spid="10"/>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10"/>
                                        </p:tgtEl>
                                        <p:attrNameLst>
                                          <p:attrName>ppt_y</p:attrName>
                                        </p:attrNameLst>
                                      </p:cBhvr>
                                      <p:tavLst>
                                        <p:tav tm="0">
                                          <p:val>
                                            <p:strVal val="ppt_y"/>
                                          </p:val>
                                        </p:tav>
                                        <p:tav tm="100000">
                                          <p:val>
                                            <p:strVal val="ppt_y+1"/>
                                          </p:val>
                                        </p:tav>
                                      </p:tavLst>
                                    </p:anim>
                                    <p:set>
                                      <p:cBhvr>
                                        <p:cTn id="25" dur="1" fill="hold">
                                          <p:stCondLst>
                                            <p:cond delay="999"/>
                                          </p:stCondLst>
                                        </p:cTn>
                                        <p:tgtEl>
                                          <p:spTgt spid="10"/>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fade">
                                      <p:cBhvr>
                                        <p:cTn id="41" dur="500"/>
                                        <p:tgtEl>
                                          <p:spTgt spid="2">
                                            <p:txEl>
                                              <p:pRg st="0" end="0"/>
                                            </p:txEl>
                                          </p:spTgt>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Effect transition="in" filter="fade">
                                      <p:cBhvr>
                                        <p:cTn id="45" dur="500"/>
                                        <p:tgtEl>
                                          <p:spTgt spid="2">
                                            <p:txEl>
                                              <p:pRg st="2" end="2"/>
                                            </p:txEl>
                                          </p:spTgt>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fade">
                                      <p:cBhvr>
                                        <p:cTn id="49" dur="500"/>
                                        <p:tgtEl>
                                          <p:spTgt spid="4">
                                            <p:txEl>
                                              <p:pRg st="0" end="0"/>
                                            </p:txEl>
                                          </p:spTgt>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fade">
                                      <p:cBhvr>
                                        <p:cTn id="53" dur="500"/>
                                        <p:tgtEl>
                                          <p:spTgt spid="4">
                                            <p:txEl>
                                              <p:pRg st="2" end="2"/>
                                            </p:txEl>
                                          </p:spTgt>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Effect transition="in" filter="fade">
                                      <p:cBhvr>
                                        <p:cTn id="57" dur="500"/>
                                        <p:tgtEl>
                                          <p:spTgt spid="4">
                                            <p:txEl>
                                              <p:pRg st="3" end="3"/>
                                            </p:txEl>
                                          </p:spTgt>
                                        </p:tgtEl>
                                      </p:cBhvr>
                                    </p:animEffect>
                                  </p:childTnLst>
                                </p:cTn>
                              </p:par>
                            </p:childTnLst>
                          </p:cTn>
                        </p:par>
                        <p:par>
                          <p:cTn id="58" fill="hold">
                            <p:stCondLst>
                              <p:cond delay="5000"/>
                            </p:stCondLst>
                            <p:childTnLst>
                              <p:par>
                                <p:cTn id="59" presetID="37" presetClass="entr" presetSubtype="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900" decel="100000" fill="hold"/>
                                        <p:tgtEl>
                                          <p:spTgt spid="7"/>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Hoops Across the River Challenge</a:t>
            </a:r>
            <a:endPar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6238" y="1243579"/>
            <a:ext cx="8016058" cy="3108543"/>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The goal of this challenge is to cross the river by only using hula hoops placed on the ground (river). Everyone needs to always be in a hula hoop. Imagine the hoops are like rocks that can be moved and stood on across a river.</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Create an imaginary river outside or in a large indoor space. There must be two clear sides - where you begin and finish.</a:t>
            </a:r>
          </a:p>
          <a:p>
            <a:pPr rtl="0" fontAlgn="base">
              <a:spcBef>
                <a:spcPts val="0"/>
              </a:spcBef>
              <a:spcAft>
                <a:spcPts val="0"/>
              </a:spcAft>
              <a:buFont typeface="+mj-lt"/>
              <a:buAutoNum type="arabicPeriod"/>
            </a:pPr>
            <a:endPar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Everyone needs to get from one side to the other without stepping in the river (outside of the hula hoops).</a:t>
            </a:r>
          </a:p>
          <a:p>
            <a:pPr rtl="0" fontAlgn="base">
              <a:spcBef>
                <a:spcPts val="0"/>
              </a:spcBef>
              <a:spcAft>
                <a:spcPts val="0"/>
              </a:spcAft>
              <a:buFont typeface="+mj-lt"/>
              <a:buAutoNum type="arabicPeriod"/>
            </a:pPr>
            <a:endPar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For an additional challenge, time how long it takes.</a:t>
            </a:r>
            <a:r>
              <a:rPr lang="en-GB" sz="1400" dirty="0">
                <a:solidFill>
                  <a:srgbClr val="02407D"/>
                </a:solidFill>
                <a:latin typeface="Open Sans" panose="020B0606030504020204" pitchFamily="34" charset="0"/>
                <a:ea typeface="Open Sans" panose="020B0606030504020204" pitchFamily="34" charset="0"/>
                <a:cs typeface="Open Sans" panose="020B0606030504020204" pitchFamily="34" charset="0"/>
              </a:rPr>
              <a:t> </a:t>
            </a:r>
            <a:br>
              <a:rPr lang="en-GB" sz="1400" dirty="0">
                <a:solidFill>
                  <a:srgbClr val="02407D"/>
                </a:solidFill>
                <a:latin typeface="Open Sans" panose="020B0606030504020204" pitchFamily="34" charset="0"/>
                <a:ea typeface="Open Sans" panose="020B0606030504020204" pitchFamily="34" charset="0"/>
                <a:cs typeface="Open Sans" panose="020B0606030504020204" pitchFamily="34" charset="0"/>
              </a:rPr>
            </a:b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Or, you can put a rule for how many people can be in one hula hoop at a time.</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42D24B-7A20-C957-694E-04CE968CD944}"/>
              </a:ext>
            </a:extLst>
          </p:cNvPr>
          <p:cNvSpPr txBox="1"/>
          <p:nvPr/>
        </p:nvSpPr>
        <p:spPr>
          <a:xfrm>
            <a:off x="566238" y="4395980"/>
            <a:ext cx="7961536" cy="954107"/>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Arial" panose="020B0604020202020204" pitchFamily="34" charset="0"/>
              </a:rPr>
              <a:t> Hula Hoops - enough to make it challenging for the class size</a:t>
            </a: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Arial" panose="020B0604020202020204" pitchFamily="34" charset="0"/>
              </a:rPr>
              <a:t> Stopwatch for timing </a:t>
            </a:r>
          </a:p>
        </p:txBody>
      </p:sp>
      <p:sp>
        <p:nvSpPr>
          <p:cNvPr id="4" name="TextBox 3">
            <a:extLst>
              <a:ext uri="{FF2B5EF4-FFF2-40B4-BE49-F238E27FC236}">
                <a16:creationId xmlns:a16="http://schemas.microsoft.com/office/drawing/2014/main" id="{A2F3A454-4457-DA8D-DC57-6D1E31CFB4E7}"/>
              </a:ext>
            </a:extLst>
          </p:cNvPr>
          <p:cNvSpPr txBox="1"/>
          <p:nvPr/>
        </p:nvSpPr>
        <p:spPr>
          <a:xfrm>
            <a:off x="616226" y="5416347"/>
            <a:ext cx="7911548" cy="954107"/>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Aim to have roles in the group.</a:t>
            </a: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Move the hula hoops by using different people. </a:t>
            </a:r>
          </a:p>
        </p:txBody>
      </p:sp>
      <p:sp>
        <p:nvSpPr>
          <p:cNvPr id="6" name="TextBox 5">
            <a:extLst>
              <a:ext uri="{FF2B5EF4-FFF2-40B4-BE49-F238E27FC236}">
                <a16:creationId xmlns:a16="http://schemas.microsoft.com/office/drawing/2014/main" id="{6AD74887-58B5-758C-63AC-5BACD7A906DE}"/>
              </a:ext>
            </a:extLst>
          </p:cNvPr>
          <p:cNvSpPr txBox="1"/>
          <p:nvPr/>
        </p:nvSpPr>
        <p:spPr>
          <a:xfrm rot="1800000">
            <a:off x="6824761" y="5288932"/>
            <a:ext cx="1784758" cy="369332"/>
          </a:xfrm>
          <a:prstGeom prst="rect">
            <a:avLst/>
          </a:prstGeom>
          <a:noFill/>
        </p:spPr>
        <p:txBody>
          <a:bodyPr wrap="square">
            <a:spAutoFit/>
          </a:bodyPr>
          <a:lstStyle/>
          <a:p>
            <a:r>
              <a:rPr lang="en-GB" sz="18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WHOLE CLASS</a:t>
            </a:r>
            <a:endParaRPr lang="en-US"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7486194E-DD1B-86CE-9A55-3B4F03146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4204" y="1308496"/>
            <a:ext cx="8015592" cy="4922070"/>
          </a:xfrm>
          <a:prstGeom prst="rect">
            <a:avLst/>
          </a:prstGeom>
        </p:spPr>
      </p:pic>
    </p:spTree>
    <p:extLst>
      <p:ext uri="{BB962C8B-B14F-4D97-AF65-F5344CB8AC3E}">
        <p14:creationId xmlns:p14="http://schemas.microsoft.com/office/powerpoint/2010/main" val="16203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10"/>
                                        </p:tgtEl>
                                      </p:cBhvr>
                                    </p:animEffect>
                                    <p:anim calcmode="lin" valueType="num">
                                      <p:cBhvr>
                                        <p:cTn id="22" dur="1000"/>
                                        <p:tgtEl>
                                          <p:spTgt spid="10"/>
                                        </p:tgtEl>
                                        <p:attrNameLst>
                                          <p:attrName>ppt_x</p:attrName>
                                        </p:attrNameLst>
                                      </p:cBhvr>
                                      <p:tavLst>
                                        <p:tav tm="0">
                                          <p:val>
                                            <p:strVal val="ppt_x"/>
                                          </p:val>
                                        </p:tav>
                                        <p:tav tm="100000">
                                          <p:val>
                                            <p:strVal val="ppt_x"/>
                                          </p:val>
                                        </p:tav>
                                      </p:tavLst>
                                    </p:anim>
                                    <p:anim calcmode="lin" valueType="num">
                                      <p:cBhvr>
                                        <p:cTn id="23" dur="100" decel="100000"/>
                                        <p:tgtEl>
                                          <p:spTgt spid="10"/>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10"/>
                                        </p:tgtEl>
                                        <p:attrNameLst>
                                          <p:attrName>ppt_y</p:attrName>
                                        </p:attrNameLst>
                                      </p:cBhvr>
                                      <p:tavLst>
                                        <p:tav tm="0">
                                          <p:val>
                                            <p:strVal val="ppt_y"/>
                                          </p:val>
                                        </p:tav>
                                        <p:tav tm="100000">
                                          <p:val>
                                            <p:strVal val="ppt_y+1"/>
                                          </p:val>
                                        </p:tav>
                                      </p:tavLst>
                                    </p:anim>
                                    <p:set>
                                      <p:cBhvr>
                                        <p:cTn id="25" dur="1" fill="hold">
                                          <p:stCondLst>
                                            <p:cond delay="999"/>
                                          </p:stCondLst>
                                        </p:cTn>
                                        <p:tgtEl>
                                          <p:spTgt spid="10"/>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500"/>
                                        <p:tgtEl>
                                          <p:spTgt spid="8">
                                            <p:txEl>
                                              <p:pRg st="6" end="6"/>
                                            </p:txEl>
                                          </p:spTgt>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Effect transition="in" filter="fade">
                                      <p:cBhvr>
                                        <p:cTn id="45" dur="500"/>
                                        <p:tgtEl>
                                          <p:spTgt spid="8">
                                            <p:txEl>
                                              <p:pRg st="8" end="8"/>
                                            </p:txEl>
                                          </p:spTgt>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fade">
                                      <p:cBhvr>
                                        <p:cTn id="49" dur="500"/>
                                        <p:tgtEl>
                                          <p:spTgt spid="2">
                                            <p:txEl>
                                              <p:pRg st="0" end="0"/>
                                            </p:txEl>
                                          </p:spTgt>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animEffect transition="in" filter="fade">
                                      <p:cBhvr>
                                        <p:cTn id="53" dur="500"/>
                                        <p:tgtEl>
                                          <p:spTgt spid="2">
                                            <p:txEl>
                                              <p:pRg st="2" end="2"/>
                                            </p:txEl>
                                          </p:spTgt>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animEffect transition="in" filter="fade">
                                      <p:cBhvr>
                                        <p:cTn id="57" dur="500"/>
                                        <p:tgtEl>
                                          <p:spTgt spid="2">
                                            <p:txEl>
                                              <p:pRg st="3" end="3"/>
                                            </p:txEl>
                                          </p:spTgt>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fade">
                                      <p:cBhvr>
                                        <p:cTn id="61" dur="500"/>
                                        <p:tgtEl>
                                          <p:spTgt spid="4">
                                            <p:txEl>
                                              <p:pRg st="0" end="0"/>
                                            </p:txEl>
                                          </p:spTgt>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4">
                                            <p:txEl>
                                              <p:pRg st="2" end="2"/>
                                            </p:txEl>
                                          </p:spTgt>
                                        </p:tgtEl>
                                        <p:attrNameLst>
                                          <p:attrName>style.visibility</p:attrName>
                                        </p:attrNameLst>
                                      </p:cBhvr>
                                      <p:to>
                                        <p:strVal val="visible"/>
                                      </p:to>
                                    </p:set>
                                    <p:animEffect transition="in" filter="fade">
                                      <p:cBhvr>
                                        <p:cTn id="65" dur="500"/>
                                        <p:tgtEl>
                                          <p:spTgt spid="4">
                                            <p:txEl>
                                              <p:pRg st="2" end="2"/>
                                            </p:txEl>
                                          </p:spTgt>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par>
                          <p:cTn id="70" fill="hold">
                            <p:stCondLst>
                              <p:cond delay="6500"/>
                            </p:stCondLst>
                            <p:childTnLst>
                              <p:par>
                                <p:cTn id="71" presetID="37" presetClass="entr" presetSubtype="0"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1000"/>
                                        <p:tgtEl>
                                          <p:spTgt spid="6"/>
                                        </p:tgtEl>
                                      </p:cBhvr>
                                    </p:animEffect>
                                    <p:anim calcmode="lin" valueType="num">
                                      <p:cBhvr>
                                        <p:cTn id="74" dur="1000" fill="hold"/>
                                        <p:tgtEl>
                                          <p:spTgt spid="6"/>
                                        </p:tgtEl>
                                        <p:attrNameLst>
                                          <p:attrName>ppt_x</p:attrName>
                                        </p:attrNameLst>
                                      </p:cBhvr>
                                      <p:tavLst>
                                        <p:tav tm="0">
                                          <p:val>
                                            <p:strVal val="#ppt_x"/>
                                          </p:val>
                                        </p:tav>
                                        <p:tav tm="100000">
                                          <p:val>
                                            <p:strVal val="#ppt_x"/>
                                          </p:val>
                                        </p:tav>
                                      </p:tavLst>
                                    </p:anim>
                                    <p:anim calcmode="lin" valueType="num">
                                      <p:cBhvr>
                                        <p:cTn id="75" dur="900" decel="100000" fill="hold"/>
                                        <p:tgtEl>
                                          <p:spTgt spid="6"/>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Kiwi Electric Fence Challenge</a:t>
            </a:r>
            <a:endPar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6238" y="1295721"/>
            <a:ext cx="7911548" cy="1996893"/>
          </a:xfrm>
          <a:prstGeom prst="rect">
            <a:avLst/>
          </a:prstGeom>
          <a:noFill/>
        </p:spPr>
        <p:txBody>
          <a:bodyPr wrap="square" rtlCol="0">
            <a:spAutoFit/>
          </a:bodyPr>
          <a:lstStyle/>
          <a:p>
            <a:pPr rtl="0">
              <a:lnSpc>
                <a:spcPct val="150000"/>
              </a:lnSpc>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lnSpc>
                <a:spcPct val="150000"/>
              </a:lnSpc>
              <a:spcBef>
                <a:spcPts val="0"/>
              </a:spcBef>
              <a:spcAft>
                <a:spcPts val="0"/>
              </a:spcAft>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The goal of this challenge is to get everyone in the group over the electric fence.</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lnSpc>
                <a:spcPct val="150000"/>
              </a:lnSpc>
              <a:spcBef>
                <a:spcPts val="0"/>
              </a:spcBef>
              <a:spcAft>
                <a:spcPts val="0"/>
              </a:spcAft>
              <a:buFont typeface="+mj-lt"/>
              <a:buAutoNum type="arabicPeriod"/>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The string attached to the two chairs is ‘electric’.</a:t>
            </a:r>
          </a:p>
          <a:p>
            <a:pPr rtl="0" fontAlgn="base">
              <a:lnSpc>
                <a:spcPct val="150000"/>
              </a:lnSpc>
              <a:spcBef>
                <a:spcPts val="0"/>
              </a:spcBef>
              <a:spcAft>
                <a:spcPts val="0"/>
              </a:spcAft>
              <a:buFont typeface="+mj-lt"/>
              <a:buAutoNum type="arabicPeriod" startAt="2"/>
            </a:pPr>
            <a:r>
              <a:rPr lang="en-GB" sz="1400" i="0" u="none" strike="noStrike" dirty="0">
                <a:solidFill>
                  <a:srgbClr val="02407D"/>
                </a:solidFill>
                <a:latin typeface="Open Sans" panose="020B0606030504020204" pitchFamily="34" charset="0"/>
                <a:ea typeface="Open Sans" panose="020B0606030504020204" pitchFamily="34" charset="0"/>
                <a:cs typeface="Open Sans" panose="020B0606030504020204" pitchFamily="34" charset="0"/>
              </a:rPr>
              <a:t> </a:t>
            </a: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Use a suitable width for the electric fence, depending on your class or group size. </a:t>
            </a:r>
          </a:p>
          <a:p>
            <a:pPr rtl="0" fontAlgn="base">
              <a:lnSpc>
                <a:spcPct val="150000"/>
              </a:lnSpc>
              <a:spcBef>
                <a:spcPts val="0"/>
              </a:spcBef>
              <a:spcAft>
                <a:spcPts val="0"/>
              </a:spcAft>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3. Make sure the height of the fence is manageable and safe.</a:t>
            </a:r>
          </a:p>
          <a:p>
            <a:pPr rtl="0" fontAlgn="base">
              <a:lnSpc>
                <a:spcPct val="150000"/>
              </a:lnSpc>
              <a:spcBef>
                <a:spcPts val="0"/>
              </a:spcBef>
              <a:spcAft>
                <a:spcPts val="0"/>
              </a:spcAft>
              <a:buFont typeface="+mj-lt"/>
              <a:buAutoNum type="arabicPeriod" startAt="4"/>
            </a:pPr>
            <a:r>
              <a:rPr lang="en-GB" sz="1400" i="0" u="none" strike="noStrike" dirty="0">
                <a:solidFill>
                  <a:srgbClr val="02407D"/>
                </a:solidFill>
                <a:latin typeface="Open Sans" panose="020B0606030504020204" pitchFamily="34" charset="0"/>
                <a:ea typeface="Open Sans" panose="020B0606030504020204" pitchFamily="34" charset="0"/>
                <a:cs typeface="Open Sans" panose="020B0606030504020204" pitchFamily="34" charset="0"/>
              </a:rPr>
              <a:t> </a:t>
            </a: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Time how long it takes to get each team over the fence.</a:t>
            </a:r>
          </a:p>
        </p:txBody>
      </p:sp>
      <p:sp>
        <p:nvSpPr>
          <p:cNvPr id="2" name="TextBox 1">
            <a:extLst>
              <a:ext uri="{FF2B5EF4-FFF2-40B4-BE49-F238E27FC236}">
                <a16:creationId xmlns:a16="http://schemas.microsoft.com/office/drawing/2014/main" id="{F342D24B-7A20-C957-694E-04CE968CD944}"/>
              </a:ext>
            </a:extLst>
          </p:cNvPr>
          <p:cNvSpPr txBox="1"/>
          <p:nvPr/>
        </p:nvSpPr>
        <p:spPr>
          <a:xfrm>
            <a:off x="616226" y="3565387"/>
            <a:ext cx="7911548" cy="1350563"/>
          </a:xfrm>
          <a:prstGeom prst="rect">
            <a:avLst/>
          </a:prstGeom>
          <a:noFill/>
        </p:spPr>
        <p:txBody>
          <a:bodyPr wrap="square" rtlCol="0">
            <a:spAutoFit/>
          </a:bodyPr>
          <a:lstStyle/>
          <a:p>
            <a:pPr rtl="0">
              <a:lnSpc>
                <a:spcPct val="150000"/>
              </a:lnSpc>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lnSpc>
                <a:spcPct val="150000"/>
              </a:lnSpc>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String</a:t>
            </a:r>
          </a:p>
          <a:p>
            <a:pPr rtl="0" fontAlgn="base">
              <a:lnSpc>
                <a:spcPct val="150000"/>
              </a:lnSpc>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Two chairs that act as fence poles (tie the string to both)</a:t>
            </a:r>
          </a:p>
          <a:p>
            <a:pPr rtl="0" fontAlgn="base">
              <a:lnSpc>
                <a:spcPct val="150000"/>
              </a:lnSpc>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Stopwatch for timing</a:t>
            </a:r>
          </a:p>
        </p:txBody>
      </p:sp>
      <p:sp>
        <p:nvSpPr>
          <p:cNvPr id="4" name="TextBox 3">
            <a:extLst>
              <a:ext uri="{FF2B5EF4-FFF2-40B4-BE49-F238E27FC236}">
                <a16:creationId xmlns:a16="http://schemas.microsoft.com/office/drawing/2014/main" id="{A2F3A454-4457-DA8D-DC57-6D1E31CFB4E7}"/>
              </a:ext>
            </a:extLst>
          </p:cNvPr>
          <p:cNvSpPr txBox="1"/>
          <p:nvPr/>
        </p:nvSpPr>
        <p:spPr>
          <a:xfrm>
            <a:off x="616226" y="5188723"/>
            <a:ext cx="7911548" cy="704232"/>
          </a:xfrm>
          <a:prstGeom prst="rect">
            <a:avLst/>
          </a:prstGeom>
          <a:noFill/>
        </p:spPr>
        <p:txBody>
          <a:bodyPr wrap="square" rtlCol="0">
            <a:spAutoFit/>
          </a:bodyPr>
          <a:lstStyle/>
          <a:p>
            <a:pPr rtl="0">
              <a:lnSpc>
                <a:spcPct val="150000"/>
              </a:lnSpc>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lnSpc>
                <a:spcPct val="150000"/>
              </a:lnSpc>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This game is best played on grass or by using small mats on either side of the fence.</a:t>
            </a:r>
          </a:p>
        </p:txBody>
      </p:sp>
      <p:sp>
        <p:nvSpPr>
          <p:cNvPr id="6" name="TextBox 5">
            <a:extLst>
              <a:ext uri="{FF2B5EF4-FFF2-40B4-BE49-F238E27FC236}">
                <a16:creationId xmlns:a16="http://schemas.microsoft.com/office/drawing/2014/main" id="{A760EA1A-C96A-329B-3178-041766528934}"/>
              </a:ext>
            </a:extLst>
          </p:cNvPr>
          <p:cNvSpPr txBox="1"/>
          <p:nvPr/>
        </p:nvSpPr>
        <p:spPr>
          <a:xfrm rot="1800000">
            <a:off x="6824761" y="5288932"/>
            <a:ext cx="1784758" cy="369332"/>
          </a:xfrm>
          <a:prstGeom prst="rect">
            <a:avLst/>
          </a:prstGeom>
          <a:noFill/>
        </p:spPr>
        <p:txBody>
          <a:bodyPr wrap="square">
            <a:spAutoFit/>
          </a:bodyPr>
          <a:lstStyle/>
          <a:p>
            <a:r>
              <a:rPr lang="en-GB" sz="18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WHOLE CLASS</a:t>
            </a:r>
            <a:endParaRPr lang="en-US"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94858A60-273E-B169-4F13-8E4D7040DB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1704" y="1295721"/>
            <a:ext cx="8023198" cy="4949436"/>
          </a:xfrm>
          <a:prstGeom prst="rect">
            <a:avLst/>
          </a:prstGeom>
        </p:spPr>
      </p:pic>
    </p:spTree>
    <p:extLst>
      <p:ext uri="{BB962C8B-B14F-4D97-AF65-F5344CB8AC3E}">
        <p14:creationId xmlns:p14="http://schemas.microsoft.com/office/powerpoint/2010/main" val="414252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500"/>
                                        <p:tgtEl>
                                          <p:spTgt spid="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500"/>
                                        <p:tgtEl>
                                          <p:spTgt spid="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Effect transition="in" filter="fade">
                                      <p:cBhvr>
                                        <p:cTn id="49" dur="500"/>
                                        <p:tgtEl>
                                          <p:spTgt spid="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xEl>
                                              <p:pRg st="5" end="5"/>
                                            </p:txEl>
                                          </p:spTgt>
                                        </p:tgtEl>
                                        <p:attrNameLst>
                                          <p:attrName>style.visibility</p:attrName>
                                        </p:attrNameLst>
                                      </p:cBhvr>
                                      <p:to>
                                        <p:strVal val="visible"/>
                                      </p:to>
                                    </p:set>
                                    <p:animEffect transition="in" filter="fade">
                                      <p:cBhvr>
                                        <p:cTn id="54" dur="500"/>
                                        <p:tgtEl>
                                          <p:spTgt spid="8">
                                            <p:txEl>
                                              <p:pRg st="5" end="5"/>
                                            </p:txEl>
                                          </p:spTgt>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2">
                                            <p:txEl>
                                              <p:pRg st="0" end="0"/>
                                            </p:txEl>
                                          </p:spTgt>
                                        </p:tgtEl>
                                        <p:attrNameLst>
                                          <p:attrName>style.visibility</p:attrName>
                                        </p:attrNameLst>
                                      </p:cBhvr>
                                      <p:to>
                                        <p:strVal val="visible"/>
                                      </p:to>
                                    </p:set>
                                    <p:animEffect transition="in" filter="fade">
                                      <p:cBhvr>
                                        <p:cTn id="58" dur="500"/>
                                        <p:tgtEl>
                                          <p:spTgt spid="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
                                            <p:txEl>
                                              <p:pRg st="1" end="1"/>
                                            </p:txEl>
                                          </p:spTgt>
                                        </p:tgtEl>
                                        <p:attrNameLst>
                                          <p:attrName>style.visibility</p:attrName>
                                        </p:attrNameLst>
                                      </p:cBhvr>
                                      <p:to>
                                        <p:strVal val="visible"/>
                                      </p:to>
                                    </p:set>
                                    <p:animEffect transition="in" filter="fade">
                                      <p:cBhvr>
                                        <p:cTn id="63" dur="500"/>
                                        <p:tgtEl>
                                          <p:spTgt spid="2">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fade">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fade">
                                      <p:cBhvr>
                                        <p:cTn id="73" dur="500"/>
                                        <p:tgtEl>
                                          <p:spTgt spid="2">
                                            <p:txEl>
                                              <p:pRg st="3" end="3"/>
                                            </p:txEl>
                                          </p:spTgt>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4">
                                            <p:txEl>
                                              <p:pRg st="0" end="0"/>
                                            </p:txEl>
                                          </p:spTgt>
                                        </p:tgtEl>
                                        <p:attrNameLst>
                                          <p:attrName>style.visibility</p:attrName>
                                        </p:attrNameLst>
                                      </p:cBhvr>
                                      <p:to>
                                        <p:strVal val="visible"/>
                                      </p:to>
                                    </p:set>
                                    <p:animEffect transition="in" filter="fade">
                                      <p:cBhvr>
                                        <p:cTn id="77" dur="500"/>
                                        <p:tgtEl>
                                          <p:spTgt spid="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1" end="1"/>
                                            </p:txEl>
                                          </p:spTgt>
                                        </p:tgtEl>
                                        <p:attrNameLst>
                                          <p:attrName>style.visibility</p:attrName>
                                        </p:attrNameLst>
                                      </p:cBhvr>
                                      <p:to>
                                        <p:strVal val="visible"/>
                                      </p:to>
                                    </p:set>
                                    <p:animEffect transition="in" filter="fade">
                                      <p:cBhvr>
                                        <p:cTn id="82" dur="500"/>
                                        <p:tgtEl>
                                          <p:spTgt spid="4">
                                            <p:txEl>
                                              <p:pRg st="1" end="1"/>
                                            </p:txEl>
                                          </p:spTgt>
                                        </p:tgtEl>
                                      </p:cBhvr>
                                    </p:animEffect>
                                  </p:childTnLst>
                                </p:cTn>
                              </p:par>
                            </p:childTnLst>
                          </p:cTn>
                        </p:par>
                        <p:par>
                          <p:cTn id="83" fill="hold">
                            <p:stCondLst>
                              <p:cond delay="500"/>
                            </p:stCondLst>
                            <p:childTnLst>
                              <p:par>
                                <p:cTn id="84" presetID="37" presetClass="entr" presetSubtype="0" fill="hold" grpId="0" nodeType="after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1000"/>
                                        <p:tgtEl>
                                          <p:spTgt spid="6"/>
                                        </p:tgtEl>
                                      </p:cBhvr>
                                    </p:animEffect>
                                    <p:anim calcmode="lin" valueType="num">
                                      <p:cBhvr>
                                        <p:cTn id="87" dur="1000" fill="hold"/>
                                        <p:tgtEl>
                                          <p:spTgt spid="6"/>
                                        </p:tgtEl>
                                        <p:attrNameLst>
                                          <p:attrName>ppt_x</p:attrName>
                                        </p:attrNameLst>
                                      </p:cBhvr>
                                      <p:tavLst>
                                        <p:tav tm="0">
                                          <p:val>
                                            <p:strVal val="#ppt_x"/>
                                          </p:val>
                                        </p:tav>
                                        <p:tav tm="100000">
                                          <p:val>
                                            <p:strVal val="#ppt_x"/>
                                          </p:val>
                                        </p:tav>
                                      </p:tavLst>
                                    </p:anim>
                                    <p:anim calcmode="lin" valueType="num">
                                      <p:cBhvr>
                                        <p:cTn id="88" dur="900" decel="100000" fill="hold"/>
                                        <p:tgtEl>
                                          <p:spTgt spid="6"/>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Turn Over The Sheet Challenge</a:t>
            </a:r>
            <a:endPar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616226" y="1229460"/>
            <a:ext cx="7911548" cy="1350563"/>
          </a:xfrm>
          <a:prstGeom prst="rect">
            <a:avLst/>
          </a:prstGeom>
          <a:noFill/>
        </p:spPr>
        <p:txBody>
          <a:bodyPr wrap="square" rtlCol="0">
            <a:spAutoFit/>
          </a:bodyPr>
          <a:lstStyle/>
          <a:p>
            <a:pPr rtl="0">
              <a:lnSpc>
                <a:spcPct val="150000"/>
              </a:lnSpc>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lnSpc>
                <a:spcPct val="150000"/>
              </a:lnSpc>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lnSpc>
                <a:spcPct val="150000"/>
              </a:lnSpc>
              <a:spcBef>
                <a:spcPts val="0"/>
              </a:spcBef>
              <a:spcAft>
                <a:spcPts val="0"/>
              </a:spcAft>
              <a:buFont typeface="+mj-lt"/>
              <a:buAutoNum type="arabicPeriod"/>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The class or group stands on a large tarpaulin or sheet.</a:t>
            </a:r>
          </a:p>
          <a:p>
            <a:pPr rtl="0" fontAlgn="base">
              <a:lnSpc>
                <a:spcPct val="150000"/>
              </a:lnSpc>
              <a:spcBef>
                <a:spcPts val="0"/>
              </a:spcBef>
              <a:spcAft>
                <a:spcPts val="0"/>
              </a:spcAft>
              <a:buFont typeface="+mj-lt"/>
              <a:buAutoNum type="arabicPeriod" startAt="2"/>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Then, they have to flip it over without anyone stepping off it. </a:t>
            </a:r>
          </a:p>
        </p:txBody>
      </p:sp>
      <p:sp>
        <p:nvSpPr>
          <p:cNvPr id="2" name="TextBox 1">
            <a:extLst>
              <a:ext uri="{FF2B5EF4-FFF2-40B4-BE49-F238E27FC236}">
                <a16:creationId xmlns:a16="http://schemas.microsoft.com/office/drawing/2014/main" id="{F342D24B-7A20-C957-694E-04CE968CD944}"/>
              </a:ext>
            </a:extLst>
          </p:cNvPr>
          <p:cNvSpPr txBox="1"/>
          <p:nvPr/>
        </p:nvSpPr>
        <p:spPr>
          <a:xfrm>
            <a:off x="616226" y="2972511"/>
            <a:ext cx="7911548" cy="1169551"/>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Arial" panose="020B0604020202020204" pitchFamily="34" charset="0"/>
              </a:rPr>
              <a:t> Large tarpaulin or sheet (large enough to have the whole class or group stand on it)</a:t>
            </a:r>
          </a:p>
          <a:p>
            <a:pPr rtl="0" fontAlgn="base">
              <a:spcBef>
                <a:spcPts val="0"/>
              </a:spcBef>
              <a:spcAft>
                <a:spcPts val="0"/>
              </a:spcAft>
              <a:buFont typeface="Arial" panose="020B0604020202020204" pitchFamily="34" charset="0"/>
              <a:buChar char="•"/>
            </a:pPr>
            <a:endParaRPr lang="en-GB" sz="1400" b="0" i="0" u="none" strike="noStrike" dirty="0">
              <a:solidFill>
                <a:srgbClr val="02407D"/>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Arial" panose="020B0604020202020204" pitchFamily="34" charset="0"/>
              </a:rPr>
              <a:t> Stopwatch for timing</a:t>
            </a:r>
          </a:p>
        </p:txBody>
      </p:sp>
      <p:sp>
        <p:nvSpPr>
          <p:cNvPr id="4" name="TextBox 3">
            <a:extLst>
              <a:ext uri="{FF2B5EF4-FFF2-40B4-BE49-F238E27FC236}">
                <a16:creationId xmlns:a16="http://schemas.microsoft.com/office/drawing/2014/main" id="{A2F3A454-4457-DA8D-DC57-6D1E31CFB4E7}"/>
              </a:ext>
            </a:extLst>
          </p:cNvPr>
          <p:cNvSpPr txBox="1"/>
          <p:nvPr/>
        </p:nvSpPr>
        <p:spPr>
          <a:xfrm>
            <a:off x="616226" y="4534550"/>
            <a:ext cx="7911548" cy="738664"/>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Arial" panose="020B0604020202020204" pitchFamily="34" charset="0"/>
              </a:rPr>
              <a:t> Cooperation and teamwork are very important in this challenge. </a:t>
            </a:r>
            <a:endPar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EB511BD-50CA-C98E-6545-2B71B63F6B20}"/>
              </a:ext>
            </a:extLst>
          </p:cNvPr>
          <p:cNvSpPr txBox="1"/>
          <p:nvPr/>
        </p:nvSpPr>
        <p:spPr>
          <a:xfrm rot="1800000">
            <a:off x="6824761" y="5288932"/>
            <a:ext cx="1784758" cy="369332"/>
          </a:xfrm>
          <a:prstGeom prst="rect">
            <a:avLst/>
          </a:prstGeom>
          <a:noFill/>
        </p:spPr>
        <p:txBody>
          <a:bodyPr wrap="square">
            <a:spAutoFit/>
          </a:bodyPr>
          <a:lstStyle/>
          <a:p>
            <a:r>
              <a:rPr lang="en-GB" sz="18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WHOLE CLASS</a:t>
            </a:r>
            <a:endParaRPr lang="en-US"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0F2BEB3F-4763-1212-2680-62A806892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2639" y="1322962"/>
            <a:ext cx="8019657" cy="4882270"/>
          </a:xfrm>
          <a:prstGeom prst="rect">
            <a:avLst/>
          </a:prstGeom>
        </p:spPr>
      </p:pic>
    </p:spTree>
    <p:extLst>
      <p:ext uri="{BB962C8B-B14F-4D97-AF65-F5344CB8AC3E}">
        <p14:creationId xmlns:p14="http://schemas.microsoft.com/office/powerpoint/2010/main" val="374605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par>
                          <p:cTn id="43" fill="hold">
                            <p:stCondLst>
                              <p:cond delay="500"/>
                            </p:stCondLst>
                            <p:childTnLst>
                              <p:par>
                                <p:cTn id="44" presetID="37"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900" decel="100000" fill="hold"/>
                                        <p:tgtEl>
                                          <p:spTgt spid="6"/>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2" grpId="0"/>
      <p:bldP spid="4"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What's On The Tray? Challenge</a:t>
            </a:r>
            <a:endPar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1704" y="1231596"/>
            <a:ext cx="8083826" cy="3477875"/>
          </a:xfrm>
          <a:prstGeom prst="rect">
            <a:avLst/>
          </a:prstGeom>
          <a:noFill/>
        </p:spPr>
        <p:txBody>
          <a:bodyPr wrap="square" rtlCol="0">
            <a:spAutoFit/>
          </a:bodyPr>
          <a:lstStyle/>
          <a:p>
            <a:pPr rtl="0">
              <a:spcBef>
                <a:spcPts val="0"/>
              </a:spcBef>
              <a:spcAft>
                <a:spcPts val="0"/>
              </a:spcAft>
            </a:pPr>
            <a:r>
              <a:rPr lang="en-GB" sz="11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This challenge could be completed in large or small groups (teams).</a:t>
            </a:r>
          </a:p>
          <a:p>
            <a:pPr rtl="0">
              <a:spcBef>
                <a:spcPts val="0"/>
              </a:spcBef>
              <a:spcAft>
                <a:spcPts val="0"/>
              </a:spcAft>
            </a:pPr>
            <a:endPar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1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Version 1 - Whole Class</a:t>
            </a:r>
          </a:p>
          <a:p>
            <a:pPr rtl="0">
              <a:spcBef>
                <a:spcPts val="0"/>
              </a:spcBef>
              <a:spcAft>
                <a:spcPts val="0"/>
              </a:spcAft>
            </a:pPr>
            <a:endPar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Place objects on a tray.</a:t>
            </a: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Gather the group together and reveal the tray with the objects on it.</a:t>
            </a: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Time for one minute, then cover the tray and get the students to write down what they saw, on a piece of paper.</a:t>
            </a: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After a few minutes, stop the group and reveal the tray and its contents.</a:t>
            </a:r>
          </a:p>
          <a:p>
            <a:pPr rtl="0">
              <a:spcBef>
                <a:spcPts val="0"/>
              </a:spcBef>
              <a:spcAft>
                <a:spcPts val="0"/>
              </a:spcAft>
            </a:pPr>
            <a:br>
              <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1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Version 2 - Small Groups</a:t>
            </a:r>
          </a:p>
          <a:p>
            <a:pPr rtl="0">
              <a:spcBef>
                <a:spcPts val="0"/>
              </a:spcBef>
              <a:spcAft>
                <a:spcPts val="0"/>
              </a:spcAft>
            </a:pPr>
            <a:endPar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Place objects on a tray and keep it out of sight.</a:t>
            </a: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Put students into groups of 4-6 and provide each group with paper/pencil.</a:t>
            </a: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Have one person from each group come and observe the tray and look at the items; keep a time limit on this. </a:t>
            </a:r>
          </a:p>
          <a:p>
            <a:pPr rtl="0" fontAlgn="base">
              <a:spcBef>
                <a:spcPts val="0"/>
              </a:spcBef>
              <a:spcAft>
                <a:spcPts val="0"/>
              </a:spcAft>
              <a:buFont typeface="+mj-lt"/>
              <a:buAutoNum type="arabicPeriod"/>
            </a:pP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They then go back to their group and write one item on their paper, and then another person comes up and does the same.</a:t>
            </a:r>
          </a:p>
          <a:p>
            <a:pPr rtl="0">
              <a:spcBef>
                <a:spcPts val="0"/>
              </a:spcBef>
              <a:spcAft>
                <a:spcPts val="0"/>
              </a:spcAft>
            </a:pPr>
            <a:br>
              <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br>
            <a:r>
              <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Give all groups a time limit. Once time is up, check which group has the most correct items. </a:t>
            </a:r>
          </a:p>
        </p:txBody>
      </p:sp>
      <p:sp>
        <p:nvSpPr>
          <p:cNvPr id="2" name="TextBox 1">
            <a:extLst>
              <a:ext uri="{FF2B5EF4-FFF2-40B4-BE49-F238E27FC236}">
                <a16:creationId xmlns:a16="http://schemas.microsoft.com/office/drawing/2014/main" id="{F342D24B-7A20-C957-694E-04CE968CD944}"/>
              </a:ext>
            </a:extLst>
          </p:cNvPr>
          <p:cNvSpPr txBox="1"/>
          <p:nvPr/>
        </p:nvSpPr>
        <p:spPr>
          <a:xfrm>
            <a:off x="561704" y="4741346"/>
            <a:ext cx="8072087" cy="938719"/>
          </a:xfrm>
          <a:prstGeom prst="rect">
            <a:avLst/>
          </a:prstGeom>
          <a:noFill/>
        </p:spPr>
        <p:txBody>
          <a:bodyPr wrap="square" rtlCol="0">
            <a:spAutoFit/>
          </a:bodyPr>
          <a:lstStyle/>
          <a:p>
            <a:pPr rtl="0">
              <a:spcBef>
                <a:spcPts val="0"/>
              </a:spcBef>
              <a:spcAft>
                <a:spcPts val="0"/>
              </a:spcAft>
            </a:pPr>
            <a:r>
              <a:rPr lang="en-GB" sz="11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100" b="0" i="0" u="none" strike="noStrike" dirty="0">
                <a:solidFill>
                  <a:srgbClr val="02407D"/>
                </a:solidFill>
                <a:effectLst/>
                <a:latin typeface="Arial" panose="020B0604020202020204" pitchFamily="34" charset="0"/>
              </a:rPr>
              <a:t> Tray with a variety of everyday objects (at least 20 items)</a:t>
            </a:r>
          </a:p>
          <a:p>
            <a:pPr rtl="0" fontAlgn="base">
              <a:spcBef>
                <a:spcPts val="0"/>
              </a:spcBef>
              <a:spcAft>
                <a:spcPts val="0"/>
              </a:spcAft>
              <a:buFont typeface="Arial" panose="020B0604020202020204" pitchFamily="34" charset="0"/>
              <a:buChar char="•"/>
            </a:pPr>
            <a:r>
              <a:rPr lang="en-GB" sz="1100" b="0" i="0" u="none" strike="noStrike" dirty="0">
                <a:solidFill>
                  <a:srgbClr val="02407D"/>
                </a:solidFill>
                <a:effectLst/>
                <a:latin typeface="Arial" panose="020B0604020202020204" pitchFamily="34" charset="0"/>
              </a:rPr>
              <a:t> Sheet or towel to cover the objects on the tray</a:t>
            </a:r>
          </a:p>
          <a:p>
            <a:pPr rtl="0" fontAlgn="base">
              <a:spcBef>
                <a:spcPts val="0"/>
              </a:spcBef>
              <a:spcAft>
                <a:spcPts val="0"/>
              </a:spcAft>
              <a:buFont typeface="Arial" panose="020B0604020202020204" pitchFamily="34" charset="0"/>
              <a:buChar char="•"/>
            </a:pPr>
            <a:r>
              <a:rPr lang="en-GB" sz="1100" b="0" i="0" u="none" strike="noStrike" dirty="0">
                <a:solidFill>
                  <a:srgbClr val="02407D"/>
                </a:solidFill>
                <a:effectLst/>
                <a:latin typeface="Arial" panose="020B0604020202020204" pitchFamily="34" charset="0"/>
              </a:rPr>
              <a:t> Stopwatch for timing</a:t>
            </a:r>
          </a:p>
        </p:txBody>
      </p:sp>
      <p:sp>
        <p:nvSpPr>
          <p:cNvPr id="4" name="TextBox 3">
            <a:extLst>
              <a:ext uri="{FF2B5EF4-FFF2-40B4-BE49-F238E27FC236}">
                <a16:creationId xmlns:a16="http://schemas.microsoft.com/office/drawing/2014/main" id="{A2F3A454-4457-DA8D-DC57-6D1E31CFB4E7}"/>
              </a:ext>
            </a:extLst>
          </p:cNvPr>
          <p:cNvSpPr txBox="1"/>
          <p:nvPr/>
        </p:nvSpPr>
        <p:spPr>
          <a:xfrm>
            <a:off x="561704" y="5712072"/>
            <a:ext cx="8020592" cy="600164"/>
          </a:xfrm>
          <a:prstGeom prst="rect">
            <a:avLst/>
          </a:prstGeom>
          <a:noFill/>
        </p:spPr>
        <p:txBody>
          <a:bodyPr wrap="square" rtlCol="0">
            <a:spAutoFit/>
          </a:bodyPr>
          <a:lstStyle/>
          <a:p>
            <a:pPr rtl="0">
              <a:spcBef>
                <a:spcPts val="0"/>
              </a:spcBef>
              <a:spcAft>
                <a:spcPts val="0"/>
              </a:spcAft>
            </a:pPr>
            <a:r>
              <a:rPr lang="en-GB" sz="11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1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100" b="0" i="0" u="none" strike="noStrike" dirty="0">
                <a:solidFill>
                  <a:srgbClr val="02407D"/>
                </a:solidFill>
                <a:effectLst/>
                <a:latin typeface="Arial" panose="020B0604020202020204" pitchFamily="34" charset="0"/>
              </a:rPr>
              <a:t> This is a good test of your strategies for remembering something.</a:t>
            </a:r>
            <a:endParaRPr lang="en-GB" sz="11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78F737E-E542-F65A-C0DA-E7EF41822C8E}"/>
              </a:ext>
            </a:extLst>
          </p:cNvPr>
          <p:cNvSpPr txBox="1"/>
          <p:nvPr/>
        </p:nvSpPr>
        <p:spPr>
          <a:xfrm rot="1800000">
            <a:off x="6338095" y="5444363"/>
            <a:ext cx="2322859" cy="307777"/>
          </a:xfrm>
          <a:prstGeom prst="rect">
            <a:avLst/>
          </a:prstGeom>
          <a:noFill/>
        </p:spPr>
        <p:txBody>
          <a:bodyPr wrap="square">
            <a:spAutoFit/>
          </a:bodyPr>
          <a:lstStyle/>
          <a:p>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WHOLE CLASS / GROUPS</a:t>
            </a:r>
            <a:endParaRPr lang="en-US" sz="1400"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8377B180-B0E9-405B-475F-58D7580498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6238" y="1342640"/>
            <a:ext cx="8016058" cy="4751962"/>
          </a:xfrm>
          <a:prstGeom prst="rect">
            <a:avLst/>
          </a:prstGeom>
        </p:spPr>
      </p:pic>
    </p:spTree>
    <p:extLst>
      <p:ext uri="{BB962C8B-B14F-4D97-AF65-F5344CB8AC3E}">
        <p14:creationId xmlns:p14="http://schemas.microsoft.com/office/powerpoint/2010/main" val="9735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500"/>
                                        <p:tgtEl>
                                          <p:spTgt spid="8">
                                            <p:txEl>
                                              <p:pRg st="6" end="6"/>
                                            </p:txEl>
                                          </p:spTgt>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8">
                                            <p:txEl>
                                              <p:pRg st="7" end="7"/>
                                            </p:txEl>
                                          </p:spTgt>
                                        </p:tgtEl>
                                        <p:attrNameLst>
                                          <p:attrName>style.visibility</p:attrName>
                                        </p:attrNameLst>
                                      </p:cBhvr>
                                      <p:to>
                                        <p:strVal val="visible"/>
                                      </p:to>
                                    </p:set>
                                    <p:animEffect transition="in" filter="fade">
                                      <p:cBhvr>
                                        <p:cTn id="45" dur="500"/>
                                        <p:tgtEl>
                                          <p:spTgt spid="8">
                                            <p:txEl>
                                              <p:pRg st="7" end="7"/>
                                            </p:txEl>
                                          </p:spTgt>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fade">
                                      <p:cBhvr>
                                        <p:cTn id="49" dur="500"/>
                                        <p:tgtEl>
                                          <p:spTgt spid="8">
                                            <p:txEl>
                                              <p:pRg st="8" end="8"/>
                                            </p:txEl>
                                          </p:spTgt>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8">
                                            <p:txEl>
                                              <p:pRg st="9" end="9"/>
                                            </p:txEl>
                                          </p:spTgt>
                                        </p:tgtEl>
                                        <p:attrNameLst>
                                          <p:attrName>style.visibility</p:attrName>
                                        </p:attrNameLst>
                                      </p:cBhvr>
                                      <p:to>
                                        <p:strVal val="visible"/>
                                      </p:to>
                                    </p:set>
                                    <p:animEffect transition="in" filter="fade">
                                      <p:cBhvr>
                                        <p:cTn id="53" dur="500"/>
                                        <p:tgtEl>
                                          <p:spTgt spid="8">
                                            <p:txEl>
                                              <p:pRg st="9" end="9"/>
                                            </p:txEl>
                                          </p:spTgt>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fade">
                                      <p:cBhvr>
                                        <p:cTn id="57" dur="500"/>
                                        <p:tgtEl>
                                          <p:spTgt spid="8">
                                            <p:txEl>
                                              <p:pRg st="10" end="10"/>
                                            </p:txEl>
                                          </p:spTgt>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8">
                                            <p:txEl>
                                              <p:pRg st="12" end="12"/>
                                            </p:txEl>
                                          </p:spTgt>
                                        </p:tgtEl>
                                        <p:attrNameLst>
                                          <p:attrName>style.visibility</p:attrName>
                                        </p:attrNameLst>
                                      </p:cBhvr>
                                      <p:to>
                                        <p:strVal val="visible"/>
                                      </p:to>
                                    </p:set>
                                    <p:animEffect transition="in" filter="fade">
                                      <p:cBhvr>
                                        <p:cTn id="61" dur="500"/>
                                        <p:tgtEl>
                                          <p:spTgt spid="8">
                                            <p:txEl>
                                              <p:pRg st="12" end="12"/>
                                            </p:txEl>
                                          </p:spTgt>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8">
                                            <p:txEl>
                                              <p:pRg st="13" end="13"/>
                                            </p:txEl>
                                          </p:spTgt>
                                        </p:tgtEl>
                                        <p:attrNameLst>
                                          <p:attrName>style.visibility</p:attrName>
                                        </p:attrNameLst>
                                      </p:cBhvr>
                                      <p:to>
                                        <p:strVal val="visible"/>
                                      </p:to>
                                    </p:set>
                                    <p:animEffect transition="in" filter="fade">
                                      <p:cBhvr>
                                        <p:cTn id="65" dur="500"/>
                                        <p:tgtEl>
                                          <p:spTgt spid="8">
                                            <p:txEl>
                                              <p:pRg st="13" end="13"/>
                                            </p:txEl>
                                          </p:spTgt>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8">
                                            <p:txEl>
                                              <p:pRg st="14" end="14"/>
                                            </p:txEl>
                                          </p:spTgt>
                                        </p:tgtEl>
                                        <p:attrNameLst>
                                          <p:attrName>style.visibility</p:attrName>
                                        </p:attrNameLst>
                                      </p:cBhvr>
                                      <p:to>
                                        <p:strVal val="visible"/>
                                      </p:to>
                                    </p:set>
                                    <p:animEffect transition="in" filter="fade">
                                      <p:cBhvr>
                                        <p:cTn id="69" dur="500"/>
                                        <p:tgtEl>
                                          <p:spTgt spid="8">
                                            <p:txEl>
                                              <p:pRg st="14" end="14"/>
                                            </p:txEl>
                                          </p:spTgt>
                                        </p:tgtEl>
                                      </p:cBhvr>
                                    </p:animEffect>
                                  </p:childTnLst>
                                </p:cTn>
                              </p:par>
                            </p:childTnLst>
                          </p:cTn>
                        </p:par>
                        <p:par>
                          <p:cTn id="70" fill="hold">
                            <p:stCondLst>
                              <p:cond delay="6500"/>
                            </p:stCondLst>
                            <p:childTnLst>
                              <p:par>
                                <p:cTn id="71" presetID="10" presetClass="entr" presetSubtype="0" fill="hold" grpId="0" nodeType="afterEffect">
                                  <p:stCondLst>
                                    <p:cond delay="0"/>
                                  </p:stCondLst>
                                  <p:childTnLst>
                                    <p:set>
                                      <p:cBhvr>
                                        <p:cTn id="72" dur="1" fill="hold">
                                          <p:stCondLst>
                                            <p:cond delay="0"/>
                                          </p:stCondLst>
                                        </p:cTn>
                                        <p:tgtEl>
                                          <p:spTgt spid="8">
                                            <p:txEl>
                                              <p:pRg st="15" end="15"/>
                                            </p:txEl>
                                          </p:spTgt>
                                        </p:tgtEl>
                                        <p:attrNameLst>
                                          <p:attrName>style.visibility</p:attrName>
                                        </p:attrNameLst>
                                      </p:cBhvr>
                                      <p:to>
                                        <p:strVal val="visible"/>
                                      </p:to>
                                    </p:set>
                                    <p:animEffect transition="in" filter="fade">
                                      <p:cBhvr>
                                        <p:cTn id="73" dur="500"/>
                                        <p:tgtEl>
                                          <p:spTgt spid="8">
                                            <p:txEl>
                                              <p:pRg st="15" end="15"/>
                                            </p:txEl>
                                          </p:spTgt>
                                        </p:tgtEl>
                                      </p:cBhvr>
                                    </p:animEffect>
                                  </p:childTnLst>
                                </p:cTn>
                              </p:par>
                            </p:childTnLst>
                          </p:cTn>
                        </p:par>
                        <p:par>
                          <p:cTn id="74" fill="hold">
                            <p:stCondLst>
                              <p:cond delay="7000"/>
                            </p:stCondLst>
                            <p:childTnLst>
                              <p:par>
                                <p:cTn id="75" presetID="10" presetClass="entr" presetSubtype="0" fill="hold" grpId="0" nodeType="afterEffect">
                                  <p:stCondLst>
                                    <p:cond delay="0"/>
                                  </p:stCondLst>
                                  <p:childTnLst>
                                    <p:set>
                                      <p:cBhvr>
                                        <p:cTn id="76" dur="1" fill="hold">
                                          <p:stCondLst>
                                            <p:cond delay="0"/>
                                          </p:stCondLst>
                                        </p:cTn>
                                        <p:tgtEl>
                                          <p:spTgt spid="8">
                                            <p:txEl>
                                              <p:pRg st="16" end="16"/>
                                            </p:txEl>
                                          </p:spTgt>
                                        </p:tgtEl>
                                        <p:attrNameLst>
                                          <p:attrName>style.visibility</p:attrName>
                                        </p:attrNameLst>
                                      </p:cBhvr>
                                      <p:to>
                                        <p:strVal val="visible"/>
                                      </p:to>
                                    </p:set>
                                    <p:animEffect transition="in" filter="fade">
                                      <p:cBhvr>
                                        <p:cTn id="77" dur="500"/>
                                        <p:tgtEl>
                                          <p:spTgt spid="8">
                                            <p:txEl>
                                              <p:pRg st="16" end="16"/>
                                            </p:txEl>
                                          </p:spTgt>
                                        </p:tgtEl>
                                      </p:cBhvr>
                                    </p:animEffect>
                                  </p:childTnLst>
                                </p:cTn>
                              </p:par>
                            </p:childTnLst>
                          </p:cTn>
                        </p:par>
                        <p:par>
                          <p:cTn id="78" fill="hold">
                            <p:stCondLst>
                              <p:cond delay="7500"/>
                            </p:stCondLst>
                            <p:childTnLst>
                              <p:par>
                                <p:cTn id="79" presetID="10" presetClass="entr" presetSubtype="0" fill="hold" grpId="0" nodeType="afterEffect">
                                  <p:stCondLst>
                                    <p:cond delay="0"/>
                                  </p:stCondLst>
                                  <p:childTnLst>
                                    <p:set>
                                      <p:cBhvr>
                                        <p:cTn id="80" dur="1" fill="hold">
                                          <p:stCondLst>
                                            <p:cond delay="0"/>
                                          </p:stCondLst>
                                        </p:cTn>
                                        <p:tgtEl>
                                          <p:spTgt spid="2">
                                            <p:txEl>
                                              <p:pRg st="0" end="0"/>
                                            </p:txEl>
                                          </p:spTgt>
                                        </p:tgtEl>
                                        <p:attrNameLst>
                                          <p:attrName>style.visibility</p:attrName>
                                        </p:attrNameLst>
                                      </p:cBhvr>
                                      <p:to>
                                        <p:strVal val="visible"/>
                                      </p:to>
                                    </p:set>
                                    <p:animEffect transition="in" filter="fade">
                                      <p:cBhvr>
                                        <p:cTn id="81" dur="500"/>
                                        <p:tgtEl>
                                          <p:spTgt spid="2">
                                            <p:txEl>
                                              <p:pRg st="0" end="0"/>
                                            </p:txEl>
                                          </p:spTgt>
                                        </p:tgtEl>
                                      </p:cBhvr>
                                    </p:animEffect>
                                  </p:childTnLst>
                                </p:cTn>
                              </p:par>
                            </p:childTnLst>
                          </p:cTn>
                        </p:par>
                        <p:par>
                          <p:cTn id="82" fill="hold">
                            <p:stCondLst>
                              <p:cond delay="8000"/>
                            </p:stCondLst>
                            <p:childTnLst>
                              <p:par>
                                <p:cTn id="83" presetID="10" presetClass="entr" presetSubtype="0" fill="hold" grpId="0" nodeType="after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animEffect transition="in" filter="fade">
                                      <p:cBhvr>
                                        <p:cTn id="85" dur="500"/>
                                        <p:tgtEl>
                                          <p:spTgt spid="2">
                                            <p:txEl>
                                              <p:pRg st="2" end="2"/>
                                            </p:txEl>
                                          </p:spTgt>
                                        </p:tgtEl>
                                      </p:cBhvr>
                                    </p:animEffect>
                                  </p:childTnLst>
                                </p:cTn>
                              </p:par>
                            </p:childTnLst>
                          </p:cTn>
                        </p:par>
                        <p:par>
                          <p:cTn id="86" fill="hold">
                            <p:stCondLst>
                              <p:cond delay="8500"/>
                            </p:stCondLst>
                            <p:childTnLst>
                              <p:par>
                                <p:cTn id="87" presetID="10" presetClass="entr" presetSubtype="0" fill="hold" grpId="0" nodeType="afterEffect">
                                  <p:stCondLst>
                                    <p:cond delay="0"/>
                                  </p:stCondLst>
                                  <p:childTnLst>
                                    <p:set>
                                      <p:cBhvr>
                                        <p:cTn id="88" dur="1" fill="hold">
                                          <p:stCondLst>
                                            <p:cond delay="0"/>
                                          </p:stCondLst>
                                        </p:cTn>
                                        <p:tgtEl>
                                          <p:spTgt spid="2">
                                            <p:txEl>
                                              <p:pRg st="3" end="3"/>
                                            </p:txEl>
                                          </p:spTgt>
                                        </p:tgtEl>
                                        <p:attrNameLst>
                                          <p:attrName>style.visibility</p:attrName>
                                        </p:attrNameLst>
                                      </p:cBhvr>
                                      <p:to>
                                        <p:strVal val="visible"/>
                                      </p:to>
                                    </p:set>
                                    <p:animEffect transition="in" filter="fade">
                                      <p:cBhvr>
                                        <p:cTn id="89" dur="500"/>
                                        <p:tgtEl>
                                          <p:spTgt spid="2">
                                            <p:txEl>
                                              <p:pRg st="3" end="3"/>
                                            </p:txEl>
                                          </p:spTgt>
                                        </p:tgtEl>
                                      </p:cBhvr>
                                    </p:animEffect>
                                  </p:childTnLst>
                                </p:cTn>
                              </p:par>
                            </p:childTnLst>
                          </p:cTn>
                        </p:par>
                        <p:par>
                          <p:cTn id="90" fill="hold">
                            <p:stCondLst>
                              <p:cond delay="9000"/>
                            </p:stCondLst>
                            <p:childTnLst>
                              <p:par>
                                <p:cTn id="91" presetID="10" presetClass="entr" presetSubtype="0"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fade">
                                      <p:cBhvr>
                                        <p:cTn id="93" dur="500"/>
                                        <p:tgtEl>
                                          <p:spTgt spid="2">
                                            <p:txEl>
                                              <p:pRg st="4" end="4"/>
                                            </p:txEl>
                                          </p:spTgt>
                                        </p:tgtEl>
                                      </p:cBhvr>
                                    </p:animEffect>
                                  </p:childTnLst>
                                </p:cTn>
                              </p:par>
                            </p:childTnLst>
                          </p:cTn>
                        </p:par>
                        <p:par>
                          <p:cTn id="94" fill="hold">
                            <p:stCondLst>
                              <p:cond delay="9500"/>
                            </p:stCondLst>
                            <p:childTnLst>
                              <p:par>
                                <p:cTn id="95" presetID="10" presetClass="entr" presetSubtype="0" fill="hold" grpId="0" nodeType="afterEffect">
                                  <p:stCondLst>
                                    <p:cond delay="0"/>
                                  </p:stCondLst>
                                  <p:childTnLst>
                                    <p:set>
                                      <p:cBhvr>
                                        <p:cTn id="96" dur="1" fill="hold">
                                          <p:stCondLst>
                                            <p:cond delay="0"/>
                                          </p:stCondLst>
                                        </p:cTn>
                                        <p:tgtEl>
                                          <p:spTgt spid="4">
                                            <p:txEl>
                                              <p:pRg st="0" end="0"/>
                                            </p:txEl>
                                          </p:spTgt>
                                        </p:tgtEl>
                                        <p:attrNameLst>
                                          <p:attrName>style.visibility</p:attrName>
                                        </p:attrNameLst>
                                      </p:cBhvr>
                                      <p:to>
                                        <p:strVal val="visible"/>
                                      </p:to>
                                    </p:set>
                                    <p:animEffect transition="in" filter="fade">
                                      <p:cBhvr>
                                        <p:cTn id="97" dur="500"/>
                                        <p:tgtEl>
                                          <p:spTgt spid="4">
                                            <p:txEl>
                                              <p:pRg st="0" end="0"/>
                                            </p:txEl>
                                          </p:spTgt>
                                        </p:tgtEl>
                                      </p:cBhvr>
                                    </p:animEffect>
                                  </p:childTnLst>
                                </p:cTn>
                              </p:par>
                            </p:childTnLst>
                          </p:cTn>
                        </p:par>
                        <p:par>
                          <p:cTn id="98" fill="hold">
                            <p:stCondLst>
                              <p:cond delay="10000"/>
                            </p:stCondLst>
                            <p:childTnLst>
                              <p:par>
                                <p:cTn id="99" presetID="10" presetClass="entr" presetSubtype="0" fill="hold" grpId="0" nodeType="afterEffect">
                                  <p:stCondLst>
                                    <p:cond delay="0"/>
                                  </p:stCondLst>
                                  <p:childTnLst>
                                    <p:set>
                                      <p:cBhvr>
                                        <p:cTn id="100" dur="1" fill="hold">
                                          <p:stCondLst>
                                            <p:cond delay="0"/>
                                          </p:stCondLst>
                                        </p:cTn>
                                        <p:tgtEl>
                                          <p:spTgt spid="4">
                                            <p:txEl>
                                              <p:pRg st="2" end="2"/>
                                            </p:txEl>
                                          </p:spTgt>
                                        </p:tgtEl>
                                        <p:attrNameLst>
                                          <p:attrName>style.visibility</p:attrName>
                                        </p:attrNameLst>
                                      </p:cBhvr>
                                      <p:to>
                                        <p:strVal val="visible"/>
                                      </p:to>
                                    </p:set>
                                    <p:animEffect transition="in" filter="fade">
                                      <p:cBhvr>
                                        <p:cTn id="101" dur="500"/>
                                        <p:tgtEl>
                                          <p:spTgt spid="4">
                                            <p:txEl>
                                              <p:pRg st="2" end="2"/>
                                            </p:txEl>
                                          </p:spTgt>
                                        </p:tgtEl>
                                      </p:cBhvr>
                                    </p:animEffect>
                                  </p:childTnLst>
                                </p:cTn>
                              </p:par>
                            </p:childTnLst>
                          </p:cTn>
                        </p:par>
                        <p:par>
                          <p:cTn id="102" fill="hold">
                            <p:stCondLst>
                              <p:cond delay="10500"/>
                            </p:stCondLst>
                            <p:childTnLst>
                              <p:par>
                                <p:cTn id="103" presetID="37" presetClass="entr" presetSubtype="0" fill="hold" grpId="0" nodeType="after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1000"/>
                                        <p:tgtEl>
                                          <p:spTgt spid="6"/>
                                        </p:tgtEl>
                                      </p:cBhvr>
                                    </p:animEffect>
                                    <p:anim calcmode="lin" valueType="num">
                                      <p:cBhvr>
                                        <p:cTn id="106" dur="1000" fill="hold"/>
                                        <p:tgtEl>
                                          <p:spTgt spid="6"/>
                                        </p:tgtEl>
                                        <p:attrNameLst>
                                          <p:attrName>ppt_x</p:attrName>
                                        </p:attrNameLst>
                                      </p:cBhvr>
                                      <p:tavLst>
                                        <p:tav tm="0">
                                          <p:val>
                                            <p:strVal val="#ppt_x"/>
                                          </p:val>
                                        </p:tav>
                                        <p:tav tm="100000">
                                          <p:val>
                                            <p:strVal val="#ppt_x"/>
                                          </p:val>
                                        </p:tav>
                                      </p:tavLst>
                                    </p:anim>
                                    <p:anim calcmode="lin" valueType="num">
                                      <p:cBhvr>
                                        <p:cTn id="107" dur="900" decel="100000" fill="hold"/>
                                        <p:tgtEl>
                                          <p:spTgt spid="6"/>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side Corner of Rectangle 2"/>
          <p:cNvSpPr/>
          <p:nvPr/>
        </p:nvSpPr>
        <p:spPr>
          <a:xfrm>
            <a:off x="566238" y="545764"/>
            <a:ext cx="8016058" cy="653957"/>
          </a:xfrm>
          <a:prstGeom prst="round2SameRect">
            <a:avLst/>
          </a:prstGeom>
          <a:solidFill>
            <a:srgbClr val="0240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44000" rIns="108000" bIns="108000" rtlCol="0" anchor="ctr">
            <a:spAutoFit/>
          </a:bodyPr>
          <a:lstStyle/>
          <a:p>
            <a:pPr algn="ctr"/>
            <a:r>
              <a:rPr lang="en-GB"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Team Shapes Challenge</a:t>
            </a:r>
            <a:endPar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1835F42-1088-A22F-DA0A-ACD7F39F0DC9}"/>
              </a:ext>
            </a:extLst>
          </p:cNvPr>
          <p:cNvSpPr txBox="1"/>
          <p:nvPr/>
        </p:nvSpPr>
        <p:spPr>
          <a:xfrm>
            <a:off x="561704" y="1334753"/>
            <a:ext cx="8083826" cy="2462213"/>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Challenge Instructions:</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This challenge could be completed as a large group or in small groups (teams).</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marL="228600" indent="-228600" rtl="0" fontAlgn="base">
              <a:spcBef>
                <a:spcPts val="0"/>
              </a:spcBef>
              <a:spcAft>
                <a:spcPts val="0"/>
              </a:spcAft>
              <a:buFont typeface="+mj-lt"/>
              <a:buAutoNum type="arabicPeriod"/>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Have the class or group form a large circle. Arrange a long piece of string, which they will all hold onto, keeping the circle shape.</a:t>
            </a:r>
          </a:p>
          <a:p>
            <a:pPr marL="228600" indent="-228600" rtl="0" fontAlgn="base">
              <a:spcBef>
                <a:spcPts val="0"/>
              </a:spcBef>
              <a:spcAft>
                <a:spcPts val="0"/>
              </a:spcAft>
              <a:buFont typeface="+mj-lt"/>
              <a:buAutoNum type="arabicPeriod"/>
            </a:pPr>
            <a:endPar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marL="228600" indent="-228600" rtl="0" fontAlgn="base">
              <a:spcBef>
                <a:spcPts val="0"/>
              </a:spcBef>
              <a:spcAft>
                <a:spcPts val="0"/>
              </a:spcAft>
              <a:buFont typeface="+mj-lt"/>
              <a:buAutoNum type="arabicPeriod"/>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Instruct the class or group to form shapes with the string by moving together. Can they create a square, rectangle, triangle or a figure eight?</a:t>
            </a:r>
          </a:p>
          <a:p>
            <a:pPr marL="228600" indent="-228600" rtl="0" fontAlgn="base">
              <a:spcBef>
                <a:spcPts val="0"/>
              </a:spcBef>
              <a:spcAft>
                <a:spcPts val="0"/>
              </a:spcAft>
              <a:buFont typeface="+mj-lt"/>
              <a:buAutoNum type="arabicPeriod"/>
            </a:pPr>
            <a:endPar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marL="228600" indent="-228600" rtl="0" fontAlgn="base">
              <a:spcBef>
                <a:spcPts val="0"/>
              </a:spcBef>
              <a:spcAft>
                <a:spcPts val="0"/>
              </a:spcAft>
              <a:buFont typeface="+mj-lt"/>
              <a:buAutoNum type="arabicPeriod"/>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For an extra challenge, some of the students could wear a blindfold. </a:t>
            </a:r>
          </a:p>
        </p:txBody>
      </p:sp>
      <p:sp>
        <p:nvSpPr>
          <p:cNvPr id="2" name="TextBox 1">
            <a:extLst>
              <a:ext uri="{FF2B5EF4-FFF2-40B4-BE49-F238E27FC236}">
                <a16:creationId xmlns:a16="http://schemas.microsoft.com/office/drawing/2014/main" id="{F342D24B-7A20-C957-694E-04CE968CD944}"/>
              </a:ext>
            </a:extLst>
          </p:cNvPr>
          <p:cNvSpPr txBox="1"/>
          <p:nvPr/>
        </p:nvSpPr>
        <p:spPr>
          <a:xfrm>
            <a:off x="573443" y="3992599"/>
            <a:ext cx="8072087" cy="984885"/>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Equipment Needed:</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String </a:t>
            </a: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Blindfolds (if required)</a:t>
            </a:r>
          </a:p>
        </p:txBody>
      </p:sp>
      <p:sp>
        <p:nvSpPr>
          <p:cNvPr id="4" name="TextBox 3">
            <a:extLst>
              <a:ext uri="{FF2B5EF4-FFF2-40B4-BE49-F238E27FC236}">
                <a16:creationId xmlns:a16="http://schemas.microsoft.com/office/drawing/2014/main" id="{A2F3A454-4457-DA8D-DC57-6D1E31CFB4E7}"/>
              </a:ext>
            </a:extLst>
          </p:cNvPr>
          <p:cNvSpPr txBox="1"/>
          <p:nvPr/>
        </p:nvSpPr>
        <p:spPr>
          <a:xfrm>
            <a:off x="561704" y="5173117"/>
            <a:ext cx="8020592" cy="984885"/>
          </a:xfrm>
          <a:prstGeom prst="rect">
            <a:avLst/>
          </a:prstGeom>
          <a:noFill/>
        </p:spPr>
        <p:txBody>
          <a:bodyPr wrap="square" rtlCol="0">
            <a:spAutoFit/>
          </a:bodyPr>
          <a:lstStyle/>
          <a:p>
            <a:pPr rtl="0">
              <a:spcBef>
                <a:spcPts val="0"/>
              </a:spcBef>
              <a:spcAft>
                <a:spcPts val="0"/>
              </a:spcAft>
            </a:pPr>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Top Teamwork Tips</a:t>
            </a:r>
          </a:p>
          <a:p>
            <a:pPr rtl="0">
              <a:spcBef>
                <a:spcPts val="0"/>
              </a:spcBef>
              <a:spcAft>
                <a:spcPts val="0"/>
              </a:spcAft>
            </a:pPr>
            <a:endParaRPr lang="en-GB" sz="1400" b="0"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Communicate clearly.</a:t>
            </a:r>
          </a:p>
          <a:p>
            <a:pPr rtl="0" fontAlgn="base">
              <a:spcBef>
                <a:spcPts val="0"/>
              </a:spcBef>
              <a:spcAft>
                <a:spcPts val="0"/>
              </a:spcAft>
              <a:buFont typeface="Arial" panose="020B0604020202020204" pitchFamily="34" charset="0"/>
              <a:buChar char="•"/>
            </a:pPr>
            <a:r>
              <a:rPr lang="en-GB" sz="1400" b="0"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 Work together slowly.</a:t>
            </a:r>
          </a:p>
        </p:txBody>
      </p:sp>
      <p:sp>
        <p:nvSpPr>
          <p:cNvPr id="6" name="TextBox 5">
            <a:extLst>
              <a:ext uri="{FF2B5EF4-FFF2-40B4-BE49-F238E27FC236}">
                <a16:creationId xmlns:a16="http://schemas.microsoft.com/office/drawing/2014/main" id="{20AEADE9-4726-63CF-4D4C-A04C09398B10}"/>
              </a:ext>
            </a:extLst>
          </p:cNvPr>
          <p:cNvSpPr txBox="1"/>
          <p:nvPr/>
        </p:nvSpPr>
        <p:spPr>
          <a:xfrm rot="1800000">
            <a:off x="6338095" y="5444363"/>
            <a:ext cx="2322859" cy="307777"/>
          </a:xfrm>
          <a:prstGeom prst="rect">
            <a:avLst/>
          </a:prstGeom>
          <a:noFill/>
        </p:spPr>
        <p:txBody>
          <a:bodyPr wrap="square">
            <a:spAutoFit/>
          </a:bodyPr>
          <a:lstStyle/>
          <a:p>
            <a:r>
              <a:rPr lang="en-GB" sz="1400" b="1" i="0" u="none" strike="noStrike" dirty="0">
                <a:solidFill>
                  <a:srgbClr val="02407D"/>
                </a:solidFill>
                <a:effectLst/>
                <a:latin typeface="Open Sans" panose="020B0606030504020204" pitchFamily="34" charset="0"/>
                <a:ea typeface="Open Sans" panose="020B0606030504020204" pitchFamily="34" charset="0"/>
                <a:cs typeface="Open Sans" panose="020B0606030504020204" pitchFamily="34" charset="0"/>
              </a:rPr>
              <a:t>WHOLE CLASS / GROUPS</a:t>
            </a:r>
            <a:endParaRPr lang="en-US" sz="1400" b="1" dirty="0">
              <a:solidFill>
                <a:srgbClr val="0240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09C3932E-1BCB-9FB2-560B-310315F138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085525" y="-211064"/>
            <a:ext cx="4977483" cy="8016059"/>
          </a:xfrm>
          <a:prstGeom prst="rect">
            <a:avLst/>
          </a:prstGeom>
        </p:spPr>
      </p:pic>
    </p:spTree>
    <p:extLst>
      <p:ext uri="{BB962C8B-B14F-4D97-AF65-F5344CB8AC3E}">
        <p14:creationId xmlns:p14="http://schemas.microsoft.com/office/powerpoint/2010/main" val="23643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500"/>
                                        <p:tgtEl>
                                          <p:spTgt spid="8">
                                            <p:txEl>
                                              <p:pRg st="6" end="6"/>
                                            </p:txEl>
                                          </p:spTgt>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Effect transition="in" filter="fade">
                                      <p:cBhvr>
                                        <p:cTn id="45" dur="500"/>
                                        <p:tgtEl>
                                          <p:spTgt spid="8">
                                            <p:txEl>
                                              <p:pRg st="8" end="8"/>
                                            </p:txEl>
                                          </p:spTgt>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fade">
                                      <p:cBhvr>
                                        <p:cTn id="49" dur="500"/>
                                        <p:tgtEl>
                                          <p:spTgt spid="2">
                                            <p:txEl>
                                              <p:pRg st="0" end="0"/>
                                            </p:txEl>
                                          </p:spTgt>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animEffect transition="in" filter="fade">
                                      <p:cBhvr>
                                        <p:cTn id="53" dur="500"/>
                                        <p:tgtEl>
                                          <p:spTgt spid="2">
                                            <p:txEl>
                                              <p:pRg st="2" end="2"/>
                                            </p:txEl>
                                          </p:spTgt>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animEffect transition="in" filter="fade">
                                      <p:cBhvr>
                                        <p:cTn id="57" dur="500"/>
                                        <p:tgtEl>
                                          <p:spTgt spid="2">
                                            <p:txEl>
                                              <p:pRg st="3" end="3"/>
                                            </p:txEl>
                                          </p:spTgt>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fade">
                                      <p:cBhvr>
                                        <p:cTn id="61" dur="500"/>
                                        <p:tgtEl>
                                          <p:spTgt spid="4">
                                            <p:txEl>
                                              <p:pRg st="0" end="0"/>
                                            </p:txEl>
                                          </p:spTgt>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4">
                                            <p:txEl>
                                              <p:pRg st="2" end="2"/>
                                            </p:txEl>
                                          </p:spTgt>
                                        </p:tgtEl>
                                        <p:attrNameLst>
                                          <p:attrName>style.visibility</p:attrName>
                                        </p:attrNameLst>
                                      </p:cBhvr>
                                      <p:to>
                                        <p:strVal val="visible"/>
                                      </p:to>
                                    </p:set>
                                    <p:animEffect transition="in" filter="fade">
                                      <p:cBhvr>
                                        <p:cTn id="65" dur="500"/>
                                        <p:tgtEl>
                                          <p:spTgt spid="4">
                                            <p:txEl>
                                              <p:pRg st="2" end="2"/>
                                            </p:txEl>
                                          </p:spTgt>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par>
                          <p:cTn id="70" fill="hold">
                            <p:stCondLst>
                              <p:cond delay="6500"/>
                            </p:stCondLst>
                            <p:childTnLst>
                              <p:par>
                                <p:cTn id="71" presetID="37" presetClass="entr" presetSubtype="0"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1000"/>
                                        <p:tgtEl>
                                          <p:spTgt spid="6"/>
                                        </p:tgtEl>
                                      </p:cBhvr>
                                    </p:animEffect>
                                    <p:anim calcmode="lin" valueType="num">
                                      <p:cBhvr>
                                        <p:cTn id="74" dur="1000" fill="hold"/>
                                        <p:tgtEl>
                                          <p:spTgt spid="6"/>
                                        </p:tgtEl>
                                        <p:attrNameLst>
                                          <p:attrName>ppt_x</p:attrName>
                                        </p:attrNameLst>
                                      </p:cBhvr>
                                      <p:tavLst>
                                        <p:tav tm="0">
                                          <p:val>
                                            <p:strVal val="#ppt_x"/>
                                          </p:val>
                                        </p:tav>
                                        <p:tav tm="100000">
                                          <p:val>
                                            <p:strVal val="#ppt_x"/>
                                          </p:val>
                                        </p:tav>
                                      </p:tavLst>
                                    </p:anim>
                                    <p:anim calcmode="lin" valueType="num">
                                      <p:cBhvr>
                                        <p:cTn id="75" dur="900" decel="100000" fill="hold"/>
                                        <p:tgtEl>
                                          <p:spTgt spid="6"/>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p"/>
      <p:bldP spid="2" grpId="0" build="p"/>
      <p:bldP spid="4" grpId="0" build="p"/>
      <p:bldP spid="6"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CBEA4A0C-9A79-4809-A99F-7A52075BF9FC}" vid="{E3A9B290-4D20-4536-AF63-A7C37011F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1D68EB4F4C724DBDD98B989C62A3FE" ma:contentTypeVersion="14" ma:contentTypeDescription="Create a new document." ma:contentTypeScope="" ma:versionID="f9380af5a49bf71607e515b7b5f0327e">
  <xsd:schema xmlns:xsd="http://www.w3.org/2001/XMLSchema" xmlns:xs="http://www.w3.org/2001/XMLSchema" xmlns:p="http://schemas.microsoft.com/office/2006/metadata/properties" xmlns:ns2="b442af94-27ec-4c12-9041-09447141ac56" xmlns:ns3="9b8f0eab-74d5-4d8d-87b8-270f2228a97d" targetNamespace="http://schemas.microsoft.com/office/2006/metadata/properties" ma:root="true" ma:fieldsID="a96778589ab4c4606631664b36ba4c9a" ns2:_="" ns3:_="">
    <xsd:import namespace="b442af94-27ec-4c12-9041-09447141ac56"/>
    <xsd:import namespace="9b8f0eab-74d5-4d8d-87b8-270f2228a9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2af94-27ec-4c12-9041-09447141ac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8194ac-132f-443e-9640-f1f2e8c85d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8f0eab-74d5-4d8d-87b8-270f2228a9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78b3e3e-7341-4ab7-9c45-2b52028c349c}" ma:internalName="TaxCatchAll" ma:showField="CatchAllData" ma:web="9b8f0eab-74d5-4d8d-87b8-270f2228a97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42af94-27ec-4c12-9041-09447141ac56">
      <Terms xmlns="http://schemas.microsoft.com/office/infopath/2007/PartnerControls"/>
    </lcf76f155ced4ddcb4097134ff3c332f>
    <TaxCatchAll xmlns="9b8f0eab-74d5-4d8d-87b8-270f2228a97d" xsi:nil="true"/>
  </documentManagement>
</p:properties>
</file>

<file path=customXml/itemProps1.xml><?xml version="1.0" encoding="utf-8"?>
<ds:datastoreItem xmlns:ds="http://schemas.openxmlformats.org/officeDocument/2006/customXml" ds:itemID="{54481538-686A-40DA-906C-01BD0992372C}"/>
</file>

<file path=customXml/itemProps2.xml><?xml version="1.0" encoding="utf-8"?>
<ds:datastoreItem xmlns:ds="http://schemas.openxmlformats.org/officeDocument/2006/customXml" ds:itemID="{F7B3A8C8-68AA-40FA-ADAB-97E374032265}"/>
</file>

<file path=customXml/itemProps3.xml><?xml version="1.0" encoding="utf-8"?>
<ds:datastoreItem xmlns:ds="http://schemas.openxmlformats.org/officeDocument/2006/customXml" ds:itemID="{DD5CD45A-8C6A-4AAF-8236-3AB8BF8F81DB}"/>
</file>

<file path=docProps/app.xml><?xml version="1.0" encoding="utf-8"?>
<Properties xmlns="http://schemas.openxmlformats.org/officeDocument/2006/extended-properties" xmlns:vt="http://schemas.openxmlformats.org/officeDocument/2006/docPropsVTypes">
  <Template>Office Theme</Template>
  <TotalTime>1998</TotalTime>
  <Words>2280</Words>
  <Application>Microsoft Office PowerPoint</Application>
  <PresentationFormat>On-screen Show (4:3)</PresentationFormat>
  <Paragraphs>251</Paragraphs>
  <Slides>17</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Roboto</vt:lpstr>
      <vt:lpstr>Arial</vt:lpstr>
      <vt:lpstr>Calibri</vt:lpstr>
      <vt:lpstr>Twinkl</vt:lpstr>
      <vt:lpstr>Open Sans</vt:lpstr>
      <vt:lpstr>Office Theme</vt:lpstr>
      <vt:lpstr>PowerPoint Presentation</vt:lpstr>
      <vt:lpstr>The physical activity contained within this resource may not fit your specific situation. It is your responsibility to decide whether to carry out the activity and, if you do, to ensure that the activity is safe for those participating. You are responsible for carrying out proper risk assessments on the activities and for providing appropriate supervision, including changing the activities as appropriate. We are not responsible for the health and safety of your group or environment and we cannot accept liability for any loss suffered by anyone undertaking any activity referred to or described in this resource. It is also your responsibility to ensure that you or the organisation you are organising it for has the relevant insurance to carry out the physical activity. If you are unsure in any way, we recommend that you take guidance from a suitably qualified professional. By using this resource, you acknowledge that it is the responsibility of supervising adults to ensure the safety of children in their 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twiknl</dc:creator>
  <cp:lastModifiedBy>Katie Holland</cp:lastModifiedBy>
  <cp:revision>115</cp:revision>
  <dcterms:created xsi:type="dcterms:W3CDTF">2022-11-29T13:22:59Z</dcterms:created>
  <dcterms:modified xsi:type="dcterms:W3CDTF">2023-10-24T10:07:23Z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0x010100761D68EB4F4C724DBDD98B989C62A3FE</vt:lpwstr>
  </property>
</Properties>
</file>