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1"/>
  </p:notesMasterIdLst>
  <p:handoutMasterIdLst>
    <p:handoutMasterId r:id="rId22"/>
  </p:handoutMasterIdLst>
  <p:sldIdLst>
    <p:sldId id="258" r:id="rId5"/>
    <p:sldId id="294"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Lst>
  <p:sldSz cx="9144000" cy="6858000" type="screen4x3"/>
  <p:notesSz cx="6858000" cy="9144000"/>
  <p:embeddedFontLst>
    <p:embeddedFont>
      <p:font typeface="Tuffy-TTF" panose="020B0603060100000000" charset="0"/>
      <p:regular r:id="rId23"/>
      <p:bold r:id="rId24"/>
      <p:italic r:id="rId25"/>
      <p:boldItalic r:id="rId26"/>
    </p:embeddedFont>
    <p:embeddedFont>
      <p:font typeface="Twinkl" panose="020B0604020202020204" charset="0"/>
      <p:regular r:id="rId27"/>
      <p:bold r:id="rId28"/>
    </p:embeddedFont>
    <p:embeddedFont>
      <p:font typeface="Twinkl SemiBold"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7BC"/>
    <a:srgbClr val="7767AC"/>
    <a:srgbClr val="CB4692"/>
    <a:srgbClr val="00A7E7"/>
    <a:srgbClr val="AFDEF8"/>
    <a:srgbClr val="EEBBD8"/>
    <a:srgbClr val="9C9BCD"/>
    <a:srgbClr val="D83A5E"/>
    <a:srgbClr val="F1B5C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7" autoAdjust="0"/>
    <p:restoredTop sz="94660"/>
  </p:normalViewPr>
  <p:slideViewPr>
    <p:cSldViewPr showGuides="1">
      <p:cViewPr varScale="1">
        <p:scale>
          <a:sx n="63" d="100"/>
          <a:sy n="63" d="100"/>
        </p:scale>
        <p:origin x="1324" y="5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12/10/2023</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12/10/2023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b="0" dirty="0"/>
              <a:t>Looking Forward to the Challenges Life Brings</a:t>
            </a:r>
          </a:p>
        </p:txBody>
      </p:sp>
      <p:sp>
        <p:nvSpPr>
          <p:cNvPr id="8" name="Rectangle 7">
            <a:extLst>
              <a:ext uri="{FF2B5EF4-FFF2-40B4-BE49-F238E27FC236}">
                <a16:creationId xmlns:a16="http://schemas.microsoft.com/office/drawing/2014/main" id="{2D497E25-E93B-4211-BA2E-87EB4D169209}"/>
              </a:ext>
            </a:extLst>
          </p:cNvPr>
          <p:cNvSpPr/>
          <p:nvPr/>
        </p:nvSpPr>
        <p:spPr>
          <a:xfrm>
            <a:off x="881589" y="2865711"/>
            <a:ext cx="7380821" cy="3024336"/>
          </a:xfrm>
          <a:prstGeom prst="rect">
            <a:avLst/>
          </a:prstGeom>
          <a:solidFill>
            <a:srgbClr val="EEBB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881590" y="1556792"/>
            <a:ext cx="7380820" cy="923330"/>
          </a:xfrm>
          <a:prstGeom prst="rect">
            <a:avLst/>
          </a:prstGeom>
          <a:noFill/>
        </p:spPr>
        <p:txBody>
          <a:bodyPr wrap="square" rtlCol="0">
            <a:spAutoFit/>
          </a:bodyPr>
          <a:lstStyle/>
          <a:p>
            <a:pPr algn="just"/>
            <a:r>
              <a:rPr lang="en-GB" dirty="0">
                <a:latin typeface="Twinkl" pitchFamily="50" charset="0"/>
              </a:rPr>
              <a:t>Challenge is exciting. Sometimes new challenges can be different</a:t>
            </a:r>
            <a:br>
              <a:rPr lang="en-GB" dirty="0">
                <a:latin typeface="Twinkl" pitchFamily="50" charset="0"/>
              </a:rPr>
            </a:br>
            <a:r>
              <a:rPr lang="en-GB" dirty="0">
                <a:latin typeface="Twinkl" pitchFamily="50" charset="0"/>
              </a:rPr>
              <a:t>and daunting, but taking on the challenges life brings can be also</a:t>
            </a:r>
            <a:br>
              <a:rPr lang="en-GB" dirty="0">
                <a:latin typeface="Twinkl" pitchFamily="50" charset="0"/>
              </a:rPr>
            </a:br>
            <a:r>
              <a:rPr lang="en-GB" dirty="0">
                <a:latin typeface="Twinkl" pitchFamily="50" charset="0"/>
              </a:rPr>
              <a:t>be positive. </a:t>
            </a:r>
          </a:p>
        </p:txBody>
      </p:sp>
      <p:sp>
        <p:nvSpPr>
          <p:cNvPr id="4" name="TextBox 3">
            <a:extLst>
              <a:ext uri="{FF2B5EF4-FFF2-40B4-BE49-F238E27FC236}">
                <a16:creationId xmlns:a16="http://schemas.microsoft.com/office/drawing/2014/main" id="{2B2E202C-0C63-4C75-B793-AD32BB87C9C7}"/>
              </a:ext>
            </a:extLst>
          </p:cNvPr>
          <p:cNvSpPr txBox="1"/>
          <p:nvPr/>
        </p:nvSpPr>
        <p:spPr>
          <a:xfrm>
            <a:off x="1259632" y="3180901"/>
            <a:ext cx="4124823" cy="1200329"/>
          </a:xfrm>
          <a:prstGeom prst="rect">
            <a:avLst/>
          </a:prstGeom>
          <a:noFill/>
        </p:spPr>
        <p:txBody>
          <a:bodyPr wrap="square" rtlCol="0">
            <a:spAutoFit/>
          </a:bodyPr>
          <a:lstStyle/>
          <a:p>
            <a:pPr algn="just"/>
            <a:r>
              <a:rPr lang="en-GB" dirty="0">
                <a:latin typeface="Twinkl" pitchFamily="50" charset="0"/>
              </a:rPr>
              <a:t>It enables us to practise skills we have already developed, solve problems, learn new skills and become more confident along the way!</a:t>
            </a:r>
          </a:p>
        </p:txBody>
      </p:sp>
      <p:sp>
        <p:nvSpPr>
          <p:cNvPr id="5" name="TextBox 4">
            <a:extLst>
              <a:ext uri="{FF2B5EF4-FFF2-40B4-BE49-F238E27FC236}">
                <a16:creationId xmlns:a16="http://schemas.microsoft.com/office/drawing/2014/main" id="{0F5819B7-3CCE-4BD2-88F0-73F58DF5DDFD}"/>
              </a:ext>
            </a:extLst>
          </p:cNvPr>
          <p:cNvSpPr txBox="1"/>
          <p:nvPr/>
        </p:nvSpPr>
        <p:spPr>
          <a:xfrm>
            <a:off x="1259632" y="4653136"/>
            <a:ext cx="4412855" cy="923330"/>
          </a:xfrm>
          <a:prstGeom prst="rect">
            <a:avLst/>
          </a:prstGeom>
          <a:noFill/>
        </p:spPr>
        <p:txBody>
          <a:bodyPr wrap="square" rtlCol="0">
            <a:spAutoFit/>
          </a:bodyPr>
          <a:lstStyle/>
          <a:p>
            <a:pPr algn="just"/>
            <a:r>
              <a:rPr lang="en-GB" dirty="0">
                <a:latin typeface="Twinkl" pitchFamily="50" charset="0"/>
              </a:rPr>
              <a:t>And there is nothing quite like the feeling of overcoming a challenge and looking back afterwards at how you did it!</a:t>
            </a:r>
          </a:p>
        </p:txBody>
      </p:sp>
      <p:pic>
        <p:nvPicPr>
          <p:cNvPr id="7" name="Picture 6">
            <a:extLst>
              <a:ext uri="{FF2B5EF4-FFF2-40B4-BE49-F238E27FC236}">
                <a16:creationId xmlns:a16="http://schemas.microsoft.com/office/drawing/2014/main" id="{AFA5661B-82F3-46C3-BF12-50CB7AC641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9" t="10100" r="3968" b="9051"/>
          <a:stretch/>
        </p:blipFill>
        <p:spPr>
          <a:xfrm>
            <a:off x="5292080" y="2480122"/>
            <a:ext cx="3168353" cy="4066052"/>
          </a:xfrm>
          <a:prstGeom prst="rect">
            <a:avLst/>
          </a:prstGeom>
        </p:spPr>
      </p:pic>
    </p:spTree>
    <p:extLst>
      <p:ext uri="{BB962C8B-B14F-4D97-AF65-F5344CB8AC3E}">
        <p14:creationId xmlns:p14="http://schemas.microsoft.com/office/powerpoint/2010/main" val="21462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Feeling a Sense of Purpose</a:t>
            </a:r>
          </a:p>
        </p:txBody>
      </p:sp>
      <p:sp>
        <p:nvSpPr>
          <p:cNvPr id="11" name="Rectangle 10">
            <a:extLst>
              <a:ext uri="{FF2B5EF4-FFF2-40B4-BE49-F238E27FC236}">
                <a16:creationId xmlns:a16="http://schemas.microsoft.com/office/drawing/2014/main" id="{54182FC2-6818-44A2-B785-F209023DD71D}"/>
              </a:ext>
            </a:extLst>
          </p:cNvPr>
          <p:cNvSpPr/>
          <p:nvPr/>
        </p:nvSpPr>
        <p:spPr>
          <a:xfrm>
            <a:off x="683568" y="2427530"/>
            <a:ext cx="7776864" cy="3737774"/>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683568" y="1400509"/>
            <a:ext cx="7776864" cy="830997"/>
          </a:xfrm>
          <a:prstGeom prst="rect">
            <a:avLst/>
          </a:prstGeom>
          <a:noFill/>
        </p:spPr>
        <p:txBody>
          <a:bodyPr wrap="square" rtlCol="0">
            <a:spAutoFit/>
          </a:bodyPr>
          <a:lstStyle/>
          <a:p>
            <a:pPr algn="just"/>
            <a:r>
              <a:rPr lang="en-GB" sz="1600" dirty="0">
                <a:latin typeface="Twinkl" pitchFamily="50" charset="0"/>
              </a:rPr>
              <a:t>When we realise that we are needed by others and that we have an important role to play in life, it helps us to pick ourselves up, dust ourselves off and carry on when times are tough.</a:t>
            </a:r>
          </a:p>
        </p:txBody>
      </p:sp>
      <p:sp>
        <p:nvSpPr>
          <p:cNvPr id="4" name="TextBox 3">
            <a:extLst>
              <a:ext uri="{FF2B5EF4-FFF2-40B4-BE49-F238E27FC236}">
                <a16:creationId xmlns:a16="http://schemas.microsoft.com/office/drawing/2014/main" id="{3C805C01-EAB2-4C1F-839A-1932E95290F2}"/>
              </a:ext>
            </a:extLst>
          </p:cNvPr>
          <p:cNvSpPr txBox="1"/>
          <p:nvPr/>
        </p:nvSpPr>
        <p:spPr>
          <a:xfrm>
            <a:off x="908650" y="2653681"/>
            <a:ext cx="6831702" cy="584775"/>
          </a:xfrm>
          <a:prstGeom prst="rect">
            <a:avLst/>
          </a:prstGeom>
          <a:noFill/>
        </p:spPr>
        <p:txBody>
          <a:bodyPr wrap="square" rtlCol="0">
            <a:spAutoFit/>
          </a:bodyPr>
          <a:lstStyle/>
          <a:p>
            <a:pPr algn="just"/>
            <a:r>
              <a:rPr lang="en-GB" sz="1600" dirty="0">
                <a:latin typeface="Twinkl SemiBold" pitchFamily="2" charset="0"/>
              </a:rPr>
              <a:t>Perhaps someone else looks up to you for help and advice like a younger brother or sister. </a:t>
            </a:r>
          </a:p>
        </p:txBody>
      </p:sp>
      <p:sp>
        <p:nvSpPr>
          <p:cNvPr id="5" name="TextBox 4">
            <a:extLst>
              <a:ext uri="{FF2B5EF4-FFF2-40B4-BE49-F238E27FC236}">
                <a16:creationId xmlns:a16="http://schemas.microsoft.com/office/drawing/2014/main" id="{3893544C-F35E-4A81-96D2-C27269D30160}"/>
              </a:ext>
            </a:extLst>
          </p:cNvPr>
          <p:cNvSpPr txBox="1"/>
          <p:nvPr/>
        </p:nvSpPr>
        <p:spPr>
          <a:xfrm>
            <a:off x="908650" y="3374940"/>
            <a:ext cx="4926884" cy="338554"/>
          </a:xfrm>
          <a:prstGeom prst="rect">
            <a:avLst/>
          </a:prstGeom>
          <a:noFill/>
        </p:spPr>
        <p:txBody>
          <a:bodyPr wrap="square" rtlCol="0">
            <a:spAutoFit/>
          </a:bodyPr>
          <a:lstStyle/>
          <a:p>
            <a:pPr algn="just"/>
            <a:r>
              <a:rPr lang="en-GB" sz="1600" dirty="0">
                <a:latin typeface="Twinkl SemiBold" pitchFamily="2" charset="0"/>
              </a:rPr>
              <a:t>Perhaps your friend relies on you to cheer them up.</a:t>
            </a:r>
          </a:p>
        </p:txBody>
      </p:sp>
      <p:sp>
        <p:nvSpPr>
          <p:cNvPr id="6" name="TextBox 5">
            <a:extLst>
              <a:ext uri="{FF2B5EF4-FFF2-40B4-BE49-F238E27FC236}">
                <a16:creationId xmlns:a16="http://schemas.microsoft.com/office/drawing/2014/main" id="{A0409017-C8F5-46E6-86D9-86C3301C6A0B}"/>
              </a:ext>
            </a:extLst>
          </p:cNvPr>
          <p:cNvSpPr txBox="1"/>
          <p:nvPr/>
        </p:nvSpPr>
        <p:spPr>
          <a:xfrm>
            <a:off x="908650" y="3849978"/>
            <a:ext cx="4926884" cy="584775"/>
          </a:xfrm>
          <a:prstGeom prst="rect">
            <a:avLst/>
          </a:prstGeom>
          <a:noFill/>
        </p:spPr>
        <p:txBody>
          <a:bodyPr wrap="square" rtlCol="0">
            <a:spAutoFit/>
          </a:bodyPr>
          <a:lstStyle/>
          <a:p>
            <a:r>
              <a:rPr lang="en-GB" sz="1600" dirty="0">
                <a:latin typeface="Twinkl SemiBold" pitchFamily="2" charset="0"/>
              </a:rPr>
              <a:t>Perhaps you have a position of responsibility, like a</a:t>
            </a:r>
            <a:br>
              <a:rPr lang="en-GB" sz="1600" dirty="0">
                <a:latin typeface="Twinkl SemiBold" pitchFamily="2" charset="0"/>
              </a:rPr>
            </a:br>
            <a:r>
              <a:rPr lang="en-GB" sz="1600" dirty="0">
                <a:latin typeface="Twinkl SemiBold" pitchFamily="2" charset="0"/>
              </a:rPr>
              <a:t>team captain, a librarian or being a guide or scout.</a:t>
            </a:r>
          </a:p>
        </p:txBody>
      </p:sp>
      <p:sp>
        <p:nvSpPr>
          <p:cNvPr id="7" name="TextBox 6">
            <a:extLst>
              <a:ext uri="{FF2B5EF4-FFF2-40B4-BE49-F238E27FC236}">
                <a16:creationId xmlns:a16="http://schemas.microsoft.com/office/drawing/2014/main" id="{269170D3-43E1-448A-9C96-FF1576AB879F}"/>
              </a:ext>
            </a:extLst>
          </p:cNvPr>
          <p:cNvSpPr txBox="1"/>
          <p:nvPr/>
        </p:nvSpPr>
        <p:spPr>
          <a:xfrm>
            <a:off x="908649" y="4571237"/>
            <a:ext cx="4641979" cy="830997"/>
          </a:xfrm>
          <a:prstGeom prst="rect">
            <a:avLst/>
          </a:prstGeom>
          <a:noFill/>
        </p:spPr>
        <p:txBody>
          <a:bodyPr wrap="square" rtlCol="0">
            <a:spAutoFit/>
          </a:bodyPr>
          <a:lstStyle/>
          <a:p>
            <a:pPr algn="just"/>
            <a:r>
              <a:rPr lang="en-GB" sz="1600" dirty="0">
                <a:latin typeface="Twinkl SemiBold" pitchFamily="2" charset="0"/>
              </a:rPr>
              <a:t>Maybe you have a great idea for a life-changing invention that you want to work on when you’re older.</a:t>
            </a:r>
          </a:p>
        </p:txBody>
      </p:sp>
      <p:sp>
        <p:nvSpPr>
          <p:cNvPr id="8" name="TextBox 7">
            <a:extLst>
              <a:ext uri="{FF2B5EF4-FFF2-40B4-BE49-F238E27FC236}">
                <a16:creationId xmlns:a16="http://schemas.microsoft.com/office/drawing/2014/main" id="{749572F5-D87D-447A-B26D-C7DD64BC2B28}"/>
              </a:ext>
            </a:extLst>
          </p:cNvPr>
          <p:cNvSpPr txBox="1"/>
          <p:nvPr/>
        </p:nvSpPr>
        <p:spPr>
          <a:xfrm>
            <a:off x="908649" y="5538718"/>
            <a:ext cx="4336349" cy="338554"/>
          </a:xfrm>
          <a:prstGeom prst="rect">
            <a:avLst/>
          </a:prstGeom>
          <a:noFill/>
        </p:spPr>
        <p:txBody>
          <a:bodyPr wrap="square" rtlCol="0">
            <a:spAutoFit/>
          </a:bodyPr>
          <a:lstStyle/>
          <a:p>
            <a:pPr algn="just"/>
            <a:r>
              <a:rPr lang="en-GB" sz="1600" dirty="0">
                <a:latin typeface="Twinkl SemiBold" pitchFamily="2" charset="0"/>
              </a:rPr>
              <a:t>All of these are great reasons to keep going!</a:t>
            </a:r>
          </a:p>
        </p:txBody>
      </p:sp>
      <p:pic>
        <p:nvPicPr>
          <p:cNvPr id="10" name="Picture 9">
            <a:extLst>
              <a:ext uri="{FF2B5EF4-FFF2-40B4-BE49-F238E27FC236}">
                <a16:creationId xmlns:a16="http://schemas.microsoft.com/office/drawing/2014/main" id="{19BF0272-657F-4B85-BC23-751569131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5652" y="3933056"/>
            <a:ext cx="3260185" cy="2446049"/>
          </a:xfrm>
          <a:prstGeom prst="rect">
            <a:avLst/>
          </a:prstGeom>
        </p:spPr>
      </p:pic>
    </p:spTree>
    <p:extLst>
      <p:ext uri="{BB962C8B-B14F-4D97-AF65-F5344CB8AC3E}">
        <p14:creationId xmlns:p14="http://schemas.microsoft.com/office/powerpoint/2010/main" val="2498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b="0" dirty="0"/>
              <a:t>Appreciating What You Have and Being Grateful</a:t>
            </a:r>
          </a:p>
        </p:txBody>
      </p:sp>
      <p:grpSp>
        <p:nvGrpSpPr>
          <p:cNvPr id="9" name="Group 8">
            <a:extLst>
              <a:ext uri="{FF2B5EF4-FFF2-40B4-BE49-F238E27FC236}">
                <a16:creationId xmlns:a16="http://schemas.microsoft.com/office/drawing/2014/main" id="{9E5CA8D7-700A-496C-8D01-E8987FC58DCE}"/>
              </a:ext>
            </a:extLst>
          </p:cNvPr>
          <p:cNvGrpSpPr/>
          <p:nvPr/>
        </p:nvGrpSpPr>
        <p:grpSpPr>
          <a:xfrm>
            <a:off x="683568" y="3284984"/>
            <a:ext cx="7776864" cy="2880320"/>
            <a:chOff x="683568" y="3284984"/>
            <a:chExt cx="7776864" cy="2880320"/>
          </a:xfrm>
        </p:grpSpPr>
        <p:sp>
          <p:nvSpPr>
            <p:cNvPr id="8" name="Rectangle 7">
              <a:extLst>
                <a:ext uri="{FF2B5EF4-FFF2-40B4-BE49-F238E27FC236}">
                  <a16:creationId xmlns:a16="http://schemas.microsoft.com/office/drawing/2014/main" id="{67C67B32-6314-4FB9-8B07-52F9795E1EB5}"/>
                </a:ext>
              </a:extLst>
            </p:cNvPr>
            <p:cNvSpPr/>
            <p:nvPr/>
          </p:nvSpPr>
          <p:spPr>
            <a:xfrm>
              <a:off x="683568" y="3284984"/>
              <a:ext cx="7776864" cy="2880320"/>
            </a:xfrm>
            <a:prstGeom prst="rect">
              <a:avLst/>
            </a:prstGeom>
            <a:solidFill>
              <a:srgbClr val="EEBB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478CA04-63D1-46FF-A30C-5A145CE114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573016"/>
              <a:ext cx="3312367" cy="2342226"/>
            </a:xfrm>
            <a:prstGeom prst="rect">
              <a:avLst/>
            </a:prstGeom>
            <a:ln w="19050">
              <a:solidFill>
                <a:schemeClr val="bg1"/>
              </a:solidFill>
            </a:ln>
          </p:spPr>
        </p:pic>
      </p:grpSp>
      <p:sp>
        <p:nvSpPr>
          <p:cNvPr id="3" name="TextBox 2">
            <a:extLst>
              <a:ext uri="{FF2B5EF4-FFF2-40B4-BE49-F238E27FC236}">
                <a16:creationId xmlns:a16="http://schemas.microsoft.com/office/drawing/2014/main" id="{A66008B6-69D7-44B7-9140-2CFE03EA109F}"/>
              </a:ext>
            </a:extLst>
          </p:cNvPr>
          <p:cNvSpPr txBox="1"/>
          <p:nvPr/>
        </p:nvSpPr>
        <p:spPr>
          <a:xfrm>
            <a:off x="876825" y="1443508"/>
            <a:ext cx="7380820" cy="646331"/>
          </a:xfrm>
          <a:prstGeom prst="rect">
            <a:avLst/>
          </a:prstGeom>
          <a:noFill/>
        </p:spPr>
        <p:txBody>
          <a:bodyPr wrap="square" rtlCol="0">
            <a:spAutoFit/>
          </a:bodyPr>
          <a:lstStyle/>
          <a:p>
            <a:pPr algn="just"/>
            <a:r>
              <a:rPr lang="en-GB" dirty="0">
                <a:latin typeface="Twinkl" pitchFamily="50" charset="0"/>
              </a:rPr>
              <a:t>As individuals, we tend to be pretty good at focusing on what we don’t have rather than all the positive things we do have.</a:t>
            </a:r>
          </a:p>
        </p:txBody>
      </p:sp>
      <p:sp>
        <p:nvSpPr>
          <p:cNvPr id="4" name="TextBox 3">
            <a:extLst>
              <a:ext uri="{FF2B5EF4-FFF2-40B4-BE49-F238E27FC236}">
                <a16:creationId xmlns:a16="http://schemas.microsoft.com/office/drawing/2014/main" id="{CE2D01B9-54EB-4AB9-82F4-8961DE7E6950}"/>
              </a:ext>
            </a:extLst>
          </p:cNvPr>
          <p:cNvSpPr txBox="1"/>
          <p:nvPr/>
        </p:nvSpPr>
        <p:spPr>
          <a:xfrm>
            <a:off x="876825" y="2278412"/>
            <a:ext cx="7380820" cy="646331"/>
          </a:xfrm>
          <a:prstGeom prst="rect">
            <a:avLst/>
          </a:prstGeom>
          <a:noFill/>
        </p:spPr>
        <p:txBody>
          <a:bodyPr wrap="square" rtlCol="0">
            <a:spAutoFit/>
          </a:bodyPr>
          <a:lstStyle/>
          <a:p>
            <a:pPr algn="just"/>
            <a:r>
              <a:rPr lang="en-GB" dirty="0">
                <a:latin typeface="Twinkl" pitchFamily="50" charset="0"/>
              </a:rPr>
              <a:t>We can be grateful for anything; our family and friends, the place we call home, the food we eat, our toys and clothes. </a:t>
            </a:r>
          </a:p>
        </p:txBody>
      </p:sp>
      <p:sp>
        <p:nvSpPr>
          <p:cNvPr id="5" name="TextBox 4">
            <a:extLst>
              <a:ext uri="{FF2B5EF4-FFF2-40B4-BE49-F238E27FC236}">
                <a16:creationId xmlns:a16="http://schemas.microsoft.com/office/drawing/2014/main" id="{B889BC5F-D203-4EF5-9D09-42C0684DCB2F}"/>
              </a:ext>
            </a:extLst>
          </p:cNvPr>
          <p:cNvSpPr txBox="1"/>
          <p:nvPr/>
        </p:nvSpPr>
        <p:spPr>
          <a:xfrm>
            <a:off x="4752021" y="4005465"/>
            <a:ext cx="3240357" cy="1477328"/>
          </a:xfrm>
          <a:prstGeom prst="rect">
            <a:avLst/>
          </a:prstGeom>
          <a:noFill/>
        </p:spPr>
        <p:txBody>
          <a:bodyPr wrap="square" rtlCol="0">
            <a:spAutoFit/>
          </a:bodyPr>
          <a:lstStyle/>
          <a:p>
            <a:pPr algn="just"/>
            <a:r>
              <a:rPr lang="en-GB" dirty="0">
                <a:latin typeface="Twinkl" pitchFamily="50" charset="0"/>
              </a:rPr>
              <a:t>We can also be grateful for so much in nature: the fresh air to breathe, the sun, rain and the wonderful plants, trees and creatures in the world.</a:t>
            </a:r>
          </a:p>
        </p:txBody>
      </p:sp>
    </p:spTree>
    <p:extLst>
      <p:ext uri="{BB962C8B-B14F-4D97-AF65-F5344CB8AC3E}">
        <p14:creationId xmlns:p14="http://schemas.microsoft.com/office/powerpoint/2010/main" val="3751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out)">
                                      <p:cBhvr>
                                        <p:cTn id="17" dur="500"/>
                                        <p:tgtEl>
                                          <p:spTgt spid="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Setting Yourself Goals</a:t>
            </a:r>
          </a:p>
        </p:txBody>
      </p:sp>
      <p:sp>
        <p:nvSpPr>
          <p:cNvPr id="3" name="TextBox 2">
            <a:extLst>
              <a:ext uri="{FF2B5EF4-FFF2-40B4-BE49-F238E27FC236}">
                <a16:creationId xmlns:a16="http://schemas.microsoft.com/office/drawing/2014/main" id="{A66008B6-69D7-44B7-9140-2CFE03EA109F}"/>
              </a:ext>
            </a:extLst>
          </p:cNvPr>
          <p:cNvSpPr txBox="1"/>
          <p:nvPr/>
        </p:nvSpPr>
        <p:spPr>
          <a:xfrm>
            <a:off x="816201" y="1461196"/>
            <a:ext cx="7511598" cy="369332"/>
          </a:xfrm>
          <a:prstGeom prst="rect">
            <a:avLst/>
          </a:prstGeom>
          <a:noFill/>
        </p:spPr>
        <p:txBody>
          <a:bodyPr wrap="square" rtlCol="0">
            <a:spAutoFit/>
          </a:bodyPr>
          <a:lstStyle/>
          <a:p>
            <a:pPr algn="just"/>
            <a:r>
              <a:rPr lang="en-GB" dirty="0">
                <a:latin typeface="Twinkl" pitchFamily="50" charset="0"/>
              </a:rPr>
              <a:t>Goals are great and targets are terrific! </a:t>
            </a:r>
          </a:p>
        </p:txBody>
      </p:sp>
      <p:sp>
        <p:nvSpPr>
          <p:cNvPr id="4" name="TextBox 3">
            <a:extLst>
              <a:ext uri="{FF2B5EF4-FFF2-40B4-BE49-F238E27FC236}">
                <a16:creationId xmlns:a16="http://schemas.microsoft.com/office/drawing/2014/main" id="{1663DAAE-C922-40D8-B539-F4926B74C836}"/>
              </a:ext>
            </a:extLst>
          </p:cNvPr>
          <p:cNvSpPr txBox="1"/>
          <p:nvPr/>
        </p:nvSpPr>
        <p:spPr>
          <a:xfrm>
            <a:off x="816200" y="1948941"/>
            <a:ext cx="7511599" cy="646331"/>
          </a:xfrm>
          <a:prstGeom prst="rect">
            <a:avLst/>
          </a:prstGeom>
          <a:noFill/>
        </p:spPr>
        <p:txBody>
          <a:bodyPr wrap="square" rtlCol="0">
            <a:spAutoFit/>
          </a:bodyPr>
          <a:lstStyle/>
          <a:p>
            <a:pPr algn="just"/>
            <a:r>
              <a:rPr lang="en-GB" dirty="0">
                <a:latin typeface="Twinkl" pitchFamily="50" charset="0"/>
              </a:rPr>
              <a:t>It feels empowering to be focused on a goal or target and feels amazing to achieve those goals or targets.</a:t>
            </a:r>
          </a:p>
        </p:txBody>
      </p:sp>
      <p:grpSp>
        <p:nvGrpSpPr>
          <p:cNvPr id="17" name="Group 16">
            <a:extLst>
              <a:ext uri="{FF2B5EF4-FFF2-40B4-BE49-F238E27FC236}">
                <a16:creationId xmlns:a16="http://schemas.microsoft.com/office/drawing/2014/main" id="{B40DA729-3E71-4FF7-836B-EA711B97F0C1}"/>
              </a:ext>
            </a:extLst>
          </p:cNvPr>
          <p:cNvGrpSpPr/>
          <p:nvPr/>
        </p:nvGrpSpPr>
        <p:grpSpPr>
          <a:xfrm>
            <a:off x="454505" y="2923740"/>
            <a:ext cx="8232494" cy="1080785"/>
            <a:chOff x="454505" y="2923740"/>
            <a:chExt cx="8232494" cy="1080785"/>
          </a:xfrm>
        </p:grpSpPr>
        <p:sp>
          <p:nvSpPr>
            <p:cNvPr id="14" name="Rectangle 13">
              <a:extLst>
                <a:ext uri="{FF2B5EF4-FFF2-40B4-BE49-F238E27FC236}">
                  <a16:creationId xmlns:a16="http://schemas.microsoft.com/office/drawing/2014/main" id="{84E03FD2-E810-4107-8275-1F47EE8679FC}"/>
                </a:ext>
              </a:extLst>
            </p:cNvPr>
            <p:cNvSpPr/>
            <p:nvPr/>
          </p:nvSpPr>
          <p:spPr>
            <a:xfrm>
              <a:off x="454505" y="2923740"/>
              <a:ext cx="8232494" cy="1080785"/>
            </a:xfrm>
            <a:prstGeom prst="rect">
              <a:avLst/>
            </a:prstGeom>
            <a:solidFill>
              <a:srgbClr val="9C9B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a:extLst>
                <a:ext uri="{FF2B5EF4-FFF2-40B4-BE49-F238E27FC236}">
                  <a16:creationId xmlns:a16="http://schemas.microsoft.com/office/drawing/2014/main" id="{51766341-2B92-4F42-AD55-128ED8A72122}"/>
                </a:ext>
              </a:extLst>
            </p:cNvPr>
            <p:cNvSpPr txBox="1"/>
            <p:nvPr/>
          </p:nvSpPr>
          <p:spPr>
            <a:xfrm>
              <a:off x="2331677" y="3140968"/>
              <a:ext cx="4480645" cy="646331"/>
            </a:xfrm>
            <a:prstGeom prst="rect">
              <a:avLst/>
            </a:prstGeom>
            <a:noFill/>
          </p:spPr>
          <p:txBody>
            <a:bodyPr wrap="square" rtlCol="0">
              <a:spAutoFit/>
            </a:bodyPr>
            <a:lstStyle/>
            <a:p>
              <a:pPr algn="ctr"/>
              <a:r>
                <a:rPr lang="en-GB" dirty="0">
                  <a:solidFill>
                    <a:schemeClr val="bg1"/>
                  </a:solidFill>
                  <a:latin typeface="Twinkl" pitchFamily="50" charset="0"/>
                </a:rPr>
                <a:t>Try to set yourself goals that are </a:t>
              </a:r>
              <a:r>
                <a:rPr lang="en-GB" b="1" dirty="0">
                  <a:solidFill>
                    <a:schemeClr val="bg1"/>
                  </a:solidFill>
                  <a:latin typeface="Twinkl" pitchFamily="50" charset="0"/>
                </a:rPr>
                <a:t>realistic</a:t>
              </a:r>
              <a:r>
                <a:rPr lang="en-GB" dirty="0">
                  <a:solidFill>
                    <a:schemeClr val="bg1"/>
                  </a:solidFill>
                  <a:latin typeface="Twinkl" pitchFamily="50" charset="0"/>
                </a:rPr>
                <a:t> (maybe not becoming a unicorn!)</a:t>
              </a:r>
            </a:p>
          </p:txBody>
        </p:sp>
      </p:grpSp>
      <p:grpSp>
        <p:nvGrpSpPr>
          <p:cNvPr id="18" name="Group 17">
            <a:extLst>
              <a:ext uri="{FF2B5EF4-FFF2-40B4-BE49-F238E27FC236}">
                <a16:creationId xmlns:a16="http://schemas.microsoft.com/office/drawing/2014/main" id="{F4659015-06DE-4EC5-B204-0F6F6D1489B0}"/>
              </a:ext>
            </a:extLst>
          </p:cNvPr>
          <p:cNvGrpSpPr/>
          <p:nvPr/>
        </p:nvGrpSpPr>
        <p:grpSpPr>
          <a:xfrm>
            <a:off x="457198" y="4221495"/>
            <a:ext cx="8232494" cy="1080785"/>
            <a:chOff x="457198" y="4221495"/>
            <a:chExt cx="8232494" cy="1080785"/>
          </a:xfrm>
        </p:grpSpPr>
        <p:sp>
          <p:nvSpPr>
            <p:cNvPr id="16" name="Rectangle 15">
              <a:extLst>
                <a:ext uri="{FF2B5EF4-FFF2-40B4-BE49-F238E27FC236}">
                  <a16:creationId xmlns:a16="http://schemas.microsoft.com/office/drawing/2014/main" id="{8D6ACDEB-4F64-46D9-9393-12CF30E6CFCB}"/>
                </a:ext>
              </a:extLst>
            </p:cNvPr>
            <p:cNvSpPr/>
            <p:nvPr/>
          </p:nvSpPr>
          <p:spPr>
            <a:xfrm>
              <a:off x="457198" y="4221495"/>
              <a:ext cx="8232494" cy="1080785"/>
            </a:xfrm>
            <a:prstGeom prst="rect">
              <a:avLst/>
            </a:prstGeom>
            <a:solidFill>
              <a:srgbClr val="9C9BC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TextBox 5">
              <a:extLst>
                <a:ext uri="{FF2B5EF4-FFF2-40B4-BE49-F238E27FC236}">
                  <a16:creationId xmlns:a16="http://schemas.microsoft.com/office/drawing/2014/main" id="{FB9AB86A-469F-4396-BF2B-AF5ADCC2761D}"/>
                </a:ext>
              </a:extLst>
            </p:cNvPr>
            <p:cNvSpPr txBox="1"/>
            <p:nvPr/>
          </p:nvSpPr>
          <p:spPr>
            <a:xfrm>
              <a:off x="2326910" y="4444176"/>
              <a:ext cx="4480645" cy="646331"/>
            </a:xfrm>
            <a:prstGeom prst="rect">
              <a:avLst/>
            </a:prstGeom>
            <a:noFill/>
          </p:spPr>
          <p:txBody>
            <a:bodyPr wrap="square" rtlCol="0">
              <a:spAutoFit/>
            </a:bodyPr>
            <a:lstStyle/>
            <a:p>
              <a:pPr algn="ctr"/>
              <a:r>
                <a:rPr lang="en-GB" dirty="0">
                  <a:solidFill>
                    <a:schemeClr val="bg1"/>
                  </a:solidFill>
                  <a:latin typeface="Twinkl" pitchFamily="50" charset="0"/>
                </a:rPr>
                <a:t>Also, try to set goals that are </a:t>
              </a:r>
              <a:r>
                <a:rPr lang="en-GB" b="1" dirty="0">
                  <a:solidFill>
                    <a:schemeClr val="bg1"/>
                  </a:solidFill>
                  <a:latin typeface="Twinkl" pitchFamily="50" charset="0"/>
                </a:rPr>
                <a:t>achievable</a:t>
              </a:r>
              <a:r>
                <a:rPr lang="en-GB" dirty="0">
                  <a:solidFill>
                    <a:schemeClr val="bg1"/>
                  </a:solidFill>
                  <a:latin typeface="Twinkl" pitchFamily="50" charset="0"/>
                </a:rPr>
                <a:t> (maybe not flying to the moon!)</a:t>
              </a:r>
            </a:p>
          </p:txBody>
        </p:sp>
      </p:grpSp>
      <p:sp>
        <p:nvSpPr>
          <p:cNvPr id="7" name="TextBox 6">
            <a:extLst>
              <a:ext uri="{FF2B5EF4-FFF2-40B4-BE49-F238E27FC236}">
                <a16:creationId xmlns:a16="http://schemas.microsoft.com/office/drawing/2014/main" id="{43C85AED-7545-42C2-8B07-BE80283A4E42}"/>
              </a:ext>
            </a:extLst>
          </p:cNvPr>
          <p:cNvSpPr txBox="1"/>
          <p:nvPr/>
        </p:nvSpPr>
        <p:spPr>
          <a:xfrm>
            <a:off x="811434" y="5640350"/>
            <a:ext cx="7511599" cy="369332"/>
          </a:xfrm>
          <a:prstGeom prst="rect">
            <a:avLst/>
          </a:prstGeom>
          <a:noFill/>
        </p:spPr>
        <p:txBody>
          <a:bodyPr wrap="square" rtlCol="0">
            <a:spAutoFit/>
          </a:bodyPr>
          <a:lstStyle/>
          <a:p>
            <a:pPr algn="just"/>
            <a:r>
              <a:rPr lang="en-GB" dirty="0">
                <a:latin typeface="Twinkl" pitchFamily="50" charset="0"/>
              </a:rPr>
              <a:t>We need to be able to achieve our goals with effort but not too easily!</a:t>
            </a:r>
            <a:endParaRPr lang="en-GB" sz="1600" dirty="0">
              <a:latin typeface="Twinkl" pitchFamily="50" charset="0"/>
            </a:endParaRPr>
          </a:p>
        </p:txBody>
      </p:sp>
      <p:pic>
        <p:nvPicPr>
          <p:cNvPr id="9" name="Picture 8">
            <a:extLst>
              <a:ext uri="{FF2B5EF4-FFF2-40B4-BE49-F238E27FC236}">
                <a16:creationId xmlns:a16="http://schemas.microsoft.com/office/drawing/2014/main" id="{ECF39308-8518-4D31-BC4A-FF35D28A1A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1965" y="2530831"/>
            <a:ext cx="2299576" cy="2874985"/>
          </a:xfrm>
          <a:prstGeom prst="rect">
            <a:avLst/>
          </a:prstGeom>
        </p:spPr>
      </p:pic>
      <p:grpSp>
        <p:nvGrpSpPr>
          <p:cNvPr id="19" name="Group 18">
            <a:extLst>
              <a:ext uri="{FF2B5EF4-FFF2-40B4-BE49-F238E27FC236}">
                <a16:creationId xmlns:a16="http://schemas.microsoft.com/office/drawing/2014/main" id="{A937A528-2851-443F-AED0-CB5C7DA821A2}"/>
              </a:ext>
            </a:extLst>
          </p:cNvPr>
          <p:cNvGrpSpPr/>
          <p:nvPr/>
        </p:nvGrpSpPr>
        <p:grpSpPr>
          <a:xfrm>
            <a:off x="596803" y="2870589"/>
            <a:ext cx="1730107" cy="2317589"/>
            <a:chOff x="596803" y="2870589"/>
            <a:chExt cx="1730107" cy="2317589"/>
          </a:xfrm>
        </p:grpSpPr>
        <p:pic>
          <p:nvPicPr>
            <p:cNvPr id="11" name="Picture 10">
              <a:extLst>
                <a:ext uri="{FF2B5EF4-FFF2-40B4-BE49-F238E27FC236}">
                  <a16:creationId xmlns:a16="http://schemas.microsoft.com/office/drawing/2014/main" id="{E2E32680-CB49-450A-A8BF-AF97CDBD4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803" y="2870589"/>
              <a:ext cx="1730107" cy="1729700"/>
            </a:xfrm>
            <a:prstGeom prst="rect">
              <a:avLst/>
            </a:prstGeom>
          </p:spPr>
        </p:pic>
        <p:pic>
          <p:nvPicPr>
            <p:cNvPr id="13" name="Picture 12">
              <a:extLst>
                <a:ext uri="{FF2B5EF4-FFF2-40B4-BE49-F238E27FC236}">
                  <a16:creationId xmlns:a16="http://schemas.microsoft.com/office/drawing/2014/main" id="{B2059678-1B59-4A55-9C1C-2DF0E744C4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5581" y="4028965"/>
              <a:ext cx="743805" cy="1159213"/>
            </a:xfrm>
            <a:prstGeom prst="rect">
              <a:avLst/>
            </a:prstGeom>
          </p:spPr>
        </p:pic>
      </p:grpSp>
    </p:spTree>
    <p:extLst>
      <p:ext uri="{BB962C8B-B14F-4D97-AF65-F5344CB8AC3E}">
        <p14:creationId xmlns:p14="http://schemas.microsoft.com/office/powerpoint/2010/main" val="368640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Keeping Your Thinking Flexible</a:t>
            </a:r>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367195"/>
            <a:ext cx="7380820" cy="923330"/>
          </a:xfrm>
          <a:prstGeom prst="rect">
            <a:avLst/>
          </a:prstGeom>
          <a:noFill/>
        </p:spPr>
        <p:txBody>
          <a:bodyPr wrap="square" rtlCol="0">
            <a:spAutoFit/>
          </a:bodyPr>
          <a:lstStyle/>
          <a:p>
            <a:pPr algn="just"/>
            <a:r>
              <a:rPr lang="en-GB" dirty="0">
                <a:latin typeface="Twinkl" pitchFamily="50" charset="0"/>
              </a:rPr>
              <a:t>Lots of things change day-to-day that are out of our control.</a:t>
            </a:r>
            <a:br>
              <a:rPr lang="en-GB" dirty="0">
                <a:latin typeface="Twinkl" pitchFamily="50" charset="0"/>
              </a:rPr>
            </a:br>
            <a:r>
              <a:rPr lang="en-GB" dirty="0">
                <a:latin typeface="Twinkl" pitchFamily="50" charset="0"/>
              </a:rPr>
              <a:t>Being able to change the way we think about something and maybe change our plans is really important.</a:t>
            </a:r>
          </a:p>
        </p:txBody>
      </p:sp>
      <p:sp>
        <p:nvSpPr>
          <p:cNvPr id="4" name="TextBox 3">
            <a:extLst>
              <a:ext uri="{FF2B5EF4-FFF2-40B4-BE49-F238E27FC236}">
                <a16:creationId xmlns:a16="http://schemas.microsoft.com/office/drawing/2014/main" id="{15C866F8-45A1-43D4-A6DF-E2112F49B0CF}"/>
              </a:ext>
            </a:extLst>
          </p:cNvPr>
          <p:cNvSpPr txBox="1"/>
          <p:nvPr/>
        </p:nvSpPr>
        <p:spPr>
          <a:xfrm>
            <a:off x="876825" y="2386784"/>
            <a:ext cx="7380820" cy="923330"/>
          </a:xfrm>
          <a:prstGeom prst="rect">
            <a:avLst/>
          </a:prstGeom>
          <a:noFill/>
        </p:spPr>
        <p:txBody>
          <a:bodyPr wrap="square" rtlCol="0">
            <a:spAutoFit/>
          </a:bodyPr>
          <a:lstStyle/>
          <a:p>
            <a:pPr algn="just"/>
            <a:r>
              <a:rPr lang="en-GB" dirty="0">
                <a:latin typeface="Twinkl" pitchFamily="50" charset="0"/>
              </a:rPr>
              <a:t>We need to remind ourselves that it’s OK to be wrong about something, that it is OK to change our minds about something and that it is OK for others to do the same.</a:t>
            </a:r>
          </a:p>
        </p:txBody>
      </p:sp>
      <p:pic>
        <p:nvPicPr>
          <p:cNvPr id="8" name="Picture 7">
            <a:extLst>
              <a:ext uri="{FF2B5EF4-FFF2-40B4-BE49-F238E27FC236}">
                <a16:creationId xmlns:a16="http://schemas.microsoft.com/office/drawing/2014/main" id="{DE397F82-F1A5-4F6F-B6D4-6604F869B6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164" y="3449344"/>
            <a:ext cx="1331860" cy="2547633"/>
          </a:xfrm>
          <a:prstGeom prst="rect">
            <a:avLst/>
          </a:prstGeom>
        </p:spPr>
      </p:pic>
      <p:pic>
        <p:nvPicPr>
          <p:cNvPr id="10" name="Picture 9">
            <a:extLst>
              <a:ext uri="{FF2B5EF4-FFF2-40B4-BE49-F238E27FC236}">
                <a16:creationId xmlns:a16="http://schemas.microsoft.com/office/drawing/2014/main" id="{2A173EF3-2A29-4E2C-8B25-730B81053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5347" y="3240360"/>
            <a:ext cx="1221488" cy="2924944"/>
          </a:xfrm>
          <a:prstGeom prst="rect">
            <a:avLst/>
          </a:prstGeom>
        </p:spPr>
      </p:pic>
      <p:pic>
        <p:nvPicPr>
          <p:cNvPr id="6" name="Picture 5">
            <a:extLst>
              <a:ext uri="{FF2B5EF4-FFF2-40B4-BE49-F238E27FC236}">
                <a16:creationId xmlns:a16="http://schemas.microsoft.com/office/drawing/2014/main" id="{7F3D4AC8-4139-4C25-AFCB-FE96A3929E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384"/>
          <a:stretch/>
        </p:blipFill>
        <p:spPr>
          <a:xfrm>
            <a:off x="2022461" y="3905522"/>
            <a:ext cx="5099077" cy="2473584"/>
          </a:xfrm>
          <a:prstGeom prst="rect">
            <a:avLst/>
          </a:prstGeom>
        </p:spPr>
      </p:pic>
    </p:spTree>
    <p:extLst>
      <p:ext uri="{BB962C8B-B14F-4D97-AF65-F5344CB8AC3E}">
        <p14:creationId xmlns:p14="http://schemas.microsoft.com/office/powerpoint/2010/main" val="80960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Using Positive Statements</a:t>
            </a:r>
          </a:p>
        </p:txBody>
      </p:sp>
      <p:grpSp>
        <p:nvGrpSpPr>
          <p:cNvPr id="18" name="Group 17">
            <a:extLst>
              <a:ext uri="{FF2B5EF4-FFF2-40B4-BE49-F238E27FC236}">
                <a16:creationId xmlns:a16="http://schemas.microsoft.com/office/drawing/2014/main" id="{63D7AE7D-6E7C-42ED-8E39-16FD1039B145}"/>
              </a:ext>
            </a:extLst>
          </p:cNvPr>
          <p:cNvGrpSpPr/>
          <p:nvPr/>
        </p:nvGrpSpPr>
        <p:grpSpPr>
          <a:xfrm>
            <a:off x="683568" y="1565133"/>
            <a:ext cx="7295407" cy="1431819"/>
            <a:chOff x="683568" y="1565133"/>
            <a:chExt cx="7295407" cy="1431819"/>
          </a:xfrm>
        </p:grpSpPr>
        <p:sp>
          <p:nvSpPr>
            <p:cNvPr id="13" name="Rectangle 12">
              <a:extLst>
                <a:ext uri="{FF2B5EF4-FFF2-40B4-BE49-F238E27FC236}">
                  <a16:creationId xmlns:a16="http://schemas.microsoft.com/office/drawing/2014/main" id="{3AF2BA8A-B10C-4207-9699-2565D924BBB7}"/>
                </a:ext>
              </a:extLst>
            </p:cNvPr>
            <p:cNvSpPr/>
            <p:nvPr/>
          </p:nvSpPr>
          <p:spPr>
            <a:xfrm>
              <a:off x="683568" y="1565133"/>
              <a:ext cx="7295407" cy="1431819"/>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935126" y="1687021"/>
              <a:ext cx="3695175" cy="1200329"/>
            </a:xfrm>
            <a:prstGeom prst="rect">
              <a:avLst/>
            </a:prstGeom>
            <a:noFill/>
          </p:spPr>
          <p:txBody>
            <a:bodyPr wrap="square" rtlCol="0">
              <a:spAutoFit/>
            </a:bodyPr>
            <a:lstStyle/>
            <a:p>
              <a:pPr algn="just"/>
              <a:r>
                <a:rPr lang="en-GB" dirty="0">
                  <a:latin typeface="Twinkl" pitchFamily="50" charset="0"/>
                </a:rPr>
                <a:t>The more we become aware of positive statements, the more we start to get used to thinking these positive statements independently.</a:t>
              </a:r>
            </a:p>
          </p:txBody>
        </p:sp>
      </p:grpSp>
      <p:grpSp>
        <p:nvGrpSpPr>
          <p:cNvPr id="19" name="Group 18">
            <a:extLst>
              <a:ext uri="{FF2B5EF4-FFF2-40B4-BE49-F238E27FC236}">
                <a16:creationId xmlns:a16="http://schemas.microsoft.com/office/drawing/2014/main" id="{4C149619-4744-445A-9AF5-AD0EB6155E5A}"/>
              </a:ext>
            </a:extLst>
          </p:cNvPr>
          <p:cNvGrpSpPr/>
          <p:nvPr/>
        </p:nvGrpSpPr>
        <p:grpSpPr>
          <a:xfrm>
            <a:off x="683567" y="3159214"/>
            <a:ext cx="7295407" cy="1070363"/>
            <a:chOff x="683567" y="3159214"/>
            <a:chExt cx="7295407" cy="1070363"/>
          </a:xfrm>
        </p:grpSpPr>
        <p:sp>
          <p:nvSpPr>
            <p:cNvPr id="16" name="Rectangle 15">
              <a:extLst>
                <a:ext uri="{FF2B5EF4-FFF2-40B4-BE49-F238E27FC236}">
                  <a16:creationId xmlns:a16="http://schemas.microsoft.com/office/drawing/2014/main" id="{E26FD836-B876-4559-9CA5-F6ED0E05FF2D}"/>
                </a:ext>
              </a:extLst>
            </p:cNvPr>
            <p:cNvSpPr/>
            <p:nvPr/>
          </p:nvSpPr>
          <p:spPr>
            <a:xfrm>
              <a:off x="683567" y="3159214"/>
              <a:ext cx="7295407" cy="1070363"/>
            </a:xfrm>
            <a:prstGeom prst="rect">
              <a:avLst/>
            </a:prstGeom>
            <a:solidFill>
              <a:srgbClr val="EEBB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1F6019C-5AF9-4351-8E65-4484AD07DDA5}"/>
                </a:ext>
              </a:extLst>
            </p:cNvPr>
            <p:cNvSpPr txBox="1"/>
            <p:nvPr/>
          </p:nvSpPr>
          <p:spPr>
            <a:xfrm>
              <a:off x="935126" y="3230874"/>
              <a:ext cx="3695175" cy="923330"/>
            </a:xfrm>
            <a:prstGeom prst="rect">
              <a:avLst/>
            </a:prstGeom>
            <a:noFill/>
          </p:spPr>
          <p:txBody>
            <a:bodyPr wrap="square" rtlCol="0">
              <a:spAutoFit/>
            </a:bodyPr>
            <a:lstStyle/>
            <a:p>
              <a:pPr algn="just"/>
              <a:r>
                <a:rPr lang="en-GB" dirty="0">
                  <a:latin typeface="Twinkl" pitchFamily="50" charset="0"/>
                </a:rPr>
                <a:t>Try saying a positive statement to yourself, a family member or a friend at the start of every day. </a:t>
              </a:r>
            </a:p>
          </p:txBody>
        </p:sp>
      </p:grpSp>
      <p:grpSp>
        <p:nvGrpSpPr>
          <p:cNvPr id="20" name="Group 19">
            <a:extLst>
              <a:ext uri="{FF2B5EF4-FFF2-40B4-BE49-F238E27FC236}">
                <a16:creationId xmlns:a16="http://schemas.microsoft.com/office/drawing/2014/main" id="{B709F818-F1ED-4F23-A80F-8037B5C51A9F}"/>
              </a:ext>
            </a:extLst>
          </p:cNvPr>
          <p:cNvGrpSpPr/>
          <p:nvPr/>
        </p:nvGrpSpPr>
        <p:grpSpPr>
          <a:xfrm>
            <a:off x="683566" y="4446869"/>
            <a:ext cx="7295407" cy="1718435"/>
            <a:chOff x="683566" y="4446869"/>
            <a:chExt cx="7295407" cy="1718435"/>
          </a:xfrm>
        </p:grpSpPr>
        <p:sp>
          <p:nvSpPr>
            <p:cNvPr id="17" name="Rectangle 16">
              <a:extLst>
                <a:ext uri="{FF2B5EF4-FFF2-40B4-BE49-F238E27FC236}">
                  <a16:creationId xmlns:a16="http://schemas.microsoft.com/office/drawing/2014/main" id="{FEF5DBD8-8C24-43D3-9D78-4AEFE295AD81}"/>
                </a:ext>
              </a:extLst>
            </p:cNvPr>
            <p:cNvSpPr/>
            <p:nvPr/>
          </p:nvSpPr>
          <p:spPr>
            <a:xfrm>
              <a:off x="683566" y="4446869"/>
              <a:ext cx="7295407" cy="1718435"/>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C62F8F3-AED9-4F9A-8C08-7BB41F0EB092}"/>
                </a:ext>
              </a:extLst>
            </p:cNvPr>
            <p:cNvSpPr txBox="1"/>
            <p:nvPr/>
          </p:nvSpPr>
          <p:spPr>
            <a:xfrm>
              <a:off x="935126" y="4554203"/>
              <a:ext cx="3695175" cy="1477328"/>
            </a:xfrm>
            <a:prstGeom prst="rect">
              <a:avLst/>
            </a:prstGeom>
            <a:noFill/>
          </p:spPr>
          <p:txBody>
            <a:bodyPr wrap="square" rtlCol="0">
              <a:spAutoFit/>
            </a:bodyPr>
            <a:lstStyle/>
            <a:p>
              <a:pPr algn="just"/>
              <a:r>
                <a:rPr lang="en-GB" dirty="0">
                  <a:latin typeface="Twinkl" pitchFamily="50" charset="0"/>
                </a:rPr>
                <a:t>Perhaps you could write down some positive statements and stick them on the wall? Or, if you keep a diary or use social media try recording just the positive things.</a:t>
              </a:r>
            </a:p>
          </p:txBody>
        </p:sp>
      </p:grpSp>
      <p:pic>
        <p:nvPicPr>
          <p:cNvPr id="6" name="Picture 5">
            <a:extLst>
              <a:ext uri="{FF2B5EF4-FFF2-40B4-BE49-F238E27FC236}">
                <a16:creationId xmlns:a16="http://schemas.microsoft.com/office/drawing/2014/main" id="{435406D9-BA01-49D4-9538-959EB357E1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073"/>
          <a:stretch/>
        </p:blipFill>
        <p:spPr>
          <a:xfrm>
            <a:off x="4405217" y="1340768"/>
            <a:ext cx="4631279" cy="5038337"/>
          </a:xfrm>
          <a:prstGeom prst="rect">
            <a:avLst/>
          </a:prstGeom>
        </p:spPr>
      </p:pic>
      <p:grpSp>
        <p:nvGrpSpPr>
          <p:cNvPr id="12" name="Group 11">
            <a:extLst>
              <a:ext uri="{FF2B5EF4-FFF2-40B4-BE49-F238E27FC236}">
                <a16:creationId xmlns:a16="http://schemas.microsoft.com/office/drawing/2014/main" id="{CC267C93-60A5-465B-90CD-19D119036D29}"/>
              </a:ext>
            </a:extLst>
          </p:cNvPr>
          <p:cNvGrpSpPr/>
          <p:nvPr/>
        </p:nvGrpSpPr>
        <p:grpSpPr>
          <a:xfrm>
            <a:off x="5369734" y="3116295"/>
            <a:ext cx="2702241" cy="957412"/>
            <a:chOff x="5369734" y="3116295"/>
            <a:chExt cx="2702241" cy="957412"/>
          </a:xfrm>
        </p:grpSpPr>
        <p:pic>
          <p:nvPicPr>
            <p:cNvPr id="8" name="Picture 7">
              <a:extLst>
                <a:ext uri="{FF2B5EF4-FFF2-40B4-BE49-F238E27FC236}">
                  <a16:creationId xmlns:a16="http://schemas.microsoft.com/office/drawing/2014/main" id="{F62F8E27-DE09-40B8-B341-52B760B0E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9734" y="3116295"/>
              <a:ext cx="2702241" cy="957412"/>
            </a:xfrm>
            <a:prstGeom prst="rect">
              <a:avLst/>
            </a:prstGeom>
          </p:spPr>
        </p:pic>
        <p:sp>
          <p:nvSpPr>
            <p:cNvPr id="9" name="TextBox 8">
              <a:extLst>
                <a:ext uri="{FF2B5EF4-FFF2-40B4-BE49-F238E27FC236}">
                  <a16:creationId xmlns:a16="http://schemas.microsoft.com/office/drawing/2014/main" id="{B0260586-0D5A-4B5F-A334-D1FEDBFB02B2}"/>
                </a:ext>
              </a:extLst>
            </p:cNvPr>
            <p:cNvSpPr txBox="1"/>
            <p:nvPr/>
          </p:nvSpPr>
          <p:spPr>
            <a:xfrm>
              <a:off x="5472608" y="3204943"/>
              <a:ext cx="2269071" cy="646331"/>
            </a:xfrm>
            <a:prstGeom prst="rect">
              <a:avLst/>
            </a:prstGeom>
            <a:noFill/>
          </p:spPr>
          <p:txBody>
            <a:bodyPr wrap="square" rtlCol="0">
              <a:spAutoFit/>
            </a:bodyPr>
            <a:lstStyle/>
            <a:p>
              <a:r>
                <a:rPr lang="en-GB" dirty="0">
                  <a:solidFill>
                    <a:schemeClr val="bg1"/>
                  </a:solidFill>
                  <a:latin typeface="Twinkl" pitchFamily="50" charset="0"/>
                </a:rPr>
                <a:t>Today is going to be a great day!</a:t>
              </a:r>
            </a:p>
          </p:txBody>
        </p:sp>
      </p:grpSp>
      <p:pic>
        <p:nvPicPr>
          <p:cNvPr id="11" name="Picture 10">
            <a:extLst>
              <a:ext uri="{FF2B5EF4-FFF2-40B4-BE49-F238E27FC236}">
                <a16:creationId xmlns:a16="http://schemas.microsoft.com/office/drawing/2014/main" id="{43CB635F-2AB8-4595-BC95-49F0AB4AC2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4265074"/>
            <a:ext cx="670671" cy="670506"/>
          </a:xfrm>
          <a:prstGeom prst="rect">
            <a:avLst/>
          </a:prstGeom>
        </p:spPr>
      </p:pic>
    </p:spTree>
    <p:extLst>
      <p:ext uri="{BB962C8B-B14F-4D97-AF65-F5344CB8AC3E}">
        <p14:creationId xmlns:p14="http://schemas.microsoft.com/office/powerpoint/2010/main" val="40083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Being Resilient</a:t>
            </a:r>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572479"/>
            <a:ext cx="7380820" cy="400110"/>
          </a:xfrm>
          <a:prstGeom prst="rect">
            <a:avLst/>
          </a:prstGeom>
          <a:noFill/>
        </p:spPr>
        <p:txBody>
          <a:bodyPr wrap="square" rtlCol="0">
            <a:spAutoFit/>
          </a:bodyPr>
          <a:lstStyle/>
          <a:p>
            <a:pPr algn="ctr"/>
            <a:r>
              <a:rPr lang="en-GB" sz="2000" b="1" dirty="0">
                <a:solidFill>
                  <a:srgbClr val="7767AC"/>
                </a:solidFill>
                <a:latin typeface="Twinkl" pitchFamily="50" charset="0"/>
              </a:rPr>
              <a:t>What have you learnt about resilience today?</a:t>
            </a:r>
          </a:p>
        </p:txBody>
      </p:sp>
      <p:sp>
        <p:nvSpPr>
          <p:cNvPr id="4" name="TextBox 3">
            <a:extLst>
              <a:ext uri="{FF2B5EF4-FFF2-40B4-BE49-F238E27FC236}">
                <a16:creationId xmlns:a16="http://schemas.microsoft.com/office/drawing/2014/main" id="{8CCE1AF7-7738-417E-9FE3-B72E11DC2374}"/>
              </a:ext>
            </a:extLst>
          </p:cNvPr>
          <p:cNvSpPr txBox="1"/>
          <p:nvPr/>
        </p:nvSpPr>
        <p:spPr>
          <a:xfrm>
            <a:off x="876825" y="2229084"/>
            <a:ext cx="7380820" cy="400110"/>
          </a:xfrm>
          <a:prstGeom prst="rect">
            <a:avLst/>
          </a:prstGeom>
          <a:noFill/>
        </p:spPr>
        <p:txBody>
          <a:bodyPr wrap="square" rtlCol="0">
            <a:spAutoFit/>
          </a:bodyPr>
          <a:lstStyle/>
          <a:p>
            <a:pPr algn="ctr"/>
            <a:r>
              <a:rPr lang="en-GB" sz="2000" b="1" dirty="0">
                <a:solidFill>
                  <a:srgbClr val="00A7E7"/>
                </a:solidFill>
                <a:latin typeface="Twinkl" pitchFamily="50" charset="0"/>
              </a:rPr>
              <a:t>What might you try to do to become more resilient?</a:t>
            </a:r>
          </a:p>
        </p:txBody>
      </p:sp>
      <p:sp>
        <p:nvSpPr>
          <p:cNvPr id="5" name="TextBox 4">
            <a:extLst>
              <a:ext uri="{FF2B5EF4-FFF2-40B4-BE49-F238E27FC236}">
                <a16:creationId xmlns:a16="http://schemas.microsoft.com/office/drawing/2014/main" id="{20254AC1-D11F-4820-830D-0AAF84F8DB8B}"/>
              </a:ext>
            </a:extLst>
          </p:cNvPr>
          <p:cNvSpPr txBox="1"/>
          <p:nvPr/>
        </p:nvSpPr>
        <p:spPr>
          <a:xfrm>
            <a:off x="876825" y="2885689"/>
            <a:ext cx="7380820" cy="400110"/>
          </a:xfrm>
          <a:prstGeom prst="rect">
            <a:avLst/>
          </a:prstGeom>
          <a:noFill/>
        </p:spPr>
        <p:txBody>
          <a:bodyPr wrap="square" rtlCol="0">
            <a:spAutoFit/>
          </a:bodyPr>
          <a:lstStyle/>
          <a:p>
            <a:pPr algn="ctr"/>
            <a:r>
              <a:rPr lang="en-GB" sz="2000" b="1" dirty="0">
                <a:solidFill>
                  <a:srgbClr val="CB4692"/>
                </a:solidFill>
                <a:latin typeface="Twinkl" pitchFamily="50" charset="0"/>
              </a:rPr>
              <a:t>How can we help each other to be more resilient?</a:t>
            </a:r>
          </a:p>
        </p:txBody>
      </p:sp>
      <p:pic>
        <p:nvPicPr>
          <p:cNvPr id="7" name="Picture 6">
            <a:extLst>
              <a:ext uri="{FF2B5EF4-FFF2-40B4-BE49-F238E27FC236}">
                <a16:creationId xmlns:a16="http://schemas.microsoft.com/office/drawing/2014/main" id="{EB5000D3-0561-45FE-B6BD-7C7D754E8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3645024"/>
            <a:ext cx="2103382" cy="2734080"/>
          </a:xfrm>
          <a:prstGeom prst="rect">
            <a:avLst/>
          </a:prstGeom>
        </p:spPr>
      </p:pic>
      <p:pic>
        <p:nvPicPr>
          <p:cNvPr id="9" name="Picture 8">
            <a:extLst>
              <a:ext uri="{FF2B5EF4-FFF2-40B4-BE49-F238E27FC236}">
                <a16:creationId xmlns:a16="http://schemas.microsoft.com/office/drawing/2014/main" id="{387686BA-A535-474F-B79D-2863E07EF8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6729"/>
          <a:stretch/>
        </p:blipFill>
        <p:spPr>
          <a:xfrm>
            <a:off x="5925004" y="3572203"/>
            <a:ext cx="2241679" cy="2806902"/>
          </a:xfrm>
          <a:prstGeom prst="rect">
            <a:avLst/>
          </a:prstGeom>
        </p:spPr>
      </p:pic>
    </p:spTree>
    <p:extLst>
      <p:ext uri="{BB962C8B-B14F-4D97-AF65-F5344CB8AC3E}">
        <p14:creationId xmlns:p14="http://schemas.microsoft.com/office/powerpoint/2010/main" val="31856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What Is Resilience?</a:t>
            </a:r>
          </a:p>
        </p:txBody>
      </p:sp>
      <p:grpSp>
        <p:nvGrpSpPr>
          <p:cNvPr id="14" name="Group 13">
            <a:extLst>
              <a:ext uri="{FF2B5EF4-FFF2-40B4-BE49-F238E27FC236}">
                <a16:creationId xmlns:a16="http://schemas.microsoft.com/office/drawing/2014/main" id="{4C906B82-91D8-4C0A-91C5-12D25CE805BB}"/>
              </a:ext>
            </a:extLst>
          </p:cNvPr>
          <p:cNvGrpSpPr/>
          <p:nvPr/>
        </p:nvGrpSpPr>
        <p:grpSpPr>
          <a:xfrm>
            <a:off x="683568" y="1412776"/>
            <a:ext cx="7776864" cy="1728192"/>
            <a:chOff x="683568" y="1412776"/>
            <a:chExt cx="7776864" cy="1728192"/>
          </a:xfrm>
        </p:grpSpPr>
        <p:sp>
          <p:nvSpPr>
            <p:cNvPr id="4" name="Rectangle 3">
              <a:extLst>
                <a:ext uri="{FF2B5EF4-FFF2-40B4-BE49-F238E27FC236}">
                  <a16:creationId xmlns:a16="http://schemas.microsoft.com/office/drawing/2014/main" id="{FF4A6C3D-AAA0-4EE0-A5FD-01EC0A97E686}"/>
                </a:ext>
              </a:extLst>
            </p:cNvPr>
            <p:cNvSpPr/>
            <p:nvPr/>
          </p:nvSpPr>
          <p:spPr>
            <a:xfrm>
              <a:off x="683568" y="1412776"/>
              <a:ext cx="7776864" cy="1728192"/>
            </a:xfrm>
            <a:prstGeom prst="rect">
              <a:avLst/>
            </a:prstGeom>
            <a:solidFill>
              <a:schemeClr val="bg1"/>
            </a:solidFill>
            <a:ln w="28575">
              <a:solidFill>
                <a:srgbClr val="CB4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610408"/>
              <a:ext cx="7380820" cy="369332"/>
            </a:xfrm>
            <a:prstGeom prst="rect">
              <a:avLst/>
            </a:prstGeom>
            <a:noFill/>
          </p:spPr>
          <p:txBody>
            <a:bodyPr wrap="square" rtlCol="0">
              <a:spAutoFit/>
            </a:bodyPr>
            <a:lstStyle/>
            <a:p>
              <a:pPr algn="just"/>
              <a:r>
                <a:rPr lang="en-GB" dirty="0">
                  <a:latin typeface="Twinkl" pitchFamily="50" charset="0"/>
                </a:rPr>
                <a:t>The dictionary definition of </a:t>
              </a:r>
              <a:r>
                <a:rPr lang="en-GB" dirty="0">
                  <a:solidFill>
                    <a:srgbClr val="1C1C1C"/>
                  </a:solidFill>
                  <a:latin typeface="Twinkl" pitchFamily="50" charset="0"/>
                </a:rPr>
                <a:t>resilience</a:t>
              </a:r>
              <a:r>
                <a:rPr lang="en-GB" dirty="0">
                  <a:latin typeface="Twinkl" pitchFamily="50" charset="0"/>
                </a:rPr>
                <a:t> is:</a:t>
              </a:r>
              <a:endParaRPr lang="en-GB" dirty="0"/>
            </a:p>
          </p:txBody>
        </p:sp>
      </p:grpSp>
      <p:sp>
        <p:nvSpPr>
          <p:cNvPr id="10" name="TextBox 9">
            <a:extLst>
              <a:ext uri="{FF2B5EF4-FFF2-40B4-BE49-F238E27FC236}">
                <a16:creationId xmlns:a16="http://schemas.microsoft.com/office/drawing/2014/main" id="{E6B9E7D4-40C9-4BA1-81B6-DEBBCAF4454C}"/>
              </a:ext>
            </a:extLst>
          </p:cNvPr>
          <p:cNvSpPr txBox="1"/>
          <p:nvPr/>
        </p:nvSpPr>
        <p:spPr>
          <a:xfrm>
            <a:off x="876825" y="2297173"/>
            <a:ext cx="7380820" cy="400110"/>
          </a:xfrm>
          <a:prstGeom prst="rect">
            <a:avLst/>
          </a:prstGeom>
          <a:noFill/>
        </p:spPr>
        <p:txBody>
          <a:bodyPr wrap="square" rtlCol="0">
            <a:spAutoFit/>
          </a:bodyPr>
          <a:lstStyle/>
          <a:p>
            <a:pPr algn="ctr"/>
            <a:r>
              <a:rPr lang="en-GB" sz="2000" b="1" dirty="0">
                <a:solidFill>
                  <a:srgbClr val="CB4692"/>
                </a:solidFill>
                <a:latin typeface="Twinkl" pitchFamily="50" charset="0"/>
              </a:rPr>
              <a:t>‘the capacity to recover quickly from difficulties’.</a:t>
            </a:r>
            <a:endParaRPr lang="en-GB" sz="2000" b="1" dirty="0">
              <a:solidFill>
                <a:srgbClr val="CB4692"/>
              </a:solidFill>
            </a:endParaRPr>
          </a:p>
        </p:txBody>
      </p:sp>
      <p:grpSp>
        <p:nvGrpSpPr>
          <p:cNvPr id="17" name="Group 16">
            <a:extLst>
              <a:ext uri="{FF2B5EF4-FFF2-40B4-BE49-F238E27FC236}">
                <a16:creationId xmlns:a16="http://schemas.microsoft.com/office/drawing/2014/main" id="{1900C1F4-A71D-4472-AF7B-40A0231912DF}"/>
              </a:ext>
            </a:extLst>
          </p:cNvPr>
          <p:cNvGrpSpPr/>
          <p:nvPr/>
        </p:nvGrpSpPr>
        <p:grpSpPr>
          <a:xfrm>
            <a:off x="678803" y="4762264"/>
            <a:ext cx="7776864" cy="1480535"/>
            <a:chOff x="678803" y="4762264"/>
            <a:chExt cx="7776864" cy="1480535"/>
          </a:xfrm>
        </p:grpSpPr>
        <p:sp>
          <p:nvSpPr>
            <p:cNvPr id="9" name="Rectangle 8">
              <a:extLst>
                <a:ext uri="{FF2B5EF4-FFF2-40B4-BE49-F238E27FC236}">
                  <a16:creationId xmlns:a16="http://schemas.microsoft.com/office/drawing/2014/main" id="{D9D9997C-871B-442C-B10B-35F1C0B08618}"/>
                </a:ext>
              </a:extLst>
            </p:cNvPr>
            <p:cNvSpPr/>
            <p:nvPr/>
          </p:nvSpPr>
          <p:spPr>
            <a:xfrm>
              <a:off x="678803" y="4869160"/>
              <a:ext cx="7776864" cy="1266744"/>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2987D32-FA43-4C24-9B88-0998F20BB2B7}"/>
                </a:ext>
              </a:extLst>
            </p:cNvPr>
            <p:cNvSpPr txBox="1"/>
            <p:nvPr/>
          </p:nvSpPr>
          <p:spPr>
            <a:xfrm>
              <a:off x="876825" y="5040867"/>
              <a:ext cx="5351359" cy="923330"/>
            </a:xfrm>
            <a:prstGeom prst="rect">
              <a:avLst/>
            </a:prstGeom>
            <a:noFill/>
          </p:spPr>
          <p:txBody>
            <a:bodyPr wrap="square" rtlCol="0">
              <a:spAutoFit/>
            </a:bodyPr>
            <a:lstStyle/>
            <a:p>
              <a:pPr algn="just"/>
              <a:r>
                <a:rPr lang="en-GB" dirty="0">
                  <a:latin typeface="Twinkl" pitchFamily="50" charset="0"/>
                </a:rPr>
                <a:t>Being able to ‘bounce back’ after a tough situation is not something we are all naturally good at and some people seem to be more resilient than others.</a:t>
              </a:r>
            </a:p>
          </p:txBody>
        </p:sp>
        <p:pic>
          <p:nvPicPr>
            <p:cNvPr id="6" name="Picture 5">
              <a:extLst>
                <a:ext uri="{FF2B5EF4-FFF2-40B4-BE49-F238E27FC236}">
                  <a16:creationId xmlns:a16="http://schemas.microsoft.com/office/drawing/2014/main" id="{FD4148D9-72CA-492E-91C5-E6167214D9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569" y="4762264"/>
              <a:ext cx="1887098" cy="1480535"/>
            </a:xfrm>
            <a:prstGeom prst="rect">
              <a:avLst/>
            </a:prstGeom>
          </p:spPr>
        </p:pic>
      </p:grpSp>
      <p:grpSp>
        <p:nvGrpSpPr>
          <p:cNvPr id="16" name="Group 15">
            <a:extLst>
              <a:ext uri="{FF2B5EF4-FFF2-40B4-BE49-F238E27FC236}">
                <a16:creationId xmlns:a16="http://schemas.microsoft.com/office/drawing/2014/main" id="{CDCA7ABE-AD9C-49C0-AD14-6E909BF50B42}"/>
              </a:ext>
            </a:extLst>
          </p:cNvPr>
          <p:cNvGrpSpPr/>
          <p:nvPr/>
        </p:nvGrpSpPr>
        <p:grpSpPr>
          <a:xfrm>
            <a:off x="683568" y="3371692"/>
            <a:ext cx="7776864" cy="1266744"/>
            <a:chOff x="683568" y="3371692"/>
            <a:chExt cx="7776864" cy="1266744"/>
          </a:xfrm>
        </p:grpSpPr>
        <p:grpSp>
          <p:nvGrpSpPr>
            <p:cNvPr id="15" name="Group 14">
              <a:extLst>
                <a:ext uri="{FF2B5EF4-FFF2-40B4-BE49-F238E27FC236}">
                  <a16:creationId xmlns:a16="http://schemas.microsoft.com/office/drawing/2014/main" id="{44C54E63-E45C-44B7-8016-77B78FEAEA39}"/>
                </a:ext>
              </a:extLst>
            </p:cNvPr>
            <p:cNvGrpSpPr/>
            <p:nvPr/>
          </p:nvGrpSpPr>
          <p:grpSpPr>
            <a:xfrm>
              <a:off x="683568" y="3371692"/>
              <a:ext cx="7776864" cy="1266744"/>
              <a:chOff x="683568" y="3371692"/>
              <a:chExt cx="7776864" cy="1266744"/>
            </a:xfrm>
          </p:grpSpPr>
          <p:sp>
            <p:nvSpPr>
              <p:cNvPr id="8" name="Rectangle 7">
                <a:extLst>
                  <a:ext uri="{FF2B5EF4-FFF2-40B4-BE49-F238E27FC236}">
                    <a16:creationId xmlns:a16="http://schemas.microsoft.com/office/drawing/2014/main" id="{4135C598-9E65-4973-B960-D494569B89CD}"/>
                  </a:ext>
                </a:extLst>
              </p:cNvPr>
              <p:cNvSpPr/>
              <p:nvPr/>
            </p:nvSpPr>
            <p:spPr>
              <a:xfrm>
                <a:off x="683568" y="3371692"/>
                <a:ext cx="7776864" cy="1266744"/>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CF462E7-4388-4AA5-82C9-C69495BE9259}"/>
                  </a:ext>
                </a:extLst>
              </p:cNvPr>
              <p:cNvSpPr txBox="1"/>
              <p:nvPr/>
            </p:nvSpPr>
            <p:spPr>
              <a:xfrm>
                <a:off x="876825" y="3543399"/>
                <a:ext cx="5063327" cy="923330"/>
              </a:xfrm>
              <a:prstGeom prst="rect">
                <a:avLst/>
              </a:prstGeom>
              <a:noFill/>
            </p:spPr>
            <p:txBody>
              <a:bodyPr wrap="square" rtlCol="0">
                <a:spAutoFit/>
              </a:bodyPr>
              <a:lstStyle/>
              <a:p>
                <a:pPr algn="just"/>
                <a:r>
                  <a:rPr lang="en-GB" dirty="0">
                    <a:latin typeface="Twinkl" pitchFamily="50" charset="0"/>
                  </a:rPr>
                  <a:t>An individual person can be resilient or a group of people, an organisation or even a whole country can be described as being resilient. </a:t>
                </a:r>
              </a:p>
            </p:txBody>
          </p:sp>
        </p:grpSp>
        <p:pic>
          <p:nvPicPr>
            <p:cNvPr id="13" name="Picture 12">
              <a:extLst>
                <a:ext uri="{FF2B5EF4-FFF2-40B4-BE49-F238E27FC236}">
                  <a16:creationId xmlns:a16="http://schemas.microsoft.com/office/drawing/2014/main" id="{92DB58CB-C9A8-4E59-920E-3996073AF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3463525"/>
              <a:ext cx="2037194" cy="1112107"/>
            </a:xfrm>
            <a:prstGeom prst="rect">
              <a:avLst/>
            </a:prstGeom>
          </p:spPr>
        </p:pic>
      </p:gr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ou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Why Is It Important to Be Resilient? </a:t>
            </a:r>
          </a:p>
        </p:txBody>
      </p:sp>
      <p:grpSp>
        <p:nvGrpSpPr>
          <p:cNvPr id="13" name="Group 12">
            <a:extLst>
              <a:ext uri="{FF2B5EF4-FFF2-40B4-BE49-F238E27FC236}">
                <a16:creationId xmlns:a16="http://schemas.microsoft.com/office/drawing/2014/main" id="{8C229900-A4B1-47AA-8E4D-76F57283740C}"/>
              </a:ext>
            </a:extLst>
          </p:cNvPr>
          <p:cNvGrpSpPr/>
          <p:nvPr/>
        </p:nvGrpSpPr>
        <p:grpSpPr>
          <a:xfrm>
            <a:off x="683568" y="1473201"/>
            <a:ext cx="7776864" cy="923330"/>
            <a:chOff x="683568" y="1473201"/>
            <a:chExt cx="7776864" cy="923330"/>
          </a:xfrm>
        </p:grpSpPr>
        <p:sp>
          <p:nvSpPr>
            <p:cNvPr id="7" name="Rectangle 6">
              <a:extLst>
                <a:ext uri="{FF2B5EF4-FFF2-40B4-BE49-F238E27FC236}">
                  <a16:creationId xmlns:a16="http://schemas.microsoft.com/office/drawing/2014/main" id="{F78F8BF1-921F-48E2-A740-96E3D4F7A323}"/>
                </a:ext>
              </a:extLst>
            </p:cNvPr>
            <p:cNvSpPr/>
            <p:nvPr/>
          </p:nvSpPr>
          <p:spPr>
            <a:xfrm>
              <a:off x="683568" y="1473201"/>
              <a:ext cx="7776864" cy="923330"/>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611700"/>
              <a:ext cx="4919311" cy="646331"/>
            </a:xfrm>
            <a:prstGeom prst="rect">
              <a:avLst/>
            </a:prstGeom>
            <a:noFill/>
          </p:spPr>
          <p:txBody>
            <a:bodyPr wrap="square" rtlCol="0">
              <a:spAutoFit/>
            </a:bodyPr>
            <a:lstStyle/>
            <a:p>
              <a:pPr algn="just"/>
              <a:r>
                <a:rPr lang="en-GB" dirty="0">
                  <a:latin typeface="Twinkl" pitchFamily="50" charset="0"/>
                </a:rPr>
                <a:t>In life, we all experience ups and downs, highs and lows, good times and not-so-good times.</a:t>
              </a:r>
            </a:p>
          </p:txBody>
        </p:sp>
      </p:grpSp>
      <p:grpSp>
        <p:nvGrpSpPr>
          <p:cNvPr id="14" name="Group 13">
            <a:extLst>
              <a:ext uri="{FF2B5EF4-FFF2-40B4-BE49-F238E27FC236}">
                <a16:creationId xmlns:a16="http://schemas.microsoft.com/office/drawing/2014/main" id="{37F068B8-33AA-4ADA-AEC9-43A76413D8B5}"/>
              </a:ext>
            </a:extLst>
          </p:cNvPr>
          <p:cNvGrpSpPr/>
          <p:nvPr/>
        </p:nvGrpSpPr>
        <p:grpSpPr>
          <a:xfrm>
            <a:off x="683568" y="2592320"/>
            <a:ext cx="7776864" cy="1095197"/>
            <a:chOff x="683568" y="2592320"/>
            <a:chExt cx="7776864" cy="1095197"/>
          </a:xfrm>
        </p:grpSpPr>
        <p:sp>
          <p:nvSpPr>
            <p:cNvPr id="8" name="Rectangle 7">
              <a:extLst>
                <a:ext uri="{FF2B5EF4-FFF2-40B4-BE49-F238E27FC236}">
                  <a16:creationId xmlns:a16="http://schemas.microsoft.com/office/drawing/2014/main" id="{801E2554-F753-4970-B1F1-EA5F1E04C4D0}"/>
                </a:ext>
              </a:extLst>
            </p:cNvPr>
            <p:cNvSpPr/>
            <p:nvPr/>
          </p:nvSpPr>
          <p:spPr>
            <a:xfrm>
              <a:off x="683568" y="2592320"/>
              <a:ext cx="7776864" cy="1095197"/>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EF2ADBD-37F3-4E73-9258-3BD22268E0F4}"/>
                </a:ext>
              </a:extLst>
            </p:cNvPr>
            <p:cNvSpPr txBox="1"/>
            <p:nvPr/>
          </p:nvSpPr>
          <p:spPr>
            <a:xfrm>
              <a:off x="876825" y="2678253"/>
              <a:ext cx="5351359" cy="923330"/>
            </a:xfrm>
            <a:prstGeom prst="rect">
              <a:avLst/>
            </a:prstGeom>
            <a:noFill/>
          </p:spPr>
          <p:txBody>
            <a:bodyPr wrap="square" rtlCol="0">
              <a:spAutoFit/>
            </a:bodyPr>
            <a:lstStyle/>
            <a:p>
              <a:pPr algn="just"/>
              <a:r>
                <a:rPr lang="en-GB" dirty="0">
                  <a:latin typeface="Twinkl" pitchFamily="50" charset="0"/>
                </a:rPr>
                <a:t>Being resilient doesn’t mean not finding things difficult or not getting upset. It means being able to deal with things that are difficult and move on.</a:t>
              </a:r>
            </a:p>
          </p:txBody>
        </p:sp>
      </p:grpSp>
      <p:grpSp>
        <p:nvGrpSpPr>
          <p:cNvPr id="15" name="Group 14">
            <a:extLst>
              <a:ext uri="{FF2B5EF4-FFF2-40B4-BE49-F238E27FC236}">
                <a16:creationId xmlns:a16="http://schemas.microsoft.com/office/drawing/2014/main" id="{98C56362-CD5C-4EE6-A036-5B29686D58FA}"/>
              </a:ext>
            </a:extLst>
          </p:cNvPr>
          <p:cNvGrpSpPr/>
          <p:nvPr/>
        </p:nvGrpSpPr>
        <p:grpSpPr>
          <a:xfrm>
            <a:off x="683568" y="3883306"/>
            <a:ext cx="7776864" cy="1095197"/>
            <a:chOff x="683568" y="3883306"/>
            <a:chExt cx="7776864" cy="1095197"/>
          </a:xfrm>
        </p:grpSpPr>
        <p:sp>
          <p:nvSpPr>
            <p:cNvPr id="9" name="Rectangle 8">
              <a:extLst>
                <a:ext uri="{FF2B5EF4-FFF2-40B4-BE49-F238E27FC236}">
                  <a16:creationId xmlns:a16="http://schemas.microsoft.com/office/drawing/2014/main" id="{753C2737-2D2F-4130-AA0D-5F402776BF75}"/>
                </a:ext>
              </a:extLst>
            </p:cNvPr>
            <p:cNvSpPr/>
            <p:nvPr/>
          </p:nvSpPr>
          <p:spPr>
            <a:xfrm>
              <a:off x="683568" y="3883306"/>
              <a:ext cx="7776864" cy="1095197"/>
            </a:xfrm>
            <a:prstGeom prst="rect">
              <a:avLst/>
            </a:prstGeom>
            <a:solidFill>
              <a:schemeClr val="bg1"/>
            </a:solidFill>
            <a:ln w="28575">
              <a:solidFill>
                <a:srgbClr val="77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FF54BC9-2CAF-4205-9D53-11A14CF23E8C}"/>
                </a:ext>
              </a:extLst>
            </p:cNvPr>
            <p:cNvSpPr txBox="1"/>
            <p:nvPr/>
          </p:nvSpPr>
          <p:spPr>
            <a:xfrm>
              <a:off x="874174" y="3969239"/>
              <a:ext cx="7380820" cy="923330"/>
            </a:xfrm>
            <a:prstGeom prst="rect">
              <a:avLst/>
            </a:prstGeom>
            <a:noFill/>
          </p:spPr>
          <p:txBody>
            <a:bodyPr wrap="square" rtlCol="0">
              <a:spAutoFit/>
            </a:bodyPr>
            <a:lstStyle/>
            <a:p>
              <a:pPr algn="just"/>
              <a:r>
                <a:rPr lang="en-GB" dirty="0">
                  <a:latin typeface="Twinkl" pitchFamily="50" charset="0"/>
                </a:rPr>
                <a:t>This is important so we can cope with whatever life throws at us and moving on means we can enjoy the good times that are often just around the corner!</a:t>
              </a:r>
            </a:p>
          </p:txBody>
        </p:sp>
      </p:grpSp>
      <p:grpSp>
        <p:nvGrpSpPr>
          <p:cNvPr id="16" name="Group 15">
            <a:extLst>
              <a:ext uri="{FF2B5EF4-FFF2-40B4-BE49-F238E27FC236}">
                <a16:creationId xmlns:a16="http://schemas.microsoft.com/office/drawing/2014/main" id="{A09E9910-FE3B-42FA-90CF-DA2720A0C788}"/>
              </a:ext>
            </a:extLst>
          </p:cNvPr>
          <p:cNvGrpSpPr/>
          <p:nvPr/>
        </p:nvGrpSpPr>
        <p:grpSpPr>
          <a:xfrm>
            <a:off x="676152" y="5174291"/>
            <a:ext cx="7776864" cy="923330"/>
            <a:chOff x="676152" y="5174291"/>
            <a:chExt cx="7776864" cy="923330"/>
          </a:xfrm>
        </p:grpSpPr>
        <p:sp>
          <p:nvSpPr>
            <p:cNvPr id="10" name="Rectangle 9">
              <a:extLst>
                <a:ext uri="{FF2B5EF4-FFF2-40B4-BE49-F238E27FC236}">
                  <a16:creationId xmlns:a16="http://schemas.microsoft.com/office/drawing/2014/main" id="{E4DAFE71-6B20-4432-AC3C-6502B95F2E16}"/>
                </a:ext>
              </a:extLst>
            </p:cNvPr>
            <p:cNvSpPr/>
            <p:nvPr/>
          </p:nvSpPr>
          <p:spPr>
            <a:xfrm>
              <a:off x="676152" y="5174291"/>
              <a:ext cx="7776864" cy="923330"/>
            </a:xfrm>
            <a:prstGeom prst="rect">
              <a:avLst/>
            </a:prstGeom>
            <a:solidFill>
              <a:schemeClr val="bg1"/>
            </a:solidFill>
            <a:ln w="28575">
              <a:solidFill>
                <a:srgbClr val="77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716B89D-E9D1-45BF-A7D6-B1BBACAC1BCD}"/>
                </a:ext>
              </a:extLst>
            </p:cNvPr>
            <p:cNvSpPr txBox="1"/>
            <p:nvPr/>
          </p:nvSpPr>
          <p:spPr>
            <a:xfrm>
              <a:off x="881590" y="5312791"/>
              <a:ext cx="7380820" cy="646331"/>
            </a:xfrm>
            <a:prstGeom prst="rect">
              <a:avLst/>
            </a:prstGeom>
            <a:noFill/>
          </p:spPr>
          <p:txBody>
            <a:bodyPr wrap="square" rtlCol="0">
              <a:spAutoFit/>
            </a:bodyPr>
            <a:lstStyle/>
            <a:p>
              <a:pPr algn="just"/>
              <a:r>
                <a:rPr lang="en-GB" dirty="0">
                  <a:latin typeface="Twinkl" pitchFamily="50" charset="0"/>
                </a:rPr>
                <a:t>Also, research has shown that people who are more resilient, tend to be happier and more successful in life.</a:t>
              </a:r>
            </a:p>
          </p:txBody>
        </p:sp>
      </p:grpSp>
      <p:pic>
        <p:nvPicPr>
          <p:cNvPr id="12" name="Picture 11">
            <a:extLst>
              <a:ext uri="{FF2B5EF4-FFF2-40B4-BE49-F238E27FC236}">
                <a16:creationId xmlns:a16="http://schemas.microsoft.com/office/drawing/2014/main" id="{78237945-EA10-452C-BD49-F009211BC7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3599" y="1407140"/>
            <a:ext cx="2001418" cy="2280377"/>
          </a:xfrm>
          <a:prstGeom prst="rect">
            <a:avLst/>
          </a:prstGeom>
        </p:spPr>
      </p:pic>
    </p:spTree>
    <p:extLst>
      <p:ext uri="{BB962C8B-B14F-4D97-AF65-F5344CB8AC3E}">
        <p14:creationId xmlns:p14="http://schemas.microsoft.com/office/powerpoint/2010/main" val="6823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ou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out)">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How Can We Become More Resilient?</a:t>
            </a:r>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481513"/>
            <a:ext cx="7380820" cy="461665"/>
          </a:xfrm>
          <a:prstGeom prst="rect">
            <a:avLst/>
          </a:prstGeom>
          <a:noFill/>
        </p:spPr>
        <p:txBody>
          <a:bodyPr wrap="square" rtlCol="0">
            <a:spAutoFit/>
          </a:bodyPr>
          <a:lstStyle/>
          <a:p>
            <a:r>
              <a:rPr lang="en-GB" sz="2400" b="1" dirty="0">
                <a:solidFill>
                  <a:srgbClr val="CB4692"/>
                </a:solidFill>
                <a:latin typeface="Twinkl" pitchFamily="50" charset="0"/>
              </a:rPr>
              <a:t>Can we become more resilient?</a:t>
            </a:r>
          </a:p>
        </p:txBody>
      </p:sp>
      <p:grpSp>
        <p:nvGrpSpPr>
          <p:cNvPr id="13" name="Group 12">
            <a:extLst>
              <a:ext uri="{FF2B5EF4-FFF2-40B4-BE49-F238E27FC236}">
                <a16:creationId xmlns:a16="http://schemas.microsoft.com/office/drawing/2014/main" id="{CFEFBD50-913C-4931-9844-21FB2468BE46}"/>
              </a:ext>
            </a:extLst>
          </p:cNvPr>
          <p:cNvGrpSpPr/>
          <p:nvPr/>
        </p:nvGrpSpPr>
        <p:grpSpPr>
          <a:xfrm>
            <a:off x="1259235" y="2415847"/>
            <a:ext cx="3024336" cy="2026305"/>
            <a:chOff x="1259235" y="2415847"/>
            <a:chExt cx="3024336" cy="2026305"/>
          </a:xfrm>
        </p:grpSpPr>
        <p:sp>
          <p:nvSpPr>
            <p:cNvPr id="6" name="Speech Bubble: Oval 5">
              <a:extLst>
                <a:ext uri="{FF2B5EF4-FFF2-40B4-BE49-F238E27FC236}">
                  <a16:creationId xmlns:a16="http://schemas.microsoft.com/office/drawing/2014/main" id="{1C7AFB9E-F4AB-4D26-97CA-E7720681DFCB}"/>
                </a:ext>
              </a:extLst>
            </p:cNvPr>
            <p:cNvSpPr/>
            <p:nvPr/>
          </p:nvSpPr>
          <p:spPr>
            <a:xfrm>
              <a:off x="1259235" y="2415847"/>
              <a:ext cx="3024336" cy="2026305"/>
            </a:xfrm>
            <a:prstGeom prst="wedgeEllipseCallout">
              <a:avLst>
                <a:gd name="adj1" fmla="val 64995"/>
                <a:gd name="adj2" fmla="val -9315"/>
              </a:avLst>
            </a:prstGeom>
            <a:solidFill>
              <a:schemeClr val="bg1"/>
            </a:solidFill>
            <a:ln w="38100">
              <a:solidFill>
                <a:srgbClr val="77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6032070-833B-4B99-BED6-183F564A3D0D}"/>
                </a:ext>
              </a:extLst>
            </p:cNvPr>
            <p:cNvSpPr txBox="1"/>
            <p:nvPr/>
          </p:nvSpPr>
          <p:spPr>
            <a:xfrm>
              <a:off x="1619076" y="3136611"/>
              <a:ext cx="2304654" cy="584775"/>
            </a:xfrm>
            <a:prstGeom prst="rect">
              <a:avLst/>
            </a:prstGeom>
            <a:noFill/>
          </p:spPr>
          <p:txBody>
            <a:bodyPr wrap="square" rtlCol="0">
              <a:spAutoFit/>
            </a:bodyPr>
            <a:lstStyle/>
            <a:p>
              <a:pPr algn="ctr"/>
              <a:r>
                <a:rPr lang="en-GB" sz="3200" b="1" dirty="0">
                  <a:solidFill>
                    <a:srgbClr val="7767AC"/>
                  </a:solidFill>
                  <a:latin typeface="Twinkl" pitchFamily="50" charset="0"/>
                </a:rPr>
                <a:t>Absolutely!</a:t>
              </a:r>
            </a:p>
          </p:txBody>
        </p:sp>
      </p:grpSp>
      <p:grpSp>
        <p:nvGrpSpPr>
          <p:cNvPr id="14" name="Group 13">
            <a:extLst>
              <a:ext uri="{FF2B5EF4-FFF2-40B4-BE49-F238E27FC236}">
                <a16:creationId xmlns:a16="http://schemas.microsoft.com/office/drawing/2014/main" id="{5F0CF13A-CD30-40E1-8C77-B088D8EF9EC3}"/>
              </a:ext>
            </a:extLst>
          </p:cNvPr>
          <p:cNvGrpSpPr/>
          <p:nvPr/>
        </p:nvGrpSpPr>
        <p:grpSpPr>
          <a:xfrm>
            <a:off x="755576" y="5174291"/>
            <a:ext cx="7632848" cy="923330"/>
            <a:chOff x="755576" y="5174291"/>
            <a:chExt cx="7632848" cy="923330"/>
          </a:xfrm>
        </p:grpSpPr>
        <p:sp>
          <p:nvSpPr>
            <p:cNvPr id="7" name="Rectangle 6">
              <a:extLst>
                <a:ext uri="{FF2B5EF4-FFF2-40B4-BE49-F238E27FC236}">
                  <a16:creationId xmlns:a16="http://schemas.microsoft.com/office/drawing/2014/main" id="{302D5BA8-6CED-4639-8A27-7E3621369495}"/>
                </a:ext>
              </a:extLst>
            </p:cNvPr>
            <p:cNvSpPr/>
            <p:nvPr/>
          </p:nvSpPr>
          <p:spPr>
            <a:xfrm>
              <a:off x="755576" y="5174291"/>
              <a:ext cx="7632848" cy="923330"/>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DE65439-E099-4B9D-BB6A-6ECE1F3D8F16}"/>
                </a:ext>
              </a:extLst>
            </p:cNvPr>
            <p:cNvSpPr txBox="1"/>
            <p:nvPr/>
          </p:nvSpPr>
          <p:spPr>
            <a:xfrm>
              <a:off x="874174" y="5308539"/>
              <a:ext cx="7380820" cy="646331"/>
            </a:xfrm>
            <a:prstGeom prst="rect">
              <a:avLst/>
            </a:prstGeom>
            <a:noFill/>
          </p:spPr>
          <p:txBody>
            <a:bodyPr wrap="square" rtlCol="0">
              <a:spAutoFit/>
            </a:bodyPr>
            <a:lstStyle/>
            <a:p>
              <a:pPr algn="just"/>
              <a:r>
                <a:rPr lang="en-GB" dirty="0">
                  <a:latin typeface="Twinkl" pitchFamily="50" charset="0"/>
                </a:rPr>
                <a:t>There are lots of things we can do in order to become more resilient. Like most things, the more we practise, the better we get.</a:t>
              </a:r>
            </a:p>
          </p:txBody>
        </p:sp>
      </p:grpSp>
      <p:pic>
        <p:nvPicPr>
          <p:cNvPr id="11" name="Picture 10">
            <a:extLst>
              <a:ext uri="{FF2B5EF4-FFF2-40B4-BE49-F238E27FC236}">
                <a16:creationId xmlns:a16="http://schemas.microsoft.com/office/drawing/2014/main" id="{F255B9D5-F855-4139-8372-6C6AE47488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5642"/>
          <a:stretch/>
        </p:blipFill>
        <p:spPr>
          <a:xfrm>
            <a:off x="5085607" y="1446428"/>
            <a:ext cx="2863415" cy="3727862"/>
          </a:xfrm>
          <a:prstGeom prst="rect">
            <a:avLst/>
          </a:prstGeom>
        </p:spPr>
      </p:pic>
    </p:spTree>
    <p:extLst>
      <p:ext uri="{BB962C8B-B14F-4D97-AF65-F5344CB8AC3E}">
        <p14:creationId xmlns:p14="http://schemas.microsoft.com/office/powerpoint/2010/main" val="14398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b="0" dirty="0"/>
              <a:t>Believing That You Are in Control of Your Life</a:t>
            </a:r>
          </a:p>
        </p:txBody>
      </p:sp>
      <p:sp>
        <p:nvSpPr>
          <p:cNvPr id="11" name="Rectangle 10">
            <a:extLst>
              <a:ext uri="{FF2B5EF4-FFF2-40B4-BE49-F238E27FC236}">
                <a16:creationId xmlns:a16="http://schemas.microsoft.com/office/drawing/2014/main" id="{FCC263C3-FAD6-4400-813C-EA39EA053D8D}"/>
              </a:ext>
            </a:extLst>
          </p:cNvPr>
          <p:cNvSpPr/>
          <p:nvPr/>
        </p:nvSpPr>
        <p:spPr>
          <a:xfrm>
            <a:off x="755576" y="2528900"/>
            <a:ext cx="7632848" cy="1800200"/>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485471"/>
            <a:ext cx="7367583" cy="646331"/>
          </a:xfrm>
          <a:prstGeom prst="rect">
            <a:avLst/>
          </a:prstGeom>
          <a:noFill/>
        </p:spPr>
        <p:txBody>
          <a:bodyPr wrap="square" rtlCol="0">
            <a:spAutoFit/>
          </a:bodyPr>
          <a:lstStyle/>
          <a:p>
            <a:pPr algn="just"/>
            <a:r>
              <a:rPr lang="en-GB" dirty="0">
                <a:latin typeface="Twinkl" pitchFamily="50" charset="0"/>
              </a:rPr>
              <a:t>In life, sometimes we may feel that things are out of our control and we might start to panic.</a:t>
            </a:r>
          </a:p>
        </p:txBody>
      </p:sp>
      <p:sp>
        <p:nvSpPr>
          <p:cNvPr id="4" name="TextBox 3">
            <a:extLst>
              <a:ext uri="{FF2B5EF4-FFF2-40B4-BE49-F238E27FC236}">
                <a16:creationId xmlns:a16="http://schemas.microsoft.com/office/drawing/2014/main" id="{05058E5F-FD11-48A3-B3AF-B1A20CF678F8}"/>
              </a:ext>
            </a:extLst>
          </p:cNvPr>
          <p:cNvSpPr txBox="1"/>
          <p:nvPr/>
        </p:nvSpPr>
        <p:spPr>
          <a:xfrm>
            <a:off x="876825" y="4778836"/>
            <a:ext cx="4127223" cy="1200329"/>
          </a:xfrm>
          <a:prstGeom prst="rect">
            <a:avLst/>
          </a:prstGeom>
          <a:noFill/>
        </p:spPr>
        <p:txBody>
          <a:bodyPr wrap="square" rtlCol="0">
            <a:spAutoFit/>
          </a:bodyPr>
          <a:lstStyle/>
          <a:p>
            <a:pPr algn="just"/>
            <a:r>
              <a:rPr lang="en-GB" dirty="0">
                <a:solidFill>
                  <a:srgbClr val="7767AC"/>
                </a:solidFill>
                <a:latin typeface="Twinkl" pitchFamily="50" charset="0"/>
              </a:rPr>
              <a:t>Remembering that we can make decisions about the way we think, feel, act and react can give us back the confidence we need to carry on.</a:t>
            </a:r>
          </a:p>
        </p:txBody>
      </p:sp>
      <p:grpSp>
        <p:nvGrpSpPr>
          <p:cNvPr id="12" name="Group 11">
            <a:extLst>
              <a:ext uri="{FF2B5EF4-FFF2-40B4-BE49-F238E27FC236}">
                <a16:creationId xmlns:a16="http://schemas.microsoft.com/office/drawing/2014/main" id="{DECAC63E-1496-485E-8F02-013742B3C9AE}"/>
              </a:ext>
            </a:extLst>
          </p:cNvPr>
          <p:cNvGrpSpPr/>
          <p:nvPr/>
        </p:nvGrpSpPr>
        <p:grpSpPr>
          <a:xfrm>
            <a:off x="1494122" y="2401725"/>
            <a:ext cx="3066494" cy="2054551"/>
            <a:chOff x="1494122" y="2401725"/>
            <a:chExt cx="3066494" cy="2054551"/>
          </a:xfrm>
        </p:grpSpPr>
        <p:sp>
          <p:nvSpPr>
            <p:cNvPr id="5" name="Thought Bubble: Cloud 4">
              <a:extLst>
                <a:ext uri="{FF2B5EF4-FFF2-40B4-BE49-F238E27FC236}">
                  <a16:creationId xmlns:a16="http://schemas.microsoft.com/office/drawing/2014/main" id="{B288E9FE-1794-42C6-B887-E914F5B0A561}"/>
                </a:ext>
              </a:extLst>
            </p:cNvPr>
            <p:cNvSpPr/>
            <p:nvPr/>
          </p:nvSpPr>
          <p:spPr>
            <a:xfrm>
              <a:off x="1494122" y="2401725"/>
              <a:ext cx="3066494" cy="2054551"/>
            </a:xfrm>
            <a:prstGeom prst="cloudCallout">
              <a:avLst>
                <a:gd name="adj1" fmla="val 72151"/>
                <a:gd name="adj2" fmla="val 6508"/>
              </a:avLst>
            </a:prstGeom>
            <a:solidFill>
              <a:schemeClr val="bg1"/>
            </a:solidFill>
            <a:ln w="28575">
              <a:solidFill>
                <a:srgbClr val="776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377670B-AFF8-41DA-A521-09476B22D942}"/>
                </a:ext>
              </a:extLst>
            </p:cNvPr>
            <p:cNvSpPr txBox="1"/>
            <p:nvPr/>
          </p:nvSpPr>
          <p:spPr>
            <a:xfrm>
              <a:off x="1947249" y="2767280"/>
              <a:ext cx="2160240" cy="1323439"/>
            </a:xfrm>
            <a:prstGeom prst="rect">
              <a:avLst/>
            </a:prstGeom>
            <a:noFill/>
          </p:spPr>
          <p:txBody>
            <a:bodyPr wrap="square" rtlCol="0">
              <a:spAutoFit/>
            </a:bodyPr>
            <a:lstStyle/>
            <a:p>
              <a:pPr algn="ctr"/>
              <a:r>
                <a:rPr lang="en-GB" sz="2000" dirty="0">
                  <a:latin typeface="Twinkl SemiBold" pitchFamily="2" charset="0"/>
                </a:rPr>
                <a:t>I am in control of my thoughts, feelings and actions.</a:t>
              </a:r>
            </a:p>
          </p:txBody>
        </p:sp>
      </p:grpSp>
      <p:pic>
        <p:nvPicPr>
          <p:cNvPr id="10" name="Picture 9">
            <a:extLst>
              <a:ext uri="{FF2B5EF4-FFF2-40B4-BE49-F238E27FC236}">
                <a16:creationId xmlns:a16="http://schemas.microsoft.com/office/drawing/2014/main" id="{84A07EFB-5B0C-4FA5-B909-BCC3569F76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2274150"/>
            <a:ext cx="2584762" cy="3789040"/>
          </a:xfrm>
          <a:prstGeom prst="rect">
            <a:avLst/>
          </a:prstGeom>
        </p:spPr>
      </p:pic>
    </p:spTree>
    <p:extLst>
      <p:ext uri="{BB962C8B-B14F-4D97-AF65-F5344CB8AC3E}">
        <p14:creationId xmlns:p14="http://schemas.microsoft.com/office/powerpoint/2010/main" val="32779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Believing That You Have Value</a:t>
            </a:r>
          </a:p>
        </p:txBody>
      </p:sp>
      <p:sp>
        <p:nvSpPr>
          <p:cNvPr id="11" name="Rectangle 10">
            <a:extLst>
              <a:ext uri="{FF2B5EF4-FFF2-40B4-BE49-F238E27FC236}">
                <a16:creationId xmlns:a16="http://schemas.microsoft.com/office/drawing/2014/main" id="{DC85205B-C05E-460D-8D95-C20157BC4E80}"/>
              </a:ext>
            </a:extLst>
          </p:cNvPr>
          <p:cNvSpPr/>
          <p:nvPr/>
        </p:nvSpPr>
        <p:spPr>
          <a:xfrm>
            <a:off x="755576" y="2420888"/>
            <a:ext cx="7632848" cy="3384376"/>
          </a:xfrm>
          <a:prstGeom prst="rect">
            <a:avLst/>
          </a:prstGeom>
          <a:solidFill>
            <a:schemeClr val="bg1"/>
          </a:solidFill>
          <a:ln w="38100">
            <a:solidFill>
              <a:srgbClr val="CB4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629600"/>
            <a:ext cx="7380820" cy="400110"/>
          </a:xfrm>
          <a:prstGeom prst="rect">
            <a:avLst/>
          </a:prstGeom>
          <a:noFill/>
        </p:spPr>
        <p:txBody>
          <a:bodyPr wrap="square" rtlCol="0">
            <a:spAutoFit/>
          </a:bodyPr>
          <a:lstStyle/>
          <a:p>
            <a:pPr algn="ctr"/>
            <a:r>
              <a:rPr lang="en-GB" sz="2000" b="1" dirty="0">
                <a:solidFill>
                  <a:srgbClr val="7767AC"/>
                </a:solidFill>
              </a:rPr>
              <a:t>Every single one of us is amazing!</a:t>
            </a:r>
          </a:p>
        </p:txBody>
      </p:sp>
      <p:sp>
        <p:nvSpPr>
          <p:cNvPr id="4" name="TextBox 3">
            <a:extLst>
              <a:ext uri="{FF2B5EF4-FFF2-40B4-BE49-F238E27FC236}">
                <a16:creationId xmlns:a16="http://schemas.microsoft.com/office/drawing/2014/main" id="{B14F83A1-0EED-4433-A4C1-9B875B58B782}"/>
              </a:ext>
            </a:extLst>
          </p:cNvPr>
          <p:cNvSpPr txBox="1"/>
          <p:nvPr/>
        </p:nvSpPr>
        <p:spPr>
          <a:xfrm>
            <a:off x="1079612" y="3937494"/>
            <a:ext cx="5652628" cy="369332"/>
          </a:xfrm>
          <a:prstGeom prst="rect">
            <a:avLst/>
          </a:prstGeom>
          <a:noFill/>
        </p:spPr>
        <p:txBody>
          <a:bodyPr wrap="square" rtlCol="0">
            <a:spAutoFit/>
          </a:bodyPr>
          <a:lstStyle/>
          <a:p>
            <a:r>
              <a:rPr lang="en-GB" dirty="0">
                <a:latin typeface="Twinkl SemiBold" pitchFamily="2" charset="0"/>
              </a:rPr>
              <a:t>We all have things we are good at.</a:t>
            </a:r>
          </a:p>
        </p:txBody>
      </p:sp>
      <p:sp>
        <p:nvSpPr>
          <p:cNvPr id="5" name="TextBox 4">
            <a:extLst>
              <a:ext uri="{FF2B5EF4-FFF2-40B4-BE49-F238E27FC236}">
                <a16:creationId xmlns:a16="http://schemas.microsoft.com/office/drawing/2014/main" id="{F085F7DF-E91F-45BE-BE5A-C673047D30D5}"/>
              </a:ext>
            </a:extLst>
          </p:cNvPr>
          <p:cNvSpPr txBox="1"/>
          <p:nvPr/>
        </p:nvSpPr>
        <p:spPr>
          <a:xfrm>
            <a:off x="1079612" y="2777342"/>
            <a:ext cx="5652628" cy="369332"/>
          </a:xfrm>
          <a:prstGeom prst="rect">
            <a:avLst/>
          </a:prstGeom>
          <a:noFill/>
        </p:spPr>
        <p:txBody>
          <a:bodyPr wrap="square" rtlCol="0">
            <a:spAutoFit/>
          </a:bodyPr>
          <a:lstStyle/>
          <a:p>
            <a:r>
              <a:rPr lang="en-GB" dirty="0">
                <a:latin typeface="Twinkl SemiBold" pitchFamily="2" charset="0"/>
              </a:rPr>
              <a:t>We all have parts of our personality that others love.</a:t>
            </a:r>
          </a:p>
        </p:txBody>
      </p:sp>
      <p:sp>
        <p:nvSpPr>
          <p:cNvPr id="6" name="TextBox 5">
            <a:extLst>
              <a:ext uri="{FF2B5EF4-FFF2-40B4-BE49-F238E27FC236}">
                <a16:creationId xmlns:a16="http://schemas.microsoft.com/office/drawing/2014/main" id="{42D6BA95-FAF0-41AA-8C1A-DA5C9FBEAA18}"/>
              </a:ext>
            </a:extLst>
          </p:cNvPr>
          <p:cNvSpPr txBox="1"/>
          <p:nvPr/>
        </p:nvSpPr>
        <p:spPr>
          <a:xfrm>
            <a:off x="1079612" y="3357418"/>
            <a:ext cx="5652628" cy="369332"/>
          </a:xfrm>
          <a:prstGeom prst="rect">
            <a:avLst/>
          </a:prstGeom>
          <a:noFill/>
        </p:spPr>
        <p:txBody>
          <a:bodyPr wrap="square" rtlCol="0">
            <a:spAutoFit/>
          </a:bodyPr>
          <a:lstStyle/>
          <a:p>
            <a:r>
              <a:rPr lang="en-GB" dirty="0">
                <a:latin typeface="Twinkl SemiBold" pitchFamily="2" charset="0"/>
              </a:rPr>
              <a:t>We all have something we can do for others.</a:t>
            </a:r>
          </a:p>
        </p:txBody>
      </p:sp>
      <p:sp>
        <p:nvSpPr>
          <p:cNvPr id="7" name="TextBox 6">
            <a:extLst>
              <a:ext uri="{FF2B5EF4-FFF2-40B4-BE49-F238E27FC236}">
                <a16:creationId xmlns:a16="http://schemas.microsoft.com/office/drawing/2014/main" id="{5988B5BA-EE1E-49EB-A5D0-B8324B7EC036}"/>
              </a:ext>
            </a:extLst>
          </p:cNvPr>
          <p:cNvSpPr txBox="1"/>
          <p:nvPr/>
        </p:nvSpPr>
        <p:spPr>
          <a:xfrm>
            <a:off x="1079612" y="4517570"/>
            <a:ext cx="5652628" cy="369332"/>
          </a:xfrm>
          <a:prstGeom prst="rect">
            <a:avLst/>
          </a:prstGeom>
          <a:noFill/>
        </p:spPr>
        <p:txBody>
          <a:bodyPr wrap="square" rtlCol="0">
            <a:spAutoFit/>
          </a:bodyPr>
          <a:lstStyle/>
          <a:p>
            <a:r>
              <a:rPr lang="en-GB" dirty="0">
                <a:latin typeface="Twinkl SemiBold" pitchFamily="2" charset="0"/>
              </a:rPr>
              <a:t>We are all important.</a:t>
            </a:r>
          </a:p>
        </p:txBody>
      </p:sp>
      <p:sp>
        <p:nvSpPr>
          <p:cNvPr id="8" name="TextBox 7">
            <a:extLst>
              <a:ext uri="{FF2B5EF4-FFF2-40B4-BE49-F238E27FC236}">
                <a16:creationId xmlns:a16="http://schemas.microsoft.com/office/drawing/2014/main" id="{8B1AB637-C9BB-4F0F-A9A4-EA210047FA1E}"/>
              </a:ext>
            </a:extLst>
          </p:cNvPr>
          <p:cNvSpPr txBox="1"/>
          <p:nvPr/>
        </p:nvSpPr>
        <p:spPr>
          <a:xfrm>
            <a:off x="1079612" y="5097646"/>
            <a:ext cx="5652628" cy="369332"/>
          </a:xfrm>
          <a:prstGeom prst="rect">
            <a:avLst/>
          </a:prstGeom>
          <a:noFill/>
        </p:spPr>
        <p:txBody>
          <a:bodyPr wrap="square" rtlCol="0">
            <a:spAutoFit/>
          </a:bodyPr>
          <a:lstStyle/>
          <a:p>
            <a:r>
              <a:rPr lang="en-GB" dirty="0">
                <a:latin typeface="Twinkl SemiBold" pitchFamily="2" charset="0"/>
              </a:rPr>
              <a:t>We are all loved.</a:t>
            </a:r>
          </a:p>
        </p:txBody>
      </p:sp>
      <p:pic>
        <p:nvPicPr>
          <p:cNvPr id="10" name="Picture 9">
            <a:extLst>
              <a:ext uri="{FF2B5EF4-FFF2-40B4-BE49-F238E27FC236}">
                <a16:creationId xmlns:a16="http://schemas.microsoft.com/office/drawing/2014/main" id="{86EBA231-39DB-46ED-BF86-5C69D2413E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3366" y="3193130"/>
            <a:ext cx="2871082" cy="3387544"/>
          </a:xfrm>
          <a:prstGeom prst="rect">
            <a:avLst/>
          </a:prstGeom>
        </p:spPr>
      </p:pic>
    </p:spTree>
    <p:extLst>
      <p:ext uri="{BB962C8B-B14F-4D97-AF65-F5344CB8AC3E}">
        <p14:creationId xmlns:p14="http://schemas.microsoft.com/office/powerpoint/2010/main" val="10150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b="0" dirty="0"/>
              <a:t>Believing That You Can Do What You Set Your Mind to</a:t>
            </a:r>
          </a:p>
        </p:txBody>
      </p:sp>
      <p:grpSp>
        <p:nvGrpSpPr>
          <p:cNvPr id="13" name="Group 12">
            <a:extLst>
              <a:ext uri="{FF2B5EF4-FFF2-40B4-BE49-F238E27FC236}">
                <a16:creationId xmlns:a16="http://schemas.microsoft.com/office/drawing/2014/main" id="{CB486B87-6A2F-4B63-AFFA-C165052E7149}"/>
              </a:ext>
            </a:extLst>
          </p:cNvPr>
          <p:cNvGrpSpPr/>
          <p:nvPr/>
        </p:nvGrpSpPr>
        <p:grpSpPr>
          <a:xfrm>
            <a:off x="750811" y="1518760"/>
            <a:ext cx="7632848" cy="583964"/>
            <a:chOff x="750811" y="1518760"/>
            <a:chExt cx="7632848" cy="583964"/>
          </a:xfrm>
        </p:grpSpPr>
        <p:sp>
          <p:nvSpPr>
            <p:cNvPr id="11" name="Rectangle 10">
              <a:extLst>
                <a:ext uri="{FF2B5EF4-FFF2-40B4-BE49-F238E27FC236}">
                  <a16:creationId xmlns:a16="http://schemas.microsoft.com/office/drawing/2014/main" id="{068B5DA1-6930-4EA7-A7CD-4E75FFEFB97F}"/>
                </a:ext>
              </a:extLst>
            </p:cNvPr>
            <p:cNvSpPr/>
            <p:nvPr/>
          </p:nvSpPr>
          <p:spPr>
            <a:xfrm>
              <a:off x="750811" y="1518760"/>
              <a:ext cx="7632848" cy="583964"/>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638447"/>
              <a:ext cx="7367583" cy="369332"/>
            </a:xfrm>
            <a:prstGeom prst="rect">
              <a:avLst/>
            </a:prstGeom>
            <a:noFill/>
          </p:spPr>
          <p:txBody>
            <a:bodyPr wrap="square" rtlCol="0">
              <a:spAutoFit/>
            </a:bodyPr>
            <a:lstStyle/>
            <a:p>
              <a:pPr algn="just"/>
              <a:r>
                <a:rPr lang="en-GB" dirty="0">
                  <a:latin typeface="Twinkl" pitchFamily="50" charset="0"/>
                </a:rPr>
                <a:t>Having a growth mindset is a big part of being more resilient.</a:t>
              </a:r>
            </a:p>
          </p:txBody>
        </p:sp>
      </p:grpSp>
      <p:grpSp>
        <p:nvGrpSpPr>
          <p:cNvPr id="14" name="Group 13">
            <a:extLst>
              <a:ext uri="{FF2B5EF4-FFF2-40B4-BE49-F238E27FC236}">
                <a16:creationId xmlns:a16="http://schemas.microsoft.com/office/drawing/2014/main" id="{15F20097-8E32-45DD-AE3F-6B271FF87C04}"/>
              </a:ext>
            </a:extLst>
          </p:cNvPr>
          <p:cNvGrpSpPr/>
          <p:nvPr/>
        </p:nvGrpSpPr>
        <p:grpSpPr>
          <a:xfrm>
            <a:off x="750811" y="2341976"/>
            <a:ext cx="7632848" cy="869184"/>
            <a:chOff x="750811" y="2341976"/>
            <a:chExt cx="7632848" cy="869184"/>
          </a:xfrm>
        </p:grpSpPr>
        <p:sp>
          <p:nvSpPr>
            <p:cNvPr id="12" name="Rectangle 11">
              <a:extLst>
                <a:ext uri="{FF2B5EF4-FFF2-40B4-BE49-F238E27FC236}">
                  <a16:creationId xmlns:a16="http://schemas.microsoft.com/office/drawing/2014/main" id="{FAAD2012-D1C5-4AEF-B301-5C21B8B8B1D7}"/>
                </a:ext>
              </a:extLst>
            </p:cNvPr>
            <p:cNvSpPr/>
            <p:nvPr/>
          </p:nvSpPr>
          <p:spPr>
            <a:xfrm>
              <a:off x="750811" y="2341976"/>
              <a:ext cx="7632848" cy="869184"/>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66CCF2C-B3D9-42B5-B04C-198E36AE9812}"/>
                </a:ext>
              </a:extLst>
            </p:cNvPr>
            <p:cNvSpPr txBox="1"/>
            <p:nvPr/>
          </p:nvSpPr>
          <p:spPr>
            <a:xfrm>
              <a:off x="876825" y="2450718"/>
              <a:ext cx="7367583" cy="646331"/>
            </a:xfrm>
            <a:prstGeom prst="rect">
              <a:avLst/>
            </a:prstGeom>
            <a:noFill/>
          </p:spPr>
          <p:txBody>
            <a:bodyPr wrap="square" rtlCol="0">
              <a:spAutoFit/>
            </a:bodyPr>
            <a:lstStyle/>
            <a:p>
              <a:pPr algn="just"/>
              <a:r>
                <a:rPr lang="en-GB" dirty="0">
                  <a:latin typeface="Twinkl" pitchFamily="50" charset="0"/>
                </a:rPr>
                <a:t>It’s all about having a ‘can-do’ attitude and remembering that we have learnt to do so much since being born.</a:t>
              </a:r>
            </a:p>
          </p:txBody>
        </p:sp>
      </p:grpSp>
      <p:grpSp>
        <p:nvGrpSpPr>
          <p:cNvPr id="15" name="Group 14">
            <a:extLst>
              <a:ext uri="{FF2B5EF4-FFF2-40B4-BE49-F238E27FC236}">
                <a16:creationId xmlns:a16="http://schemas.microsoft.com/office/drawing/2014/main" id="{B132A6FA-870F-4EF1-88D1-1BF41A743220}"/>
              </a:ext>
            </a:extLst>
          </p:cNvPr>
          <p:cNvGrpSpPr/>
          <p:nvPr/>
        </p:nvGrpSpPr>
        <p:grpSpPr>
          <a:xfrm>
            <a:off x="744192" y="3557298"/>
            <a:ext cx="7632848" cy="2376264"/>
            <a:chOff x="744192" y="3557298"/>
            <a:chExt cx="7632848" cy="2376264"/>
          </a:xfrm>
        </p:grpSpPr>
        <p:sp>
          <p:nvSpPr>
            <p:cNvPr id="10" name="Rectangle 9">
              <a:extLst>
                <a:ext uri="{FF2B5EF4-FFF2-40B4-BE49-F238E27FC236}">
                  <a16:creationId xmlns:a16="http://schemas.microsoft.com/office/drawing/2014/main" id="{F495B0DC-202C-4CF1-9B93-4B4078F3C8D1}"/>
                </a:ext>
              </a:extLst>
            </p:cNvPr>
            <p:cNvSpPr/>
            <p:nvPr/>
          </p:nvSpPr>
          <p:spPr>
            <a:xfrm>
              <a:off x="744192" y="3557298"/>
              <a:ext cx="7632848" cy="2376264"/>
            </a:xfrm>
            <a:prstGeom prst="rect">
              <a:avLst/>
            </a:prstGeom>
            <a:solidFill>
              <a:schemeClr val="bg1"/>
            </a:solidFill>
            <a:ln w="38100">
              <a:solidFill>
                <a:srgbClr val="CB46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234CDC2-AE97-4A99-A80A-3C256E649249}"/>
                </a:ext>
              </a:extLst>
            </p:cNvPr>
            <p:cNvSpPr txBox="1"/>
            <p:nvPr/>
          </p:nvSpPr>
          <p:spPr>
            <a:xfrm>
              <a:off x="1087270" y="3868267"/>
              <a:ext cx="3573700" cy="1754326"/>
            </a:xfrm>
            <a:prstGeom prst="rect">
              <a:avLst/>
            </a:prstGeom>
            <a:noFill/>
          </p:spPr>
          <p:txBody>
            <a:bodyPr wrap="square" rtlCol="0">
              <a:spAutoFit/>
            </a:bodyPr>
            <a:lstStyle/>
            <a:p>
              <a:pPr algn="just"/>
              <a:r>
                <a:rPr lang="en-GB" dirty="0">
                  <a:latin typeface="Twinkl" pitchFamily="50" charset="0"/>
                </a:rPr>
                <a:t>If there is something we really want to be able to achieve, then we can! It might take time, patience and a lot of effort but we can achieve anything we set our mind to.</a:t>
              </a:r>
            </a:p>
          </p:txBody>
        </p:sp>
      </p:grpSp>
      <p:pic>
        <p:nvPicPr>
          <p:cNvPr id="8" name="Picture 7">
            <a:extLst>
              <a:ext uri="{FF2B5EF4-FFF2-40B4-BE49-F238E27FC236}">
                <a16:creationId xmlns:a16="http://schemas.microsoft.com/office/drawing/2014/main" id="{4FCDB0C2-E993-41C6-89AF-2D3A0B79BC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717032"/>
            <a:ext cx="3573699" cy="2523220"/>
          </a:xfrm>
          <a:prstGeom prst="rect">
            <a:avLst/>
          </a:prstGeom>
        </p:spPr>
      </p:pic>
    </p:spTree>
    <p:extLst>
      <p:ext uri="{BB962C8B-B14F-4D97-AF65-F5344CB8AC3E}">
        <p14:creationId xmlns:p14="http://schemas.microsoft.com/office/powerpoint/2010/main" val="25642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out)">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400" b="0" dirty="0"/>
              <a:t>Understanding and Managing Your Own Emotions</a:t>
            </a:r>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376619"/>
            <a:ext cx="7479869" cy="584775"/>
          </a:xfrm>
          <a:prstGeom prst="rect">
            <a:avLst/>
          </a:prstGeom>
          <a:noFill/>
        </p:spPr>
        <p:txBody>
          <a:bodyPr wrap="square" rtlCol="0">
            <a:spAutoFit/>
          </a:bodyPr>
          <a:lstStyle/>
          <a:p>
            <a:pPr algn="just"/>
            <a:r>
              <a:rPr lang="en-GB" sz="1600" dirty="0">
                <a:latin typeface="Twinkl" pitchFamily="50" charset="0"/>
              </a:rPr>
              <a:t>We experience many different emotions in life. Emotions can be wonderful but understanding our emotions can be challenging.</a:t>
            </a:r>
          </a:p>
        </p:txBody>
      </p:sp>
      <p:sp>
        <p:nvSpPr>
          <p:cNvPr id="7" name="TextBox 6">
            <a:extLst>
              <a:ext uri="{FF2B5EF4-FFF2-40B4-BE49-F238E27FC236}">
                <a16:creationId xmlns:a16="http://schemas.microsoft.com/office/drawing/2014/main" id="{11D03272-477D-4881-AE5B-737F4378483D}"/>
              </a:ext>
            </a:extLst>
          </p:cNvPr>
          <p:cNvSpPr txBox="1"/>
          <p:nvPr/>
        </p:nvSpPr>
        <p:spPr>
          <a:xfrm>
            <a:off x="876825" y="5461792"/>
            <a:ext cx="7380820" cy="584775"/>
          </a:xfrm>
          <a:prstGeom prst="rect">
            <a:avLst/>
          </a:prstGeom>
          <a:noFill/>
        </p:spPr>
        <p:txBody>
          <a:bodyPr wrap="square" rtlCol="0">
            <a:spAutoFit/>
          </a:bodyPr>
          <a:lstStyle/>
          <a:p>
            <a:pPr algn="just"/>
            <a:r>
              <a:rPr lang="en-GB" sz="1600" dirty="0">
                <a:latin typeface="Twinkl" pitchFamily="50" charset="0"/>
              </a:rPr>
              <a:t>Focusing on your emotions rather than pushing them away and working out why we are feeling that way, can be a really powerful thing to do.</a:t>
            </a:r>
          </a:p>
        </p:txBody>
      </p:sp>
      <p:grpSp>
        <p:nvGrpSpPr>
          <p:cNvPr id="30" name="Group 29">
            <a:extLst>
              <a:ext uri="{FF2B5EF4-FFF2-40B4-BE49-F238E27FC236}">
                <a16:creationId xmlns:a16="http://schemas.microsoft.com/office/drawing/2014/main" id="{06829723-40D7-4653-B34D-46E4F4C90F67}"/>
              </a:ext>
            </a:extLst>
          </p:cNvPr>
          <p:cNvGrpSpPr/>
          <p:nvPr/>
        </p:nvGrpSpPr>
        <p:grpSpPr>
          <a:xfrm>
            <a:off x="1033077" y="2384625"/>
            <a:ext cx="7269328" cy="429662"/>
            <a:chOff x="1033077" y="2384625"/>
            <a:chExt cx="7269328" cy="429662"/>
          </a:xfrm>
        </p:grpSpPr>
        <p:sp>
          <p:nvSpPr>
            <p:cNvPr id="9" name="Rectangle 8">
              <a:extLst>
                <a:ext uri="{FF2B5EF4-FFF2-40B4-BE49-F238E27FC236}">
                  <a16:creationId xmlns:a16="http://schemas.microsoft.com/office/drawing/2014/main" id="{4A60A7E5-B01C-4E76-8C77-E6D1FC80E8C1}"/>
                </a:ext>
              </a:extLst>
            </p:cNvPr>
            <p:cNvSpPr/>
            <p:nvPr/>
          </p:nvSpPr>
          <p:spPr>
            <a:xfrm>
              <a:off x="1033077" y="2384625"/>
              <a:ext cx="7269328" cy="429662"/>
            </a:xfrm>
            <a:prstGeom prst="rect">
              <a:avLst/>
            </a:prstGeom>
            <a:solidFill>
              <a:srgbClr val="7767A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97E859C-8E54-4744-9CF9-AE95172CD968}"/>
                </a:ext>
              </a:extLst>
            </p:cNvPr>
            <p:cNvSpPr txBox="1"/>
            <p:nvPr/>
          </p:nvSpPr>
          <p:spPr>
            <a:xfrm>
              <a:off x="1907704" y="2414790"/>
              <a:ext cx="6287463" cy="369332"/>
            </a:xfrm>
            <a:prstGeom prst="rect">
              <a:avLst/>
            </a:prstGeom>
            <a:noFill/>
          </p:spPr>
          <p:txBody>
            <a:bodyPr wrap="square" rtlCol="0">
              <a:spAutoFit/>
            </a:bodyPr>
            <a:lstStyle/>
            <a:p>
              <a:pPr algn="just"/>
              <a:r>
                <a:rPr lang="en-GB" dirty="0">
                  <a:solidFill>
                    <a:schemeClr val="bg1"/>
                  </a:solidFill>
                  <a:latin typeface="Twinkl" pitchFamily="50" charset="0"/>
                </a:rPr>
                <a:t>Sometimes we don’t understand why we feel a certain way.</a:t>
              </a:r>
            </a:p>
          </p:txBody>
        </p:sp>
      </p:grpSp>
      <p:grpSp>
        <p:nvGrpSpPr>
          <p:cNvPr id="31" name="Group 30">
            <a:extLst>
              <a:ext uri="{FF2B5EF4-FFF2-40B4-BE49-F238E27FC236}">
                <a16:creationId xmlns:a16="http://schemas.microsoft.com/office/drawing/2014/main" id="{611E9219-78B8-43F1-BA47-24C0EAC09780}"/>
              </a:ext>
            </a:extLst>
          </p:cNvPr>
          <p:cNvGrpSpPr/>
          <p:nvPr/>
        </p:nvGrpSpPr>
        <p:grpSpPr>
          <a:xfrm>
            <a:off x="1033077" y="3302480"/>
            <a:ext cx="7269328" cy="650009"/>
            <a:chOff x="1033077" y="3302480"/>
            <a:chExt cx="7269328" cy="650009"/>
          </a:xfrm>
        </p:grpSpPr>
        <p:sp>
          <p:nvSpPr>
            <p:cNvPr id="10" name="Rectangle 9">
              <a:extLst>
                <a:ext uri="{FF2B5EF4-FFF2-40B4-BE49-F238E27FC236}">
                  <a16:creationId xmlns:a16="http://schemas.microsoft.com/office/drawing/2014/main" id="{2BE56AC3-FB73-4446-98C4-DF52B37C2B33}"/>
                </a:ext>
              </a:extLst>
            </p:cNvPr>
            <p:cNvSpPr/>
            <p:nvPr/>
          </p:nvSpPr>
          <p:spPr>
            <a:xfrm>
              <a:off x="1033077" y="3302480"/>
              <a:ext cx="7269328" cy="646330"/>
            </a:xfrm>
            <a:prstGeom prst="rect">
              <a:avLst/>
            </a:prstGeom>
            <a:solidFill>
              <a:srgbClr val="7767A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029A917-FA9E-4948-A796-B483B92783DC}"/>
                </a:ext>
              </a:extLst>
            </p:cNvPr>
            <p:cNvSpPr txBox="1"/>
            <p:nvPr/>
          </p:nvSpPr>
          <p:spPr>
            <a:xfrm>
              <a:off x="1907704" y="3306158"/>
              <a:ext cx="6287463" cy="646331"/>
            </a:xfrm>
            <a:prstGeom prst="rect">
              <a:avLst/>
            </a:prstGeom>
            <a:noFill/>
          </p:spPr>
          <p:txBody>
            <a:bodyPr wrap="square" rtlCol="0">
              <a:spAutoFit/>
            </a:bodyPr>
            <a:lstStyle/>
            <a:p>
              <a:pPr algn="just"/>
              <a:r>
                <a:rPr lang="en-GB" dirty="0">
                  <a:solidFill>
                    <a:schemeClr val="bg1"/>
                  </a:solidFill>
                  <a:latin typeface="Twinkl" pitchFamily="50" charset="0"/>
                </a:rPr>
                <a:t>Sometimes we experience a new emotion that is unfamiliar and can be a little scary.</a:t>
              </a:r>
            </a:p>
          </p:txBody>
        </p:sp>
      </p:grpSp>
      <p:grpSp>
        <p:nvGrpSpPr>
          <p:cNvPr id="32" name="Group 31">
            <a:extLst>
              <a:ext uri="{FF2B5EF4-FFF2-40B4-BE49-F238E27FC236}">
                <a16:creationId xmlns:a16="http://schemas.microsoft.com/office/drawing/2014/main" id="{9BFB9FD6-0827-43EC-91E5-A6726A8B128C}"/>
              </a:ext>
            </a:extLst>
          </p:cNvPr>
          <p:cNvGrpSpPr/>
          <p:nvPr/>
        </p:nvGrpSpPr>
        <p:grpSpPr>
          <a:xfrm>
            <a:off x="1033077" y="4547941"/>
            <a:ext cx="7269328" cy="429662"/>
            <a:chOff x="1033077" y="4547941"/>
            <a:chExt cx="7269328" cy="429662"/>
          </a:xfrm>
        </p:grpSpPr>
        <p:sp>
          <p:nvSpPr>
            <p:cNvPr id="12" name="Rectangle 11">
              <a:extLst>
                <a:ext uri="{FF2B5EF4-FFF2-40B4-BE49-F238E27FC236}">
                  <a16:creationId xmlns:a16="http://schemas.microsoft.com/office/drawing/2014/main" id="{90F34D1B-A185-4278-9F2E-962730F50A6A}"/>
                </a:ext>
              </a:extLst>
            </p:cNvPr>
            <p:cNvSpPr/>
            <p:nvPr/>
          </p:nvSpPr>
          <p:spPr>
            <a:xfrm>
              <a:off x="1033077" y="4547941"/>
              <a:ext cx="7269328" cy="429662"/>
            </a:xfrm>
            <a:prstGeom prst="rect">
              <a:avLst/>
            </a:prstGeom>
            <a:solidFill>
              <a:srgbClr val="7767A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6215205-3884-47E5-A96A-811AD63555E3}"/>
                </a:ext>
              </a:extLst>
            </p:cNvPr>
            <p:cNvSpPr txBox="1"/>
            <p:nvPr/>
          </p:nvSpPr>
          <p:spPr>
            <a:xfrm>
              <a:off x="1907704" y="4575251"/>
              <a:ext cx="6287463" cy="369332"/>
            </a:xfrm>
            <a:prstGeom prst="rect">
              <a:avLst/>
            </a:prstGeom>
            <a:noFill/>
          </p:spPr>
          <p:txBody>
            <a:bodyPr wrap="square" rtlCol="0">
              <a:spAutoFit/>
            </a:bodyPr>
            <a:lstStyle/>
            <a:p>
              <a:pPr algn="just"/>
              <a:r>
                <a:rPr lang="en-GB" dirty="0">
                  <a:solidFill>
                    <a:schemeClr val="bg1"/>
                  </a:solidFill>
                  <a:latin typeface="Twinkl" pitchFamily="50" charset="0"/>
                </a:rPr>
                <a:t>Sometimes we feel like we can’t control our emotions.</a:t>
              </a:r>
            </a:p>
          </p:txBody>
        </p:sp>
      </p:grpSp>
      <p:grpSp>
        <p:nvGrpSpPr>
          <p:cNvPr id="27" name="Group 26">
            <a:extLst>
              <a:ext uri="{FF2B5EF4-FFF2-40B4-BE49-F238E27FC236}">
                <a16:creationId xmlns:a16="http://schemas.microsoft.com/office/drawing/2014/main" id="{A3B6228F-DB70-4793-95DD-8569B816DB69}"/>
              </a:ext>
            </a:extLst>
          </p:cNvPr>
          <p:cNvGrpSpPr/>
          <p:nvPr/>
        </p:nvGrpSpPr>
        <p:grpSpPr>
          <a:xfrm>
            <a:off x="836065" y="2177400"/>
            <a:ext cx="851675" cy="851675"/>
            <a:chOff x="836065" y="2177400"/>
            <a:chExt cx="851675" cy="851675"/>
          </a:xfrm>
        </p:grpSpPr>
        <p:sp>
          <p:nvSpPr>
            <p:cNvPr id="8" name="Oval 7">
              <a:extLst>
                <a:ext uri="{FF2B5EF4-FFF2-40B4-BE49-F238E27FC236}">
                  <a16:creationId xmlns:a16="http://schemas.microsoft.com/office/drawing/2014/main" id="{1BF1574E-736D-4F42-8F60-D15F0F4DAB02}"/>
                </a:ext>
              </a:extLst>
            </p:cNvPr>
            <p:cNvSpPr/>
            <p:nvPr/>
          </p:nvSpPr>
          <p:spPr>
            <a:xfrm>
              <a:off x="836065" y="2177400"/>
              <a:ext cx="851675" cy="851675"/>
            </a:xfrm>
            <a:prstGeom prst="ellipse">
              <a:avLst/>
            </a:prstGeom>
            <a:solidFill>
              <a:srgbClr val="7767A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1C51575E-830C-4350-B54A-F8C4DE90B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381" y="2223831"/>
              <a:ext cx="759043" cy="758812"/>
            </a:xfrm>
            <a:prstGeom prst="rect">
              <a:avLst/>
            </a:prstGeom>
          </p:spPr>
        </p:pic>
      </p:grpSp>
      <p:grpSp>
        <p:nvGrpSpPr>
          <p:cNvPr id="29" name="Group 28">
            <a:extLst>
              <a:ext uri="{FF2B5EF4-FFF2-40B4-BE49-F238E27FC236}">
                <a16:creationId xmlns:a16="http://schemas.microsoft.com/office/drawing/2014/main" id="{2F27D5BF-AC3B-4F88-9A8A-EE4E4FCC3B32}"/>
              </a:ext>
            </a:extLst>
          </p:cNvPr>
          <p:cNvGrpSpPr/>
          <p:nvPr/>
        </p:nvGrpSpPr>
        <p:grpSpPr>
          <a:xfrm>
            <a:off x="832065" y="4334079"/>
            <a:ext cx="851675" cy="851675"/>
            <a:chOff x="832065" y="4334079"/>
            <a:chExt cx="851675" cy="851675"/>
          </a:xfrm>
        </p:grpSpPr>
        <p:sp>
          <p:nvSpPr>
            <p:cNvPr id="15" name="Oval 14">
              <a:extLst>
                <a:ext uri="{FF2B5EF4-FFF2-40B4-BE49-F238E27FC236}">
                  <a16:creationId xmlns:a16="http://schemas.microsoft.com/office/drawing/2014/main" id="{A24431F9-EA79-42C2-8292-D763998454F6}"/>
                </a:ext>
              </a:extLst>
            </p:cNvPr>
            <p:cNvSpPr/>
            <p:nvPr/>
          </p:nvSpPr>
          <p:spPr>
            <a:xfrm>
              <a:off x="832065" y="4334079"/>
              <a:ext cx="851675" cy="851675"/>
            </a:xfrm>
            <a:prstGeom prst="ellipse">
              <a:avLst/>
            </a:prstGeom>
            <a:solidFill>
              <a:srgbClr val="7767A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311AD100-511D-4BE6-809A-6A894E994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55" y="4383366"/>
              <a:ext cx="759043" cy="758812"/>
            </a:xfrm>
            <a:prstGeom prst="rect">
              <a:avLst/>
            </a:prstGeom>
          </p:spPr>
        </p:pic>
      </p:grpSp>
      <p:grpSp>
        <p:nvGrpSpPr>
          <p:cNvPr id="28" name="Group 27">
            <a:extLst>
              <a:ext uri="{FF2B5EF4-FFF2-40B4-BE49-F238E27FC236}">
                <a16:creationId xmlns:a16="http://schemas.microsoft.com/office/drawing/2014/main" id="{5AA75BE4-1BDF-4E93-89F2-0FDFA0FA6BAC}"/>
              </a:ext>
            </a:extLst>
          </p:cNvPr>
          <p:cNvGrpSpPr/>
          <p:nvPr/>
        </p:nvGrpSpPr>
        <p:grpSpPr>
          <a:xfrm>
            <a:off x="832066" y="3199807"/>
            <a:ext cx="851675" cy="851675"/>
            <a:chOff x="832066" y="3199807"/>
            <a:chExt cx="851675" cy="851675"/>
          </a:xfrm>
        </p:grpSpPr>
        <p:sp>
          <p:nvSpPr>
            <p:cNvPr id="14" name="Oval 13">
              <a:extLst>
                <a:ext uri="{FF2B5EF4-FFF2-40B4-BE49-F238E27FC236}">
                  <a16:creationId xmlns:a16="http://schemas.microsoft.com/office/drawing/2014/main" id="{A653B14C-45AF-4BF5-81EF-A44D5D6D2F04}"/>
                </a:ext>
              </a:extLst>
            </p:cNvPr>
            <p:cNvSpPr/>
            <p:nvPr/>
          </p:nvSpPr>
          <p:spPr>
            <a:xfrm>
              <a:off x="832066" y="3199807"/>
              <a:ext cx="851675" cy="851675"/>
            </a:xfrm>
            <a:prstGeom prst="ellipse">
              <a:avLst/>
            </a:prstGeom>
            <a:solidFill>
              <a:srgbClr val="7767A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5FD4AF13-E451-4BAF-A663-FDD810BB9C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54" y="3246238"/>
              <a:ext cx="759043" cy="758812"/>
            </a:xfrm>
            <a:prstGeom prst="rect">
              <a:avLst/>
            </a:prstGeom>
          </p:spPr>
        </p:pic>
      </p:grpSp>
    </p:spTree>
    <p:extLst>
      <p:ext uri="{BB962C8B-B14F-4D97-AF65-F5344CB8AC3E}">
        <p14:creationId xmlns:p14="http://schemas.microsoft.com/office/powerpoint/2010/main" val="866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out)">
                                      <p:cBhvr>
                                        <p:cTn id="12" dur="500"/>
                                        <p:tgtEl>
                                          <p:spTgt spid="2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out)">
                                      <p:cBhvr>
                                        <p:cTn id="21" dur="500"/>
                                        <p:tgtEl>
                                          <p:spTgt spid="2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out)">
                                      <p:cBhvr>
                                        <p:cTn id="30" dur="500"/>
                                        <p:tgtEl>
                                          <p:spTgt spid="2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0" dirty="0"/>
              <a:t>Engaging in Life</a:t>
            </a:r>
          </a:p>
        </p:txBody>
      </p:sp>
      <p:sp>
        <p:nvSpPr>
          <p:cNvPr id="3" name="TextBox 2">
            <a:extLst>
              <a:ext uri="{FF2B5EF4-FFF2-40B4-BE49-F238E27FC236}">
                <a16:creationId xmlns:a16="http://schemas.microsoft.com/office/drawing/2014/main" id="{A66008B6-69D7-44B7-9140-2CFE03EA109F}"/>
              </a:ext>
            </a:extLst>
          </p:cNvPr>
          <p:cNvSpPr txBox="1"/>
          <p:nvPr/>
        </p:nvSpPr>
        <p:spPr>
          <a:xfrm>
            <a:off x="876825" y="1582435"/>
            <a:ext cx="7380820" cy="646331"/>
          </a:xfrm>
          <a:prstGeom prst="rect">
            <a:avLst/>
          </a:prstGeom>
          <a:noFill/>
        </p:spPr>
        <p:txBody>
          <a:bodyPr wrap="square" rtlCol="0">
            <a:spAutoFit/>
          </a:bodyPr>
          <a:lstStyle/>
          <a:p>
            <a:pPr algn="just"/>
            <a:r>
              <a:rPr lang="en-GB" dirty="0">
                <a:latin typeface="Twinkl" pitchFamily="50" charset="0"/>
              </a:rPr>
              <a:t>When we connect with others, doing something that we really enjoy, it makes us feel better.</a:t>
            </a:r>
          </a:p>
        </p:txBody>
      </p:sp>
      <p:grpSp>
        <p:nvGrpSpPr>
          <p:cNvPr id="9" name="Group 8">
            <a:extLst>
              <a:ext uri="{FF2B5EF4-FFF2-40B4-BE49-F238E27FC236}">
                <a16:creationId xmlns:a16="http://schemas.microsoft.com/office/drawing/2014/main" id="{DA849A0B-74D2-444B-94E8-87B34DC23AAB}"/>
              </a:ext>
            </a:extLst>
          </p:cNvPr>
          <p:cNvGrpSpPr/>
          <p:nvPr/>
        </p:nvGrpSpPr>
        <p:grpSpPr>
          <a:xfrm>
            <a:off x="750811" y="2780928"/>
            <a:ext cx="7632848" cy="2736304"/>
            <a:chOff x="750811" y="2780928"/>
            <a:chExt cx="7632848" cy="2736304"/>
          </a:xfrm>
        </p:grpSpPr>
        <p:sp>
          <p:nvSpPr>
            <p:cNvPr id="8" name="Rectangle 7">
              <a:extLst>
                <a:ext uri="{FF2B5EF4-FFF2-40B4-BE49-F238E27FC236}">
                  <a16:creationId xmlns:a16="http://schemas.microsoft.com/office/drawing/2014/main" id="{C84DA059-D498-4231-8F6F-5B3DAB7B1DA0}"/>
                </a:ext>
              </a:extLst>
            </p:cNvPr>
            <p:cNvSpPr/>
            <p:nvPr/>
          </p:nvSpPr>
          <p:spPr>
            <a:xfrm>
              <a:off x="750811" y="2780928"/>
              <a:ext cx="7632848" cy="2736304"/>
            </a:xfrm>
            <a:prstGeom prst="rect">
              <a:avLst/>
            </a:prstGeom>
            <a:solidFill>
              <a:srgbClr val="AFDEF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6E6E0B3-1DDB-4C41-A26B-E62F41F5EF39}"/>
                </a:ext>
              </a:extLst>
            </p:cNvPr>
            <p:cNvSpPr txBox="1"/>
            <p:nvPr/>
          </p:nvSpPr>
          <p:spPr>
            <a:xfrm>
              <a:off x="1076701" y="3084220"/>
              <a:ext cx="4413401" cy="923330"/>
            </a:xfrm>
            <a:prstGeom prst="rect">
              <a:avLst/>
            </a:prstGeom>
            <a:noFill/>
          </p:spPr>
          <p:txBody>
            <a:bodyPr wrap="square" rtlCol="0">
              <a:spAutoFit/>
            </a:bodyPr>
            <a:lstStyle/>
            <a:p>
              <a:pPr algn="just"/>
              <a:r>
                <a:rPr lang="en-GB" dirty="0">
                  <a:latin typeface="Twinkl" pitchFamily="50" charset="0"/>
                </a:rPr>
                <a:t>Participating or joining in with activities is great to help us feel good about ourselves and keep our minds active.</a:t>
              </a:r>
            </a:p>
          </p:txBody>
        </p:sp>
      </p:grpSp>
      <p:sp>
        <p:nvSpPr>
          <p:cNvPr id="5" name="TextBox 4">
            <a:extLst>
              <a:ext uri="{FF2B5EF4-FFF2-40B4-BE49-F238E27FC236}">
                <a16:creationId xmlns:a16="http://schemas.microsoft.com/office/drawing/2014/main" id="{BAABE42C-9310-44E9-8735-014AD0ABD8F6}"/>
              </a:ext>
            </a:extLst>
          </p:cNvPr>
          <p:cNvSpPr txBox="1"/>
          <p:nvPr/>
        </p:nvSpPr>
        <p:spPr>
          <a:xfrm>
            <a:off x="1076701" y="4236898"/>
            <a:ext cx="4487263" cy="923330"/>
          </a:xfrm>
          <a:prstGeom prst="rect">
            <a:avLst/>
          </a:prstGeom>
          <a:noFill/>
        </p:spPr>
        <p:txBody>
          <a:bodyPr wrap="square" rtlCol="0">
            <a:spAutoFit/>
          </a:bodyPr>
          <a:lstStyle/>
          <a:p>
            <a:pPr algn="just"/>
            <a:r>
              <a:rPr lang="en-GB" dirty="0">
                <a:latin typeface="Twinkl" pitchFamily="50" charset="0"/>
              </a:rPr>
              <a:t>Feeling good about ourselves means we are more likely to be able to cope if things don’t go so well.</a:t>
            </a:r>
          </a:p>
        </p:txBody>
      </p:sp>
      <p:pic>
        <p:nvPicPr>
          <p:cNvPr id="7" name="Picture 6">
            <a:extLst>
              <a:ext uri="{FF2B5EF4-FFF2-40B4-BE49-F238E27FC236}">
                <a16:creationId xmlns:a16="http://schemas.microsoft.com/office/drawing/2014/main" id="{643BDBE0-AEC3-46FC-88B1-2B654BF4C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230507"/>
            <a:ext cx="2605710" cy="3934797"/>
          </a:xfrm>
          <a:prstGeom prst="rect">
            <a:avLst/>
          </a:prstGeom>
        </p:spPr>
      </p:pic>
    </p:spTree>
    <p:extLst>
      <p:ext uri="{BB962C8B-B14F-4D97-AF65-F5344CB8AC3E}">
        <p14:creationId xmlns:p14="http://schemas.microsoft.com/office/powerpoint/2010/main" val="35285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Life Lesson Presentation Template" id="{796DD9B5-BD36-42C3-9A60-0D1F1BC15B7B}" vid="{D29ABA8A-476D-43F9-9978-E6F4BE542C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E8F784BB-2462-451E-A9EE-A41FBB7C6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FD2A06-AECA-4A28-AE9E-60B6551B7B81}">
  <ds:schemaRefs>
    <ds:schemaRef ds:uri="http://schemas.microsoft.com/sharepoint/v3/contenttype/forms"/>
  </ds:schemaRefs>
</ds:datastoreItem>
</file>

<file path=customXml/itemProps3.xml><?xml version="1.0" encoding="utf-8"?>
<ds:datastoreItem xmlns:ds="http://schemas.openxmlformats.org/officeDocument/2006/customXml" ds:itemID="{ED6D28EC-D804-40C1-9B56-154C8CC92179}">
  <ds:schemaRefs>
    <ds:schemaRef ds:uri="http://schemas.microsoft.com/office/2006/metadata/properties"/>
    <ds:schemaRef ds:uri="http://schemas.openxmlformats.org/package/2006/metadata/core-properties"/>
    <ds:schemaRef ds:uri="http://purl.org/dc/terms/"/>
    <ds:schemaRef ds:uri="http://purl.org/dc/elements/1.1/"/>
    <ds:schemaRef ds:uri="9b8f0eab-74d5-4d8d-87b8-270f2228a97d"/>
    <ds:schemaRef ds:uri="b442af94-27ec-4c12-9041-09447141ac56"/>
    <ds:schemaRef ds:uri="http://schemas.microsoft.com/office/2006/documentManagement/type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Twinkl Life Lesson Presentation Template</Template>
  <TotalTime>393</TotalTime>
  <Words>1171</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Twinkl</vt:lpstr>
      <vt:lpstr>Tuffy-TTF</vt:lpstr>
      <vt:lpstr>Arial</vt:lpstr>
      <vt:lpstr>Twinkl SemiBold</vt:lpstr>
      <vt:lpstr>Office Theme</vt:lpstr>
      <vt:lpstr>PowerPoint Presentation</vt:lpstr>
      <vt:lpstr>What Is Resilience?</vt:lpstr>
      <vt:lpstr>Why Is It Important to Be Resilient? </vt:lpstr>
      <vt:lpstr>How Can We Become More Resilient?</vt:lpstr>
      <vt:lpstr>Believing That You Are in Control of Your Life</vt:lpstr>
      <vt:lpstr>Believing That You Have Value</vt:lpstr>
      <vt:lpstr>Believing That You Can Do What You Set Your Mind to</vt:lpstr>
      <vt:lpstr>Understanding and Managing Your Own Emotions</vt:lpstr>
      <vt:lpstr>Engaging in Life</vt:lpstr>
      <vt:lpstr>Looking Forward to the Challenges Life Brings</vt:lpstr>
      <vt:lpstr>Feeling a Sense of Purpose</vt:lpstr>
      <vt:lpstr>Appreciating What You Have and Being Grateful</vt:lpstr>
      <vt:lpstr>Setting Yourself Goals</vt:lpstr>
      <vt:lpstr>Keeping Your Thinking Flexible</vt:lpstr>
      <vt:lpstr>Using Positive Statements</vt:lpstr>
      <vt:lpstr>Being Resilient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Life</dc:title>
  <dc:creator>Liv Robson-Hughes</dc:creator>
  <cp:lastModifiedBy>Katie Holland</cp:lastModifiedBy>
  <cp:revision>87</cp:revision>
  <dcterms:created xsi:type="dcterms:W3CDTF">2019-03-05T15:19:54Z</dcterms:created>
  <dcterms:modified xsi:type="dcterms:W3CDTF">2023-10-12T16:05:36Z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