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7" r:id="rId2"/>
    <p:sldId id="258" r:id="rId3"/>
    <p:sldId id="264" r:id="rId4"/>
    <p:sldId id="278" r:id="rId5"/>
    <p:sldId id="279" r:id="rId6"/>
    <p:sldId id="280" r:id="rId7"/>
    <p:sldId id="281" r:id="rId8"/>
    <p:sldId id="282" r:id="rId9"/>
    <p:sldId id="283" r:id="rId10"/>
    <p:sldId id="284"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Open Sans" pitchFamily="2" charset="0"/>
      <p:regular r:id="rId19"/>
      <p:bold r:id="rId20"/>
      <p:italic r:id="rId21"/>
    </p:embeddedFont>
    <p:embeddedFont>
      <p:font typeface="Roboto" panose="02000000000000000000" pitchFamily="2" charset="0"/>
      <p:regular r:id="rId22"/>
      <p:bold r:id="rId23"/>
      <p:italic r:id="rId24"/>
      <p:boldItalic r:id="rId25"/>
    </p:embeddedFont>
    <p:embeddedFont>
      <p:font typeface="Twinkl" panose="02000000000000000000"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0DB"/>
    <a:srgbClr val="C7C4DC"/>
    <a:srgbClr val="ADD5E6"/>
    <a:srgbClr val="A1D1B5"/>
    <a:srgbClr val="F4B99A"/>
    <a:srgbClr val="ECD895"/>
    <a:srgbClr val="F177AE"/>
    <a:srgbClr val="EFF8FA"/>
    <a:srgbClr val="25B7BC"/>
    <a:srgbClr val="8AC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7" autoAdjust="0"/>
    <p:restoredTop sz="94660"/>
  </p:normalViewPr>
  <p:slideViewPr>
    <p:cSldViewPr snapToGrid="0" showGuides="1">
      <p:cViewPr>
        <p:scale>
          <a:sx n="130" d="100"/>
          <a:sy n="130" d="100"/>
        </p:scale>
        <p:origin x="594" y="-54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23/06/2023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 Single Corner of Rectangle 4"/>
          <p:cNvSpPr/>
          <p:nvPr userDrawn="1"/>
        </p:nvSpPr>
        <p:spPr bwMode="auto">
          <a:xfrm flipV="1">
            <a:off x="457198" y="438151"/>
            <a:ext cx="8220075" cy="5957887"/>
          </a:xfrm>
          <a:prstGeom prst="round1Rect">
            <a:avLst>
              <a:gd name="adj" fmla="val 6253"/>
            </a:avLst>
          </a:prstGeom>
          <a:solidFill>
            <a:schemeClr val="bg1">
              <a:alpha val="85000"/>
            </a:schemeClr>
          </a:solidFill>
          <a:ln w="25400" cap="rnd">
            <a:solidFill>
              <a:srgbClr val="2355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4000" b="1"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cognition-and-learning-send-older-learners/curriculum-support-cognition-and-learning-send-older-learners-send-inclusion/life-skills-curriculum-support-cognition-and-learning-send-older-learners-send-inclusio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cognition-and-learning-send-older-learners/curriculum-support-cognition-and-learning-send-older-learners-send-inclusion/life-skills-curriculum-support-cognition-and-learning-send-older-learners-send-inclus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rgbClr val="23558C"/>
                </a:solidFill>
                <a:latin typeface="Roboto" panose="02000000000000000000" pitchFamily="2" charset="0"/>
                <a:ea typeface="Roboto" panose="02000000000000000000" pitchFamily="2" charset="0"/>
                <a:cs typeface="Arial" panose="020B0604020202020204" pitchFamily="34" charset="0"/>
              </a:rPr>
              <a:t>Disclaimer</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51586" y="1471737"/>
            <a:ext cx="7636764" cy="2295228"/>
            <a:chOff x="751586" y="1344834"/>
            <a:chExt cx="7636764" cy="2295228"/>
          </a:xfrm>
        </p:grpSpPr>
        <p:sp>
          <p:nvSpPr>
            <p:cNvPr id="6" name="Rectangle 5"/>
            <p:cNvSpPr/>
            <p:nvPr/>
          </p:nvSpPr>
          <p:spPr>
            <a:xfrm>
              <a:off x="751586" y="1344834"/>
              <a:ext cx="1266195" cy="273960"/>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25B7BC"/>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63E1011-D46A-DAFD-21A1-3E50665B4145}"/>
              </a:ext>
            </a:extLst>
          </p:cNvPr>
          <p:cNvSpPr/>
          <p:nvPr/>
        </p:nvSpPr>
        <p:spPr>
          <a:xfrm>
            <a:off x="457200" y="449451"/>
            <a:ext cx="8237349" cy="5943600"/>
          </a:xfrm>
          <a:custGeom>
            <a:avLst/>
            <a:gdLst>
              <a:gd name="connsiteX0" fmla="*/ 0 w 8237349"/>
              <a:gd name="connsiteY0" fmla="*/ 5943600 h 5943600"/>
              <a:gd name="connsiteX1" fmla="*/ 0 w 8237349"/>
              <a:gd name="connsiteY1" fmla="*/ 0 h 5943600"/>
              <a:gd name="connsiteX2" fmla="*/ 8237349 w 8237349"/>
              <a:gd name="connsiteY2" fmla="*/ 0 h 5943600"/>
              <a:gd name="connsiteX3" fmla="*/ 0 w 8237349"/>
              <a:gd name="connsiteY3" fmla="*/ 5943600 h 5943600"/>
            </a:gdLst>
            <a:ahLst/>
            <a:cxnLst>
              <a:cxn ang="0">
                <a:pos x="connsiteX0" y="connsiteY0"/>
              </a:cxn>
              <a:cxn ang="0">
                <a:pos x="connsiteX1" y="connsiteY1"/>
              </a:cxn>
              <a:cxn ang="0">
                <a:pos x="connsiteX2" y="connsiteY2"/>
              </a:cxn>
              <a:cxn ang="0">
                <a:pos x="connsiteX3" y="connsiteY3"/>
              </a:cxn>
            </a:cxnLst>
            <a:rect l="l" t="t" r="r" b="b"/>
            <a:pathLst>
              <a:path w="8237349" h="5943600">
                <a:moveTo>
                  <a:pt x="0" y="5943600"/>
                </a:moveTo>
                <a:lnTo>
                  <a:pt x="0" y="0"/>
                </a:lnTo>
                <a:lnTo>
                  <a:pt x="8237349" y="0"/>
                </a:lnTo>
                <a:lnTo>
                  <a:pt x="0" y="5943600"/>
                </a:lnTo>
                <a:close/>
              </a:path>
            </a:pathLst>
          </a:custGeom>
          <a:solidFill>
            <a:srgbClr val="23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200" y="776200"/>
            <a:ext cx="7098224" cy="986232"/>
          </a:xfrm>
          <a:prstGeom prst="roundRect">
            <a:avLst>
              <a:gd name="adj" fmla="val 0"/>
            </a:avLst>
          </a:prstGeom>
        </p:spPr>
        <p:txBody>
          <a:bodyPr/>
          <a:lstStyle/>
          <a:p>
            <a:r>
              <a:rPr lang="en-GB" sz="3300" dirty="0">
                <a:solidFill>
                  <a:schemeClr val="bg1"/>
                </a:solidFill>
                <a:latin typeface="Open Sans" panose="020B0606030504020204" pitchFamily="34" charset="0"/>
                <a:ea typeface="Open Sans" panose="020B0606030504020204" pitchFamily="34" charset="0"/>
                <a:cs typeface="Open Sans" panose="020B0606030504020204" pitchFamily="34" charset="0"/>
              </a:rPr>
              <a:t>Why Is It Important to Develop Time Management Skills?</a:t>
            </a:r>
          </a:p>
        </p:txBody>
      </p:sp>
      <p:sp>
        <p:nvSpPr>
          <p:cNvPr id="3" name="Double Wave 2">
            <a:extLst>
              <a:ext uri="{FF2B5EF4-FFF2-40B4-BE49-F238E27FC236}">
                <a16:creationId xmlns:a16="http://schemas.microsoft.com/office/drawing/2014/main" id="{516405FF-91BD-9F6C-3362-9C05FE034DB5}"/>
              </a:ext>
            </a:extLst>
          </p:cNvPr>
          <p:cNvSpPr/>
          <p:nvPr/>
        </p:nvSpPr>
        <p:spPr>
          <a:xfrm>
            <a:off x="1710813" y="1950186"/>
            <a:ext cx="6950709" cy="4131614"/>
          </a:xfrm>
          <a:prstGeom prst="doubleWav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DE7B975-E8F7-5BD5-1FDE-94AB4E78E3EA}"/>
              </a:ext>
            </a:extLst>
          </p:cNvPr>
          <p:cNvSpPr txBox="1"/>
          <p:nvPr/>
        </p:nvSpPr>
        <p:spPr>
          <a:xfrm>
            <a:off x="1710813" y="2462252"/>
            <a:ext cx="6971881" cy="3095820"/>
          </a:xfrm>
          <a:prstGeom prst="rect">
            <a:avLst/>
          </a:prstGeom>
          <a:noFill/>
        </p:spPr>
        <p:txBody>
          <a:bodyPr wrap="square" lIns="108000" tIns="108000" rIns="108000" bIns="108000">
            <a:spAutoFit/>
          </a:bodyPr>
          <a:lstStyle/>
          <a:p>
            <a:r>
              <a:rPr lang="en-GB" sz="1700" dirty="0">
                <a:solidFill>
                  <a:schemeClr val="bg1"/>
                </a:solidFill>
                <a:latin typeface="Open Sans" pitchFamily="2" charset="0"/>
                <a:ea typeface="Open Sans" pitchFamily="2" charset="0"/>
                <a:cs typeface="Open Sans" pitchFamily="2" charset="0"/>
              </a:rPr>
              <a:t>Good time management is a life skill. It is important to be able to manage your responsibilities for life after school. </a:t>
            </a:r>
          </a:p>
          <a:p>
            <a:endParaRPr lang="en-GB" sz="1700" dirty="0">
              <a:solidFill>
                <a:schemeClr val="bg1"/>
              </a:solidFill>
              <a:latin typeface="Open Sans" pitchFamily="2" charset="0"/>
              <a:ea typeface="Open Sans" pitchFamily="2" charset="0"/>
              <a:cs typeface="Open Sans" pitchFamily="2" charset="0"/>
            </a:endParaRPr>
          </a:p>
          <a:p>
            <a:r>
              <a:rPr lang="en-GB" sz="1700" dirty="0">
                <a:solidFill>
                  <a:schemeClr val="bg1"/>
                </a:solidFill>
                <a:latin typeface="Open Sans" pitchFamily="2" charset="0"/>
                <a:ea typeface="Open Sans" pitchFamily="2" charset="0"/>
                <a:cs typeface="Open Sans" pitchFamily="2" charset="0"/>
              </a:rPr>
              <a:t>You will need to manage your time at work, in order to complete your tasks.</a:t>
            </a:r>
          </a:p>
          <a:p>
            <a:endParaRPr lang="en-GB" sz="1700" dirty="0">
              <a:solidFill>
                <a:schemeClr val="bg1"/>
              </a:solidFill>
              <a:latin typeface="Open Sans" pitchFamily="2" charset="0"/>
              <a:ea typeface="Open Sans" pitchFamily="2" charset="0"/>
              <a:cs typeface="Open Sans" pitchFamily="2" charset="0"/>
            </a:endParaRPr>
          </a:p>
          <a:p>
            <a:r>
              <a:rPr lang="en-GB" sz="1700" dirty="0">
                <a:solidFill>
                  <a:schemeClr val="bg1"/>
                </a:solidFill>
                <a:latin typeface="Open Sans" pitchFamily="2" charset="0"/>
                <a:ea typeface="Open Sans" pitchFamily="2" charset="0"/>
                <a:cs typeface="Open Sans" pitchFamily="2" charset="0"/>
              </a:rPr>
              <a:t>As an independent adult, you will also need to manage your time at home; stay on top of your bills, cleaning, food shopping etc. </a:t>
            </a:r>
          </a:p>
          <a:p>
            <a:endParaRPr lang="en-GB" sz="1700" dirty="0">
              <a:solidFill>
                <a:schemeClr val="bg1"/>
              </a:solidFill>
              <a:latin typeface="Open Sans" pitchFamily="2" charset="0"/>
              <a:ea typeface="Open Sans" pitchFamily="2" charset="0"/>
              <a:cs typeface="Open Sans" pitchFamily="2" charset="0"/>
            </a:endParaRPr>
          </a:p>
          <a:p>
            <a:r>
              <a:rPr lang="en-GB" sz="1700" dirty="0">
                <a:solidFill>
                  <a:schemeClr val="bg1"/>
                </a:solidFill>
                <a:latin typeface="Open Sans" pitchFamily="2" charset="0"/>
                <a:ea typeface="Open Sans" pitchFamily="2" charset="0"/>
                <a:cs typeface="Open Sans" pitchFamily="2" charset="0"/>
              </a:rPr>
              <a:t>If you are able to learn good habits and routines now, it will become easier later in life. </a:t>
            </a:r>
          </a:p>
        </p:txBody>
      </p:sp>
    </p:spTree>
    <p:extLst>
      <p:ext uri="{BB962C8B-B14F-4D97-AF65-F5344CB8AC3E}">
        <p14:creationId xmlns:p14="http://schemas.microsoft.com/office/powerpoint/2010/main" val="31316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C4E37231-B5D8-1ABF-7DA7-2795F401EBFF}"/>
              </a:ext>
            </a:extLst>
          </p:cNvPr>
          <p:cNvSpPr/>
          <p:nvPr/>
        </p:nvSpPr>
        <p:spPr>
          <a:xfrm>
            <a:off x="7470058" y="5766619"/>
            <a:ext cx="1673942" cy="1091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extLst>
              <a:ext uri="{FF2B5EF4-FFF2-40B4-BE49-F238E27FC236}">
                <a16:creationId xmlns:a16="http://schemas.microsoft.com/office/drawing/2014/main" id="{98D4849C-160E-B770-CB3D-B7D8AA3A40F1}"/>
              </a:ext>
            </a:extLst>
          </p:cNvPr>
          <p:cNvSpPr/>
          <p:nvPr/>
        </p:nvSpPr>
        <p:spPr>
          <a:xfrm>
            <a:off x="7470058" y="5766619"/>
            <a:ext cx="1673942" cy="1091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DB3F64-5044-7DE4-396C-9477144C418F}"/>
              </a:ext>
            </a:extLst>
          </p:cNvPr>
          <p:cNvSpPr/>
          <p:nvPr/>
        </p:nvSpPr>
        <p:spPr>
          <a:xfrm>
            <a:off x="457200" y="449451"/>
            <a:ext cx="8237349" cy="5943600"/>
          </a:xfrm>
          <a:custGeom>
            <a:avLst/>
            <a:gdLst>
              <a:gd name="connsiteX0" fmla="*/ 0 w 8237349"/>
              <a:gd name="connsiteY0" fmla="*/ 5943600 h 5943600"/>
              <a:gd name="connsiteX1" fmla="*/ 0 w 8237349"/>
              <a:gd name="connsiteY1" fmla="*/ 0 h 5943600"/>
              <a:gd name="connsiteX2" fmla="*/ 8237349 w 8237349"/>
              <a:gd name="connsiteY2" fmla="*/ 0 h 5943600"/>
              <a:gd name="connsiteX3" fmla="*/ 0 w 8237349"/>
              <a:gd name="connsiteY3" fmla="*/ 5943600 h 5943600"/>
            </a:gdLst>
            <a:ahLst/>
            <a:cxnLst>
              <a:cxn ang="0">
                <a:pos x="connsiteX0" y="connsiteY0"/>
              </a:cxn>
              <a:cxn ang="0">
                <a:pos x="connsiteX1" y="connsiteY1"/>
              </a:cxn>
              <a:cxn ang="0">
                <a:pos x="connsiteX2" y="connsiteY2"/>
              </a:cxn>
              <a:cxn ang="0">
                <a:pos x="connsiteX3" y="connsiteY3"/>
              </a:cxn>
            </a:cxnLst>
            <a:rect l="l" t="t" r="r" b="b"/>
            <a:pathLst>
              <a:path w="8237349" h="5943600">
                <a:moveTo>
                  <a:pt x="0" y="5943600"/>
                </a:moveTo>
                <a:lnTo>
                  <a:pt x="0" y="0"/>
                </a:lnTo>
                <a:lnTo>
                  <a:pt x="8237349" y="0"/>
                </a:lnTo>
                <a:lnTo>
                  <a:pt x="0" y="5943600"/>
                </a:lnTo>
                <a:close/>
              </a:path>
            </a:pathLst>
          </a:custGeom>
          <a:solidFill>
            <a:srgbClr val="23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200" y="657123"/>
            <a:ext cx="6385302" cy="590489"/>
          </a:xfrm>
          <a:prstGeom prst="roundRect">
            <a:avLst>
              <a:gd name="adj" fmla="val 0"/>
            </a:avLst>
          </a:prstGeom>
        </p:spPr>
        <p:txBody>
          <a:bodyPr/>
          <a:lstStyle/>
          <a:p>
            <a:r>
              <a:rPr lang="en-GB" sz="33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Time Management?</a:t>
            </a:r>
          </a:p>
        </p:txBody>
      </p:sp>
      <p:sp>
        <p:nvSpPr>
          <p:cNvPr id="9" name="Flowchart: Document 8">
            <a:extLst>
              <a:ext uri="{FF2B5EF4-FFF2-40B4-BE49-F238E27FC236}">
                <a16:creationId xmlns:a16="http://schemas.microsoft.com/office/drawing/2014/main" id="{6C46BA64-A464-961E-3D5F-214FC15EE8A2}"/>
              </a:ext>
            </a:extLst>
          </p:cNvPr>
          <p:cNvSpPr/>
          <p:nvPr/>
        </p:nvSpPr>
        <p:spPr>
          <a:xfrm rot="10800000">
            <a:off x="3347634" y="2092270"/>
            <a:ext cx="4982706" cy="3899379"/>
          </a:xfrm>
          <a:prstGeom prst="flowChartDocumen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126B2AC-4EDB-6D0B-0FB3-DC5B0CBEF1B4}"/>
              </a:ext>
            </a:extLst>
          </p:cNvPr>
          <p:cNvSpPr txBox="1"/>
          <p:nvPr/>
        </p:nvSpPr>
        <p:spPr>
          <a:xfrm>
            <a:off x="3347634" y="3003553"/>
            <a:ext cx="4982706" cy="2988098"/>
          </a:xfrm>
          <a:prstGeom prst="rect">
            <a:avLst/>
          </a:prstGeom>
          <a:noFill/>
        </p:spPr>
        <p:txBody>
          <a:bodyPr wrap="square" lIns="108000" tIns="108000" rIns="108000" bIns="108000">
            <a:spAutoFit/>
          </a:bodyPr>
          <a:lstStyle/>
          <a:p>
            <a:pPr rtl="0">
              <a:spcBef>
                <a:spcPts val="0"/>
              </a:spcBef>
              <a:spcAft>
                <a:spcPts val="0"/>
              </a:spcAft>
            </a:pPr>
            <a:r>
              <a:rPr lang="en-GB" sz="1800" b="0" i="0" u="none" strike="noStrike" dirty="0">
                <a:solidFill>
                  <a:schemeClr val="bg1"/>
                </a:solidFill>
                <a:effectLst/>
                <a:latin typeface="Open Sans" pitchFamily="2" charset="0"/>
                <a:ea typeface="Open Sans" pitchFamily="2" charset="0"/>
                <a:cs typeface="Open Sans" pitchFamily="2" charset="0"/>
              </a:rPr>
              <a:t>Time management is a skill that helps you take responsibility for completing your tasks.</a:t>
            </a:r>
            <a:endParaRPr lang="en-GB" b="0" dirty="0">
              <a:solidFill>
                <a:schemeClr val="bg1"/>
              </a:solidFill>
              <a:effectLst/>
              <a:latin typeface="Open Sans" pitchFamily="2" charset="0"/>
              <a:ea typeface="Open Sans" pitchFamily="2" charset="0"/>
              <a:cs typeface="Open Sans" pitchFamily="2" charset="0"/>
            </a:endParaRPr>
          </a:p>
          <a:p>
            <a:pPr rtl="0">
              <a:spcBef>
                <a:spcPts val="0"/>
              </a:spcBef>
              <a:spcAft>
                <a:spcPts val="0"/>
              </a:spcAft>
            </a:pPr>
            <a:br>
              <a:rPr lang="en-GB" b="0" dirty="0">
                <a:solidFill>
                  <a:schemeClr val="bg1"/>
                </a:solidFill>
                <a:effectLst/>
                <a:latin typeface="Open Sans" pitchFamily="2" charset="0"/>
                <a:ea typeface="Open Sans" pitchFamily="2" charset="0"/>
                <a:cs typeface="Open Sans" pitchFamily="2" charset="0"/>
              </a:rPr>
            </a:br>
            <a:r>
              <a:rPr lang="en-GB" sz="1800" b="0" i="0" u="none" strike="noStrike" dirty="0">
                <a:solidFill>
                  <a:schemeClr val="bg1"/>
                </a:solidFill>
                <a:effectLst/>
                <a:latin typeface="Open Sans" pitchFamily="2" charset="0"/>
                <a:ea typeface="Open Sans" pitchFamily="2" charset="0"/>
                <a:cs typeface="Open Sans" pitchFamily="2" charset="0"/>
              </a:rPr>
              <a:t>Having good time management skills can help you prioritize your tasks, complete multiple tasks in a given time frame and reduce stress and anxiety. </a:t>
            </a:r>
            <a:endParaRPr lang="en-GB" b="0" dirty="0">
              <a:solidFill>
                <a:schemeClr val="bg1"/>
              </a:solidFill>
              <a:effectLst/>
              <a:latin typeface="Open Sans" pitchFamily="2" charset="0"/>
              <a:ea typeface="Open Sans" pitchFamily="2" charset="0"/>
              <a:cs typeface="Open Sans" pitchFamily="2" charset="0"/>
            </a:endParaRPr>
          </a:p>
          <a:p>
            <a:pPr rtl="0">
              <a:spcBef>
                <a:spcPts val="0"/>
              </a:spcBef>
              <a:spcAft>
                <a:spcPts val="0"/>
              </a:spcAft>
            </a:pPr>
            <a:br>
              <a:rPr lang="en-GB" b="0" dirty="0">
                <a:solidFill>
                  <a:schemeClr val="bg1"/>
                </a:solidFill>
                <a:effectLst/>
                <a:latin typeface="Open Sans" pitchFamily="2" charset="0"/>
                <a:ea typeface="Open Sans" pitchFamily="2" charset="0"/>
                <a:cs typeface="Open Sans" pitchFamily="2" charset="0"/>
              </a:rPr>
            </a:br>
            <a:r>
              <a:rPr lang="en-GB" sz="1800" b="0" i="0" u="none" strike="noStrike" dirty="0">
                <a:solidFill>
                  <a:schemeClr val="bg1"/>
                </a:solidFill>
                <a:effectLst/>
                <a:latin typeface="Open Sans" pitchFamily="2" charset="0"/>
                <a:ea typeface="Open Sans" pitchFamily="2" charset="0"/>
                <a:cs typeface="Open Sans" pitchFamily="2" charset="0"/>
              </a:rPr>
              <a:t>The following slides include a range of tips to help develop your time management skills. </a:t>
            </a:r>
            <a:endParaRPr lang="en-GB" b="0" dirty="0">
              <a:solidFill>
                <a:schemeClr val="bg1"/>
              </a:solidFill>
              <a:effectLst/>
              <a:latin typeface="Open Sans" pitchFamily="2" charset="0"/>
              <a:ea typeface="Open Sans" pitchFamily="2" charset="0"/>
              <a:cs typeface="Open Sans" pitchFamily="2" charset="0"/>
            </a:endParaRPr>
          </a:p>
        </p:txBody>
      </p:sp>
      <p:pic>
        <p:nvPicPr>
          <p:cNvPr id="13" name="Picture 12">
            <a:extLst>
              <a:ext uri="{FF2B5EF4-FFF2-40B4-BE49-F238E27FC236}">
                <a16:creationId xmlns:a16="http://schemas.microsoft.com/office/drawing/2014/main" id="{55202B09-7D4F-B42C-C622-3C3D8185D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320" y="1447535"/>
            <a:ext cx="1296935" cy="4345324"/>
          </a:xfrm>
          <a:prstGeom prst="rect">
            <a:avLst/>
          </a:prstGeom>
          <a:effectLst>
            <a:glow rad="25400">
              <a:schemeClr val="bg1"/>
            </a:glow>
          </a:effectLst>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Wave 2">
            <a:extLst>
              <a:ext uri="{FF2B5EF4-FFF2-40B4-BE49-F238E27FC236}">
                <a16:creationId xmlns:a16="http://schemas.microsoft.com/office/drawing/2014/main" id="{47CAFA32-1059-E3C0-983B-699C74B24EE1}"/>
              </a:ext>
            </a:extLst>
          </p:cNvPr>
          <p:cNvSpPr/>
          <p:nvPr/>
        </p:nvSpPr>
        <p:spPr>
          <a:xfrm rot="16200000">
            <a:off x="3403956" y="1423765"/>
            <a:ext cx="5966846" cy="3987220"/>
          </a:xfrm>
          <a:prstGeom prst="doubleWave">
            <a:avLst/>
          </a:prstGeom>
          <a:solidFill>
            <a:srgbClr val="23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93E4599-FF1F-0295-229B-824926EDFABF}"/>
              </a:ext>
            </a:extLst>
          </p:cNvPr>
          <p:cNvSpPr/>
          <p:nvPr/>
        </p:nvSpPr>
        <p:spPr>
          <a:xfrm>
            <a:off x="1298881" y="4132789"/>
            <a:ext cx="6189776" cy="1986413"/>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r>
              <a:rPr lang="en-GB" sz="1700" b="0" i="0" u="none" strike="noStrike" dirty="0">
                <a:solidFill>
                  <a:schemeClr val="bg1"/>
                </a:solidFill>
                <a:effectLst/>
                <a:latin typeface="Open Sans" pitchFamily="2" charset="0"/>
                <a:ea typeface="Open Sans" pitchFamily="2" charset="0"/>
                <a:cs typeface="Open Sans" pitchFamily="2" charset="0"/>
              </a:rPr>
              <a:t>Start by listing all the things you need to get done. </a:t>
            </a:r>
            <a:endParaRPr lang="en-GB" sz="1700" b="0" dirty="0">
              <a:solidFill>
                <a:schemeClr val="bg1"/>
              </a:solidFill>
              <a:effectLst/>
              <a:latin typeface="Open Sans" pitchFamily="2" charset="0"/>
              <a:ea typeface="Open Sans" pitchFamily="2" charset="0"/>
              <a:cs typeface="Open Sans" pitchFamily="2" charset="0"/>
            </a:endParaRPr>
          </a:p>
          <a:p>
            <a:pPr rtl="0">
              <a:spcBef>
                <a:spcPts val="0"/>
              </a:spcBef>
              <a:spcAft>
                <a:spcPts val="0"/>
              </a:spcAft>
            </a:pPr>
            <a:br>
              <a:rPr lang="en-GB" sz="1700" b="0" dirty="0">
                <a:solidFill>
                  <a:schemeClr val="bg1"/>
                </a:solidFill>
                <a:effectLst/>
                <a:latin typeface="Open Sans" pitchFamily="2" charset="0"/>
                <a:ea typeface="Open Sans" pitchFamily="2" charset="0"/>
                <a:cs typeface="Open Sans" pitchFamily="2" charset="0"/>
              </a:rPr>
            </a:br>
            <a:r>
              <a:rPr lang="en-GB" sz="1700" b="0" i="0" u="none" strike="noStrike" dirty="0">
                <a:solidFill>
                  <a:schemeClr val="bg1"/>
                </a:solidFill>
                <a:effectLst/>
                <a:latin typeface="Open Sans" pitchFamily="2" charset="0"/>
                <a:ea typeface="Open Sans" pitchFamily="2" charset="0"/>
                <a:cs typeface="Open Sans" pitchFamily="2" charset="0"/>
              </a:rPr>
              <a:t>Once you have them all written down, you can decide which order to do them in. </a:t>
            </a:r>
            <a:endParaRPr lang="en-GB" sz="1700" b="0" dirty="0">
              <a:solidFill>
                <a:schemeClr val="bg1"/>
              </a:solidFill>
              <a:effectLst/>
              <a:latin typeface="Open Sans" pitchFamily="2" charset="0"/>
              <a:ea typeface="Open Sans" pitchFamily="2" charset="0"/>
              <a:cs typeface="Open Sans" pitchFamily="2" charset="0"/>
            </a:endParaRPr>
          </a:p>
          <a:p>
            <a:pPr rtl="0">
              <a:spcBef>
                <a:spcPts val="0"/>
              </a:spcBef>
              <a:spcAft>
                <a:spcPts val="0"/>
              </a:spcAft>
            </a:pPr>
            <a:br>
              <a:rPr lang="en-GB" sz="1700" b="0" dirty="0">
                <a:solidFill>
                  <a:schemeClr val="bg1"/>
                </a:solidFill>
                <a:effectLst/>
                <a:latin typeface="Open Sans" pitchFamily="2" charset="0"/>
                <a:ea typeface="Open Sans" pitchFamily="2" charset="0"/>
                <a:cs typeface="Open Sans" pitchFamily="2" charset="0"/>
              </a:rPr>
            </a:br>
            <a:r>
              <a:rPr lang="en-GB" sz="1700" b="0" i="0" u="none" strike="noStrike" dirty="0">
                <a:solidFill>
                  <a:schemeClr val="bg1"/>
                </a:solidFill>
                <a:effectLst/>
                <a:latin typeface="Open Sans" pitchFamily="2" charset="0"/>
                <a:ea typeface="Open Sans" pitchFamily="2" charset="0"/>
                <a:cs typeface="Open Sans" pitchFamily="2" charset="0"/>
              </a:rPr>
              <a:t>Do any of them have a deadline? Those are the tasks you should do first. </a:t>
            </a:r>
            <a:endParaRPr lang="en-GB" sz="1700" b="0" dirty="0">
              <a:solidFill>
                <a:schemeClr val="bg1"/>
              </a:solidFill>
              <a:effectLst/>
              <a:latin typeface="Open Sans" pitchFamily="2" charset="0"/>
              <a:ea typeface="Open Sans" pitchFamily="2" charset="0"/>
              <a:cs typeface="Open Sans" pitchFamily="2" charset="0"/>
            </a:endParaRPr>
          </a:p>
        </p:txBody>
      </p:sp>
      <p:pic>
        <p:nvPicPr>
          <p:cNvPr id="10" name="Picture 9">
            <a:extLst>
              <a:ext uri="{FF2B5EF4-FFF2-40B4-BE49-F238E27FC236}">
                <a16:creationId xmlns:a16="http://schemas.microsoft.com/office/drawing/2014/main" id="{8D4FCF9D-C9AE-20D9-ADA8-D8381A61E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011" y="1454338"/>
            <a:ext cx="3262393" cy="2373026"/>
          </a:xfrm>
          <a:prstGeom prst="rect">
            <a:avLst/>
          </a:prstGeom>
        </p:spPr>
      </p:pic>
      <p:sp>
        <p:nvSpPr>
          <p:cNvPr id="15" name="Rectangle 14">
            <a:extLst>
              <a:ext uri="{FF2B5EF4-FFF2-40B4-BE49-F238E27FC236}">
                <a16:creationId xmlns:a16="http://schemas.microsoft.com/office/drawing/2014/main" id="{0A1C3B61-F6F9-C3D3-E991-C96F5A0A6C13}"/>
              </a:ext>
            </a:extLst>
          </p:cNvPr>
          <p:cNvSpPr/>
          <p:nvPr/>
        </p:nvSpPr>
        <p:spPr>
          <a:xfrm>
            <a:off x="4176792" y="738798"/>
            <a:ext cx="4483166" cy="643134"/>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b="1" dirty="0">
                <a:solidFill>
                  <a:schemeClr val="bg1"/>
                </a:solidFill>
                <a:latin typeface="Open Sans" pitchFamily="2" charset="0"/>
                <a:ea typeface="Open Sans" pitchFamily="2" charset="0"/>
                <a:cs typeface="Open Sans" pitchFamily="2" charset="0"/>
              </a:rPr>
              <a:t>Make a List of Tasks</a:t>
            </a:r>
          </a:p>
        </p:txBody>
      </p:sp>
    </p:spTree>
    <p:extLst>
      <p:ext uri="{BB962C8B-B14F-4D97-AF65-F5344CB8AC3E}">
        <p14:creationId xmlns:p14="http://schemas.microsoft.com/office/powerpoint/2010/main" val="34525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63E1011-D46A-DAFD-21A1-3E50665B4145}"/>
              </a:ext>
            </a:extLst>
          </p:cNvPr>
          <p:cNvSpPr/>
          <p:nvPr/>
        </p:nvSpPr>
        <p:spPr>
          <a:xfrm>
            <a:off x="457200" y="449451"/>
            <a:ext cx="8237349" cy="5943600"/>
          </a:xfrm>
          <a:custGeom>
            <a:avLst/>
            <a:gdLst>
              <a:gd name="connsiteX0" fmla="*/ 0 w 8237349"/>
              <a:gd name="connsiteY0" fmla="*/ 5943600 h 5943600"/>
              <a:gd name="connsiteX1" fmla="*/ 0 w 8237349"/>
              <a:gd name="connsiteY1" fmla="*/ 0 h 5943600"/>
              <a:gd name="connsiteX2" fmla="*/ 8237349 w 8237349"/>
              <a:gd name="connsiteY2" fmla="*/ 0 h 5943600"/>
              <a:gd name="connsiteX3" fmla="*/ 0 w 8237349"/>
              <a:gd name="connsiteY3" fmla="*/ 5943600 h 5943600"/>
            </a:gdLst>
            <a:ahLst/>
            <a:cxnLst>
              <a:cxn ang="0">
                <a:pos x="connsiteX0" y="connsiteY0"/>
              </a:cxn>
              <a:cxn ang="0">
                <a:pos x="connsiteX1" y="connsiteY1"/>
              </a:cxn>
              <a:cxn ang="0">
                <a:pos x="connsiteX2" y="connsiteY2"/>
              </a:cxn>
              <a:cxn ang="0">
                <a:pos x="connsiteX3" y="connsiteY3"/>
              </a:cxn>
            </a:cxnLst>
            <a:rect l="l" t="t" r="r" b="b"/>
            <a:pathLst>
              <a:path w="8237349" h="5943600">
                <a:moveTo>
                  <a:pt x="0" y="5943600"/>
                </a:moveTo>
                <a:lnTo>
                  <a:pt x="0" y="0"/>
                </a:lnTo>
                <a:lnTo>
                  <a:pt x="8237349" y="0"/>
                </a:lnTo>
                <a:lnTo>
                  <a:pt x="0" y="5943600"/>
                </a:lnTo>
                <a:close/>
              </a:path>
            </a:pathLst>
          </a:custGeom>
          <a:solidFill>
            <a:srgbClr val="23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200" y="657123"/>
            <a:ext cx="7098224" cy="590489"/>
          </a:xfrm>
          <a:prstGeom prst="roundRect">
            <a:avLst>
              <a:gd name="adj" fmla="val 0"/>
            </a:avLst>
          </a:prstGeom>
        </p:spPr>
        <p:txBody>
          <a:bodyPr/>
          <a:lstStyle/>
          <a:p>
            <a:r>
              <a:rPr lang="en-GB" sz="3300" dirty="0">
                <a:solidFill>
                  <a:schemeClr val="bg1"/>
                </a:solidFill>
                <a:latin typeface="Open Sans" panose="020B0606030504020204" pitchFamily="34" charset="0"/>
                <a:ea typeface="Open Sans" panose="020B0606030504020204" pitchFamily="34" charset="0"/>
                <a:cs typeface="Open Sans" panose="020B0606030504020204" pitchFamily="34" charset="0"/>
              </a:rPr>
              <a:t>Create a Schedule or a Routine</a:t>
            </a:r>
          </a:p>
        </p:txBody>
      </p:sp>
      <p:sp>
        <p:nvSpPr>
          <p:cNvPr id="3" name="Double Wave 2">
            <a:extLst>
              <a:ext uri="{FF2B5EF4-FFF2-40B4-BE49-F238E27FC236}">
                <a16:creationId xmlns:a16="http://schemas.microsoft.com/office/drawing/2014/main" id="{516405FF-91BD-9F6C-3362-9C05FE034DB5}"/>
              </a:ext>
            </a:extLst>
          </p:cNvPr>
          <p:cNvSpPr/>
          <p:nvPr/>
        </p:nvSpPr>
        <p:spPr>
          <a:xfrm>
            <a:off x="1902186" y="1950186"/>
            <a:ext cx="6759336" cy="3987220"/>
          </a:xfrm>
          <a:prstGeom prst="doubleWav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DE7B975-E8F7-5BD5-1FDE-94AB4E78E3EA}"/>
              </a:ext>
            </a:extLst>
          </p:cNvPr>
          <p:cNvSpPr txBox="1"/>
          <p:nvPr/>
        </p:nvSpPr>
        <p:spPr>
          <a:xfrm>
            <a:off x="1902186" y="2526691"/>
            <a:ext cx="6780508" cy="2834210"/>
          </a:xfrm>
          <a:prstGeom prst="rect">
            <a:avLst/>
          </a:prstGeom>
          <a:noFill/>
        </p:spPr>
        <p:txBody>
          <a:bodyPr wrap="square" lIns="108000" tIns="108000" rIns="108000" bIns="108000">
            <a:spAutoFit/>
          </a:bodyPr>
          <a:lstStyle/>
          <a:p>
            <a:r>
              <a:rPr lang="en-GB" sz="1700" dirty="0">
                <a:solidFill>
                  <a:schemeClr val="bg1"/>
                </a:solidFill>
                <a:latin typeface="Open Sans" pitchFamily="2" charset="0"/>
                <a:ea typeface="Open Sans" pitchFamily="2" charset="0"/>
                <a:cs typeface="Open Sans" pitchFamily="2" charset="0"/>
              </a:rPr>
              <a:t>If you find yourself forgetting things that you need to do regularly, it may be helpful to create yourself a schedule or routine. </a:t>
            </a:r>
          </a:p>
          <a:p>
            <a:endParaRPr lang="en-GB" sz="1700" dirty="0">
              <a:solidFill>
                <a:schemeClr val="bg1"/>
              </a:solidFill>
              <a:latin typeface="Open Sans" pitchFamily="2" charset="0"/>
              <a:ea typeface="Open Sans" pitchFamily="2" charset="0"/>
              <a:cs typeface="Open Sans" pitchFamily="2" charset="0"/>
            </a:endParaRPr>
          </a:p>
          <a:p>
            <a:r>
              <a:rPr lang="en-GB" sz="1700" dirty="0">
                <a:solidFill>
                  <a:schemeClr val="bg1"/>
                </a:solidFill>
                <a:latin typeface="Open Sans" pitchFamily="2" charset="0"/>
                <a:ea typeface="Open Sans" pitchFamily="2" charset="0"/>
                <a:cs typeface="Open Sans" pitchFamily="2" charset="0"/>
              </a:rPr>
              <a:t>For example, when you come home from school you may have jobs to complete such as; homework, helping with dinner, tidying up, caring for a pet, washing or brushing your teeth. </a:t>
            </a:r>
          </a:p>
          <a:p>
            <a:endParaRPr lang="en-GB" sz="1700" dirty="0">
              <a:solidFill>
                <a:schemeClr val="bg1"/>
              </a:solidFill>
              <a:latin typeface="Open Sans" pitchFamily="2" charset="0"/>
              <a:ea typeface="Open Sans" pitchFamily="2" charset="0"/>
              <a:cs typeface="Open Sans" pitchFamily="2" charset="0"/>
            </a:endParaRPr>
          </a:p>
          <a:p>
            <a:r>
              <a:rPr lang="en-GB" sz="1700" dirty="0">
                <a:solidFill>
                  <a:schemeClr val="bg1"/>
                </a:solidFill>
                <a:latin typeface="Open Sans" pitchFamily="2" charset="0"/>
                <a:ea typeface="Open Sans" pitchFamily="2" charset="0"/>
                <a:cs typeface="Open Sans" pitchFamily="2" charset="0"/>
              </a:rPr>
              <a:t>It can be easy to become caught up in doing something you enjoy like watching TV or playing video games. </a:t>
            </a:r>
          </a:p>
        </p:txBody>
      </p:sp>
    </p:spTree>
    <p:extLst>
      <p:ext uri="{BB962C8B-B14F-4D97-AF65-F5344CB8AC3E}">
        <p14:creationId xmlns:p14="http://schemas.microsoft.com/office/powerpoint/2010/main" val="187499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Wave 2">
            <a:extLst>
              <a:ext uri="{FF2B5EF4-FFF2-40B4-BE49-F238E27FC236}">
                <a16:creationId xmlns:a16="http://schemas.microsoft.com/office/drawing/2014/main" id="{47CAFA32-1059-E3C0-983B-699C74B24EE1}"/>
              </a:ext>
            </a:extLst>
          </p:cNvPr>
          <p:cNvSpPr/>
          <p:nvPr/>
        </p:nvSpPr>
        <p:spPr>
          <a:xfrm rot="16200000">
            <a:off x="3403956" y="1423765"/>
            <a:ext cx="5966846" cy="3987220"/>
          </a:xfrm>
          <a:prstGeom prst="doubleWave">
            <a:avLst/>
          </a:prstGeom>
          <a:solidFill>
            <a:srgbClr val="23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93E4599-FF1F-0295-229B-824926EDFABF}"/>
              </a:ext>
            </a:extLst>
          </p:cNvPr>
          <p:cNvSpPr/>
          <p:nvPr/>
        </p:nvSpPr>
        <p:spPr>
          <a:xfrm>
            <a:off x="641656" y="1686779"/>
            <a:ext cx="6189776" cy="724961"/>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dirty="0">
                <a:solidFill>
                  <a:schemeClr val="bg1"/>
                </a:solidFill>
                <a:latin typeface="Open Sans" pitchFamily="2" charset="0"/>
                <a:ea typeface="Open Sans" pitchFamily="2" charset="0"/>
                <a:cs typeface="Open Sans" pitchFamily="2" charset="0"/>
              </a:rPr>
              <a:t>With good time management, you can plan to do the things you enjoy as well as your regular responsibilities. </a:t>
            </a:r>
            <a:endParaRPr lang="en-GB" sz="1700" b="0" dirty="0">
              <a:solidFill>
                <a:schemeClr val="bg1"/>
              </a:solidFill>
              <a:effectLst/>
              <a:latin typeface="Open Sans" pitchFamily="2" charset="0"/>
              <a:ea typeface="Open Sans" pitchFamily="2" charset="0"/>
              <a:cs typeface="Open Sans" pitchFamily="2" charset="0"/>
            </a:endParaRPr>
          </a:p>
        </p:txBody>
      </p:sp>
      <p:sp>
        <p:nvSpPr>
          <p:cNvPr id="15" name="Rectangle 14">
            <a:extLst>
              <a:ext uri="{FF2B5EF4-FFF2-40B4-BE49-F238E27FC236}">
                <a16:creationId xmlns:a16="http://schemas.microsoft.com/office/drawing/2014/main" id="{0A1C3B61-F6F9-C3D3-E991-C96F5A0A6C13}"/>
              </a:ext>
            </a:extLst>
          </p:cNvPr>
          <p:cNvSpPr/>
          <p:nvPr/>
        </p:nvSpPr>
        <p:spPr>
          <a:xfrm>
            <a:off x="2000250" y="738798"/>
            <a:ext cx="6659708" cy="643134"/>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b="1" dirty="0">
                <a:solidFill>
                  <a:schemeClr val="bg1"/>
                </a:solidFill>
                <a:latin typeface="Open Sans" pitchFamily="2" charset="0"/>
                <a:ea typeface="Open Sans" pitchFamily="2" charset="0"/>
                <a:cs typeface="Open Sans" pitchFamily="2" charset="0"/>
              </a:rPr>
              <a:t>Create a Schedule or a Routine</a:t>
            </a:r>
          </a:p>
        </p:txBody>
      </p:sp>
      <p:grpSp>
        <p:nvGrpSpPr>
          <p:cNvPr id="5" name="Group 4">
            <a:extLst>
              <a:ext uri="{FF2B5EF4-FFF2-40B4-BE49-F238E27FC236}">
                <a16:creationId xmlns:a16="http://schemas.microsoft.com/office/drawing/2014/main" id="{F5577098-7921-D447-0AA8-4BDDEDD261BB}"/>
              </a:ext>
            </a:extLst>
          </p:cNvPr>
          <p:cNvGrpSpPr/>
          <p:nvPr/>
        </p:nvGrpSpPr>
        <p:grpSpPr>
          <a:xfrm>
            <a:off x="1572781" y="2708935"/>
            <a:ext cx="5998438" cy="3394668"/>
            <a:chOff x="2238536" y="2748927"/>
            <a:chExt cx="4666928" cy="3394668"/>
          </a:xfrm>
        </p:grpSpPr>
        <p:pic>
          <p:nvPicPr>
            <p:cNvPr id="10" name="Picture 9">
              <a:extLst>
                <a:ext uri="{FF2B5EF4-FFF2-40B4-BE49-F238E27FC236}">
                  <a16:creationId xmlns:a16="http://schemas.microsoft.com/office/drawing/2014/main" id="{8D4FCF9D-C9AE-20D9-ADA8-D8381A61E7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8536" y="2748927"/>
              <a:ext cx="4666928" cy="3394668"/>
            </a:xfrm>
            <a:prstGeom prst="rect">
              <a:avLst/>
            </a:prstGeom>
          </p:spPr>
        </p:pic>
        <p:sp>
          <p:nvSpPr>
            <p:cNvPr id="2" name="Rectangle 1">
              <a:extLst>
                <a:ext uri="{FF2B5EF4-FFF2-40B4-BE49-F238E27FC236}">
                  <a16:creationId xmlns:a16="http://schemas.microsoft.com/office/drawing/2014/main" id="{6072A7BA-91B9-52D1-0A2F-FF888ED24AFA}"/>
                </a:ext>
              </a:extLst>
            </p:cNvPr>
            <p:cNvSpPr/>
            <p:nvPr/>
          </p:nvSpPr>
          <p:spPr>
            <a:xfrm>
              <a:off x="2381250" y="2982296"/>
              <a:ext cx="4352925" cy="2970830"/>
            </a:xfrm>
            <a:prstGeom prst="rect">
              <a:avLst/>
            </a:prstGeom>
            <a:solidFill>
              <a:srgbClr val="EF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7" name="Table 7">
            <a:extLst>
              <a:ext uri="{FF2B5EF4-FFF2-40B4-BE49-F238E27FC236}">
                <a16:creationId xmlns:a16="http://schemas.microsoft.com/office/drawing/2014/main" id="{AF5E04D6-4173-EBFF-8D99-05A853FEA0DA}"/>
              </a:ext>
            </a:extLst>
          </p:cNvPr>
          <p:cNvGraphicFramePr>
            <a:graphicFrameLocks noGrp="1"/>
          </p:cNvGraphicFramePr>
          <p:nvPr>
            <p:extLst>
              <p:ext uri="{D42A27DB-BD31-4B8C-83A1-F6EECF244321}">
                <p14:modId xmlns:p14="http://schemas.microsoft.com/office/powerpoint/2010/main" val="2713565803"/>
              </p:ext>
            </p:extLst>
          </p:nvPr>
        </p:nvGraphicFramePr>
        <p:xfrm>
          <a:off x="1872000" y="3014209"/>
          <a:ext cx="5400000" cy="28270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539636427"/>
                    </a:ext>
                  </a:extLst>
                </a:gridCol>
                <a:gridCol w="3960000">
                  <a:extLst>
                    <a:ext uri="{9D8B030D-6E8A-4147-A177-3AD203B41FA5}">
                      <a16:colId xmlns:a16="http://schemas.microsoft.com/office/drawing/2014/main" val="136651088"/>
                    </a:ext>
                  </a:extLst>
                </a:gridCol>
              </a:tblGrid>
              <a:tr h="370840">
                <a:tc>
                  <a:txBody>
                    <a:bodyPr/>
                    <a:lstStyle/>
                    <a:p>
                      <a:pPr algn="l" rtl="0" fontAlgn="t">
                        <a:spcBef>
                          <a:spcPts val="0"/>
                        </a:spcBef>
                        <a:spcAft>
                          <a:spcPts val="0"/>
                        </a:spcAft>
                      </a:pPr>
                      <a:r>
                        <a:rPr lang="en-GB" sz="1400" b="1" i="0" u="none" strike="noStrike">
                          <a:solidFill>
                            <a:srgbClr val="000000"/>
                          </a:solidFill>
                          <a:effectLst/>
                          <a:latin typeface="Open Sans" pitchFamily="2" charset="0"/>
                          <a:ea typeface="Open Sans" pitchFamily="2" charset="0"/>
                          <a:cs typeface="Open Sans" pitchFamily="2" charset="0"/>
                        </a:rPr>
                        <a:t>Time</a:t>
                      </a:r>
                      <a:endParaRPr lang="en-GB" sz="140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77AE"/>
                    </a:solidFill>
                  </a:tcPr>
                </a:tc>
                <a:tc>
                  <a:txBody>
                    <a:bodyPr/>
                    <a:lstStyle/>
                    <a:p>
                      <a:pPr algn="l" rtl="0" fontAlgn="t">
                        <a:spcBef>
                          <a:spcPts val="0"/>
                        </a:spcBef>
                        <a:spcAft>
                          <a:spcPts val="0"/>
                        </a:spcAft>
                      </a:pPr>
                      <a:r>
                        <a:rPr lang="en-GB" sz="1400" b="1" i="0" u="none" strike="noStrike" dirty="0">
                          <a:solidFill>
                            <a:srgbClr val="000000"/>
                          </a:solidFill>
                          <a:effectLst/>
                          <a:latin typeface="Open Sans" pitchFamily="2" charset="0"/>
                          <a:ea typeface="Open Sans" pitchFamily="2" charset="0"/>
                          <a:cs typeface="Open Sans" pitchFamily="2" charset="0"/>
                        </a:rPr>
                        <a:t>Task</a:t>
                      </a:r>
                      <a:endParaRPr lang="en-GB" sz="1400" dirty="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77AE"/>
                    </a:solidFill>
                  </a:tcPr>
                </a:tc>
                <a:extLst>
                  <a:ext uri="{0D108BD9-81ED-4DB2-BD59-A6C34878D82A}">
                    <a16:rowId xmlns:a16="http://schemas.microsoft.com/office/drawing/2014/main" val="1007220429"/>
                  </a:ext>
                </a:extLst>
              </a:tr>
              <a:tr h="370840">
                <a:tc>
                  <a:txBody>
                    <a:bodyPr/>
                    <a:lstStyle/>
                    <a:p>
                      <a:pPr algn="l" rtl="0" fontAlgn="t">
                        <a:spcBef>
                          <a:spcPts val="0"/>
                        </a:spcBef>
                        <a:spcAft>
                          <a:spcPts val="0"/>
                        </a:spcAft>
                      </a:pPr>
                      <a:r>
                        <a:rPr lang="en-GB" sz="1400" b="0" i="0" u="none" strike="noStrike">
                          <a:solidFill>
                            <a:srgbClr val="000000"/>
                          </a:solidFill>
                          <a:effectLst/>
                          <a:latin typeface="Open Sans" pitchFamily="2" charset="0"/>
                          <a:ea typeface="Open Sans" pitchFamily="2" charset="0"/>
                          <a:cs typeface="Open Sans" pitchFamily="2" charset="0"/>
                        </a:rPr>
                        <a:t>4:00 - 4:30 </a:t>
                      </a:r>
                      <a:endParaRPr lang="en-GB" sz="140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D895"/>
                    </a:solidFill>
                  </a:tcPr>
                </a:tc>
                <a:tc>
                  <a:txBody>
                    <a:bodyPr/>
                    <a:lstStyle/>
                    <a:p>
                      <a:pPr algn="l" rtl="0" fontAlgn="t">
                        <a:spcBef>
                          <a:spcPts val="0"/>
                        </a:spcBef>
                        <a:spcAft>
                          <a:spcPts val="0"/>
                        </a:spcAft>
                      </a:pPr>
                      <a:r>
                        <a:rPr lang="en-GB" sz="1400" b="0" i="0" u="none" strike="noStrike" dirty="0">
                          <a:solidFill>
                            <a:srgbClr val="000000"/>
                          </a:solidFill>
                          <a:effectLst/>
                          <a:latin typeface="Open Sans" pitchFamily="2" charset="0"/>
                          <a:ea typeface="Open Sans" pitchFamily="2" charset="0"/>
                          <a:cs typeface="Open Sans" pitchFamily="2" charset="0"/>
                        </a:rPr>
                        <a:t>Homework</a:t>
                      </a:r>
                      <a:endParaRPr lang="en-GB" sz="1400" dirty="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D895"/>
                    </a:solidFill>
                  </a:tcPr>
                </a:tc>
                <a:extLst>
                  <a:ext uri="{0D108BD9-81ED-4DB2-BD59-A6C34878D82A}">
                    <a16:rowId xmlns:a16="http://schemas.microsoft.com/office/drawing/2014/main" val="2601955277"/>
                  </a:ext>
                </a:extLst>
              </a:tr>
              <a:tr h="370840">
                <a:tc>
                  <a:txBody>
                    <a:bodyPr/>
                    <a:lstStyle/>
                    <a:p>
                      <a:pPr algn="l" rtl="0" fontAlgn="t">
                        <a:spcBef>
                          <a:spcPts val="0"/>
                        </a:spcBef>
                        <a:spcAft>
                          <a:spcPts val="0"/>
                        </a:spcAft>
                      </a:pPr>
                      <a:r>
                        <a:rPr lang="en-GB" sz="1400" b="0" i="0" u="none" strike="noStrike">
                          <a:solidFill>
                            <a:srgbClr val="000000"/>
                          </a:solidFill>
                          <a:effectLst/>
                          <a:latin typeface="Open Sans" pitchFamily="2" charset="0"/>
                          <a:ea typeface="Open Sans" pitchFamily="2" charset="0"/>
                          <a:cs typeface="Open Sans" pitchFamily="2" charset="0"/>
                        </a:rPr>
                        <a:t>4:30 - 5:00 </a:t>
                      </a:r>
                      <a:endParaRPr lang="en-GB" sz="140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99A"/>
                    </a:solidFill>
                  </a:tcPr>
                </a:tc>
                <a:tc>
                  <a:txBody>
                    <a:bodyPr/>
                    <a:lstStyle/>
                    <a:p>
                      <a:pPr algn="l" rtl="0" fontAlgn="t">
                        <a:spcBef>
                          <a:spcPts val="0"/>
                        </a:spcBef>
                        <a:spcAft>
                          <a:spcPts val="0"/>
                        </a:spcAft>
                      </a:pPr>
                      <a:r>
                        <a:rPr lang="en-GB" sz="1400" b="0" i="0" u="none" strike="noStrike" dirty="0">
                          <a:solidFill>
                            <a:srgbClr val="000000"/>
                          </a:solidFill>
                          <a:effectLst/>
                          <a:latin typeface="Open Sans" pitchFamily="2" charset="0"/>
                          <a:ea typeface="Open Sans" pitchFamily="2" charset="0"/>
                          <a:cs typeface="Open Sans" pitchFamily="2" charset="0"/>
                        </a:rPr>
                        <a:t>Walk the dog</a:t>
                      </a:r>
                      <a:endParaRPr lang="en-GB" sz="1400" dirty="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99A"/>
                    </a:solidFill>
                  </a:tcPr>
                </a:tc>
                <a:extLst>
                  <a:ext uri="{0D108BD9-81ED-4DB2-BD59-A6C34878D82A}">
                    <a16:rowId xmlns:a16="http://schemas.microsoft.com/office/drawing/2014/main" val="2322144536"/>
                  </a:ext>
                </a:extLst>
              </a:tr>
              <a:tr h="370840">
                <a:tc>
                  <a:txBody>
                    <a:bodyPr/>
                    <a:lstStyle/>
                    <a:p>
                      <a:pPr algn="l" rtl="0" fontAlgn="t">
                        <a:spcBef>
                          <a:spcPts val="0"/>
                        </a:spcBef>
                        <a:spcAft>
                          <a:spcPts val="0"/>
                        </a:spcAft>
                      </a:pPr>
                      <a:r>
                        <a:rPr lang="en-GB" sz="1400" b="0" i="0" u="none" strike="noStrike">
                          <a:solidFill>
                            <a:srgbClr val="000000"/>
                          </a:solidFill>
                          <a:effectLst/>
                          <a:latin typeface="Open Sans" pitchFamily="2" charset="0"/>
                          <a:ea typeface="Open Sans" pitchFamily="2" charset="0"/>
                          <a:cs typeface="Open Sans" pitchFamily="2" charset="0"/>
                        </a:rPr>
                        <a:t>5:00 - 6:00</a:t>
                      </a:r>
                      <a:endParaRPr lang="en-GB" sz="140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D1B5"/>
                    </a:solidFill>
                  </a:tcPr>
                </a:tc>
                <a:tc>
                  <a:txBody>
                    <a:bodyPr/>
                    <a:lstStyle/>
                    <a:p>
                      <a:pPr algn="l" rtl="0" fontAlgn="t">
                        <a:spcBef>
                          <a:spcPts val="0"/>
                        </a:spcBef>
                        <a:spcAft>
                          <a:spcPts val="0"/>
                        </a:spcAft>
                      </a:pPr>
                      <a:r>
                        <a:rPr lang="en-GB" sz="1400" b="0" i="0" u="none" strike="noStrike" dirty="0">
                          <a:solidFill>
                            <a:srgbClr val="000000"/>
                          </a:solidFill>
                          <a:effectLst/>
                          <a:latin typeface="Open Sans" pitchFamily="2" charset="0"/>
                          <a:ea typeface="Open Sans" pitchFamily="2" charset="0"/>
                          <a:cs typeface="Open Sans" pitchFamily="2" charset="0"/>
                        </a:rPr>
                        <a:t>Free time (TV, video games etc.)</a:t>
                      </a:r>
                      <a:endParaRPr lang="en-GB" sz="1400" dirty="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1D1B5"/>
                    </a:solidFill>
                  </a:tcPr>
                </a:tc>
                <a:extLst>
                  <a:ext uri="{0D108BD9-81ED-4DB2-BD59-A6C34878D82A}">
                    <a16:rowId xmlns:a16="http://schemas.microsoft.com/office/drawing/2014/main" val="1045791740"/>
                  </a:ext>
                </a:extLst>
              </a:tr>
              <a:tr h="370840">
                <a:tc>
                  <a:txBody>
                    <a:bodyPr/>
                    <a:lstStyle/>
                    <a:p>
                      <a:pPr algn="l" rtl="0" fontAlgn="t">
                        <a:spcBef>
                          <a:spcPts val="0"/>
                        </a:spcBef>
                        <a:spcAft>
                          <a:spcPts val="0"/>
                        </a:spcAft>
                      </a:pPr>
                      <a:r>
                        <a:rPr lang="en-GB" sz="1400" b="0" i="0" u="none" strike="noStrike" dirty="0">
                          <a:solidFill>
                            <a:srgbClr val="000000"/>
                          </a:solidFill>
                          <a:effectLst/>
                          <a:latin typeface="Open Sans" pitchFamily="2" charset="0"/>
                          <a:ea typeface="Open Sans" pitchFamily="2" charset="0"/>
                          <a:cs typeface="Open Sans" pitchFamily="2" charset="0"/>
                        </a:rPr>
                        <a:t>6:00 - 6:30</a:t>
                      </a:r>
                      <a:endParaRPr lang="en-GB" sz="1400" dirty="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DD5E6"/>
                    </a:solidFill>
                  </a:tcPr>
                </a:tc>
                <a:tc>
                  <a:txBody>
                    <a:bodyPr/>
                    <a:lstStyle/>
                    <a:p>
                      <a:pPr algn="l" rtl="0" fontAlgn="t">
                        <a:spcBef>
                          <a:spcPts val="0"/>
                        </a:spcBef>
                        <a:spcAft>
                          <a:spcPts val="0"/>
                        </a:spcAft>
                      </a:pPr>
                      <a:r>
                        <a:rPr lang="en-GB" sz="1400" b="0" i="0" u="none" strike="noStrike" dirty="0">
                          <a:solidFill>
                            <a:srgbClr val="000000"/>
                          </a:solidFill>
                          <a:effectLst/>
                          <a:latin typeface="Open Sans" pitchFamily="2" charset="0"/>
                          <a:ea typeface="Open Sans" pitchFamily="2" charset="0"/>
                          <a:cs typeface="Open Sans" pitchFamily="2" charset="0"/>
                        </a:rPr>
                        <a:t>Eat dinner and help tidy up</a:t>
                      </a:r>
                      <a:endParaRPr lang="en-GB" sz="1400" dirty="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DD5E6"/>
                    </a:solidFill>
                  </a:tcPr>
                </a:tc>
                <a:extLst>
                  <a:ext uri="{0D108BD9-81ED-4DB2-BD59-A6C34878D82A}">
                    <a16:rowId xmlns:a16="http://schemas.microsoft.com/office/drawing/2014/main" val="3243415784"/>
                  </a:ext>
                </a:extLst>
              </a:tr>
              <a:tr h="370840">
                <a:tc>
                  <a:txBody>
                    <a:bodyPr/>
                    <a:lstStyle/>
                    <a:p>
                      <a:pPr algn="l" rtl="0" fontAlgn="t">
                        <a:spcBef>
                          <a:spcPts val="0"/>
                        </a:spcBef>
                        <a:spcAft>
                          <a:spcPts val="0"/>
                        </a:spcAft>
                      </a:pPr>
                      <a:r>
                        <a:rPr lang="en-GB" sz="1400" b="0" i="0" u="none" strike="noStrike">
                          <a:solidFill>
                            <a:srgbClr val="000000"/>
                          </a:solidFill>
                          <a:effectLst/>
                          <a:latin typeface="Open Sans" pitchFamily="2" charset="0"/>
                          <a:ea typeface="Open Sans" pitchFamily="2" charset="0"/>
                          <a:cs typeface="Open Sans" pitchFamily="2" charset="0"/>
                        </a:rPr>
                        <a:t>6:30 - 7:30</a:t>
                      </a:r>
                      <a:endParaRPr lang="en-GB" sz="140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DC"/>
                    </a:solidFill>
                  </a:tcPr>
                </a:tc>
                <a:tc>
                  <a:txBody>
                    <a:bodyPr/>
                    <a:lstStyle/>
                    <a:p>
                      <a:pPr algn="l" rtl="0" fontAlgn="t">
                        <a:spcBef>
                          <a:spcPts val="0"/>
                        </a:spcBef>
                        <a:spcAft>
                          <a:spcPts val="0"/>
                        </a:spcAft>
                      </a:pPr>
                      <a:r>
                        <a:rPr lang="en-GB" sz="1400" b="0" i="0" u="none" strike="noStrike" dirty="0">
                          <a:solidFill>
                            <a:srgbClr val="000000"/>
                          </a:solidFill>
                          <a:effectLst/>
                          <a:latin typeface="Open Sans" pitchFamily="2" charset="0"/>
                          <a:ea typeface="Open Sans" pitchFamily="2" charset="0"/>
                          <a:cs typeface="Open Sans" pitchFamily="2" charset="0"/>
                        </a:rPr>
                        <a:t>Free time (TV, video games etc.)</a:t>
                      </a:r>
                      <a:endParaRPr lang="en-GB" sz="1400" dirty="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4DC"/>
                    </a:solidFill>
                  </a:tcPr>
                </a:tc>
                <a:extLst>
                  <a:ext uri="{0D108BD9-81ED-4DB2-BD59-A6C34878D82A}">
                    <a16:rowId xmlns:a16="http://schemas.microsoft.com/office/drawing/2014/main" val="2512670665"/>
                  </a:ext>
                </a:extLst>
              </a:tr>
              <a:tr h="370840">
                <a:tc>
                  <a:txBody>
                    <a:bodyPr/>
                    <a:lstStyle/>
                    <a:p>
                      <a:pPr algn="l" rtl="0" fontAlgn="t">
                        <a:spcBef>
                          <a:spcPts val="0"/>
                        </a:spcBef>
                        <a:spcAft>
                          <a:spcPts val="0"/>
                        </a:spcAft>
                      </a:pPr>
                      <a:r>
                        <a:rPr lang="en-GB" sz="1400" b="0" i="0" u="none" strike="noStrike" dirty="0">
                          <a:solidFill>
                            <a:srgbClr val="000000"/>
                          </a:solidFill>
                          <a:effectLst/>
                          <a:latin typeface="Open Sans" pitchFamily="2" charset="0"/>
                          <a:ea typeface="Open Sans" pitchFamily="2" charset="0"/>
                          <a:cs typeface="Open Sans" pitchFamily="2" charset="0"/>
                        </a:rPr>
                        <a:t>7:30 - bedtime </a:t>
                      </a:r>
                      <a:endParaRPr lang="en-GB" sz="1400" dirty="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C0DB"/>
                    </a:solidFill>
                  </a:tcPr>
                </a:tc>
                <a:tc>
                  <a:txBody>
                    <a:bodyPr/>
                    <a:lstStyle/>
                    <a:p>
                      <a:pPr algn="l" rtl="0" fontAlgn="t">
                        <a:spcBef>
                          <a:spcPts val="0"/>
                        </a:spcBef>
                        <a:spcAft>
                          <a:spcPts val="0"/>
                        </a:spcAft>
                      </a:pPr>
                      <a:r>
                        <a:rPr lang="en-GB" sz="1400" b="0" i="0" u="none" strike="noStrike" dirty="0">
                          <a:solidFill>
                            <a:srgbClr val="000000"/>
                          </a:solidFill>
                          <a:effectLst/>
                          <a:latin typeface="Open Sans" pitchFamily="2" charset="0"/>
                          <a:ea typeface="Open Sans" pitchFamily="2" charset="0"/>
                          <a:cs typeface="Open Sans" pitchFamily="2" charset="0"/>
                        </a:rPr>
                        <a:t>Wash, brush your teeth, free time before bed</a:t>
                      </a:r>
                      <a:endParaRPr lang="en-GB" sz="1400" dirty="0">
                        <a:effectLst/>
                        <a:latin typeface="Open Sans" pitchFamily="2" charset="0"/>
                        <a:ea typeface="Open Sans" pitchFamily="2" charset="0"/>
                        <a:cs typeface="Open Sans" pitchFamily="2" charset="0"/>
                      </a:endParaRPr>
                    </a:p>
                  </a:txBody>
                  <a:tcPr marL="95250" marR="95250" marT="95250" marB="952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C0DB"/>
                    </a:solidFill>
                  </a:tcPr>
                </a:tc>
                <a:extLst>
                  <a:ext uri="{0D108BD9-81ED-4DB2-BD59-A6C34878D82A}">
                    <a16:rowId xmlns:a16="http://schemas.microsoft.com/office/drawing/2014/main" val="453896871"/>
                  </a:ext>
                </a:extLst>
              </a:tr>
            </a:tbl>
          </a:graphicData>
        </a:graphic>
      </p:graphicFrame>
    </p:spTree>
    <p:extLst>
      <p:ext uri="{BB962C8B-B14F-4D97-AF65-F5344CB8AC3E}">
        <p14:creationId xmlns:p14="http://schemas.microsoft.com/office/powerpoint/2010/main" val="32246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DB3F64-5044-7DE4-396C-9477144C418F}"/>
              </a:ext>
            </a:extLst>
          </p:cNvPr>
          <p:cNvSpPr/>
          <p:nvPr/>
        </p:nvSpPr>
        <p:spPr>
          <a:xfrm>
            <a:off x="457200" y="449451"/>
            <a:ext cx="8237349" cy="5943600"/>
          </a:xfrm>
          <a:custGeom>
            <a:avLst/>
            <a:gdLst>
              <a:gd name="connsiteX0" fmla="*/ 0 w 8237349"/>
              <a:gd name="connsiteY0" fmla="*/ 5943600 h 5943600"/>
              <a:gd name="connsiteX1" fmla="*/ 0 w 8237349"/>
              <a:gd name="connsiteY1" fmla="*/ 0 h 5943600"/>
              <a:gd name="connsiteX2" fmla="*/ 8237349 w 8237349"/>
              <a:gd name="connsiteY2" fmla="*/ 0 h 5943600"/>
              <a:gd name="connsiteX3" fmla="*/ 0 w 8237349"/>
              <a:gd name="connsiteY3" fmla="*/ 5943600 h 5943600"/>
            </a:gdLst>
            <a:ahLst/>
            <a:cxnLst>
              <a:cxn ang="0">
                <a:pos x="connsiteX0" y="connsiteY0"/>
              </a:cxn>
              <a:cxn ang="0">
                <a:pos x="connsiteX1" y="connsiteY1"/>
              </a:cxn>
              <a:cxn ang="0">
                <a:pos x="connsiteX2" y="connsiteY2"/>
              </a:cxn>
              <a:cxn ang="0">
                <a:pos x="connsiteX3" y="connsiteY3"/>
              </a:cxn>
            </a:cxnLst>
            <a:rect l="l" t="t" r="r" b="b"/>
            <a:pathLst>
              <a:path w="8237349" h="5943600">
                <a:moveTo>
                  <a:pt x="0" y="5943600"/>
                </a:moveTo>
                <a:lnTo>
                  <a:pt x="0" y="0"/>
                </a:lnTo>
                <a:lnTo>
                  <a:pt x="8237349" y="0"/>
                </a:lnTo>
                <a:lnTo>
                  <a:pt x="0" y="5943600"/>
                </a:lnTo>
                <a:close/>
              </a:path>
            </a:pathLst>
          </a:custGeom>
          <a:solidFill>
            <a:srgbClr val="23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200" y="657123"/>
            <a:ext cx="3716594" cy="590489"/>
          </a:xfrm>
          <a:prstGeom prst="roundRect">
            <a:avLst>
              <a:gd name="adj" fmla="val 0"/>
            </a:avLst>
          </a:prstGeom>
        </p:spPr>
        <p:txBody>
          <a:bodyPr/>
          <a:lstStyle/>
          <a:p>
            <a:r>
              <a:rPr lang="en-GB" sz="3300" dirty="0">
                <a:solidFill>
                  <a:schemeClr val="bg1"/>
                </a:solidFill>
                <a:latin typeface="Open Sans" panose="020B0606030504020204" pitchFamily="34" charset="0"/>
                <a:ea typeface="Open Sans" panose="020B0606030504020204" pitchFamily="34" charset="0"/>
                <a:cs typeface="Open Sans" panose="020B0606030504020204" pitchFamily="34" charset="0"/>
              </a:rPr>
              <a:t>Stay Organised </a:t>
            </a:r>
          </a:p>
        </p:txBody>
      </p:sp>
      <p:sp>
        <p:nvSpPr>
          <p:cNvPr id="9" name="Flowchart: Document 8">
            <a:extLst>
              <a:ext uri="{FF2B5EF4-FFF2-40B4-BE49-F238E27FC236}">
                <a16:creationId xmlns:a16="http://schemas.microsoft.com/office/drawing/2014/main" id="{6C46BA64-A464-961E-3D5F-214FC15EE8A2}"/>
              </a:ext>
            </a:extLst>
          </p:cNvPr>
          <p:cNvSpPr/>
          <p:nvPr/>
        </p:nvSpPr>
        <p:spPr>
          <a:xfrm rot="10800000">
            <a:off x="3782960" y="2898056"/>
            <a:ext cx="4547380" cy="3093591"/>
          </a:xfrm>
          <a:prstGeom prst="flowChartDocumen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126B2AC-4EDB-6D0B-0FB3-DC5B0CBEF1B4}"/>
              </a:ext>
            </a:extLst>
          </p:cNvPr>
          <p:cNvSpPr txBox="1"/>
          <p:nvPr/>
        </p:nvSpPr>
        <p:spPr>
          <a:xfrm>
            <a:off x="3782960" y="3557548"/>
            <a:ext cx="4547379" cy="2310990"/>
          </a:xfrm>
          <a:prstGeom prst="rect">
            <a:avLst/>
          </a:prstGeom>
          <a:noFill/>
        </p:spPr>
        <p:txBody>
          <a:bodyPr wrap="square" lIns="108000" tIns="108000" rIns="108000" bIns="108000">
            <a:spAutoFit/>
          </a:bodyPr>
          <a:lstStyle/>
          <a:p>
            <a:r>
              <a:rPr lang="en-GB" sz="1700" dirty="0">
                <a:solidFill>
                  <a:schemeClr val="bg1"/>
                </a:solidFill>
                <a:latin typeface="Open Sans" pitchFamily="2" charset="0"/>
                <a:ea typeface="Open Sans" pitchFamily="2" charset="0"/>
                <a:cs typeface="Open Sans" pitchFamily="2" charset="0"/>
              </a:rPr>
              <a:t>You could use a diary or calendar to help stay on top of deadlines. </a:t>
            </a:r>
          </a:p>
          <a:p>
            <a:endParaRPr lang="en-GB" sz="1700" dirty="0">
              <a:solidFill>
                <a:schemeClr val="bg1"/>
              </a:solidFill>
              <a:latin typeface="Open Sans" pitchFamily="2" charset="0"/>
              <a:ea typeface="Open Sans" pitchFamily="2" charset="0"/>
              <a:cs typeface="Open Sans" pitchFamily="2" charset="0"/>
            </a:endParaRPr>
          </a:p>
          <a:p>
            <a:r>
              <a:rPr lang="en-GB" sz="1700" dirty="0">
                <a:solidFill>
                  <a:schemeClr val="bg1"/>
                </a:solidFill>
                <a:latin typeface="Open Sans" pitchFamily="2" charset="0"/>
                <a:ea typeface="Open Sans" pitchFamily="2" charset="0"/>
                <a:cs typeface="Open Sans" pitchFamily="2" charset="0"/>
              </a:rPr>
              <a:t>You could use it to keep track of when your homework is due, special events like birthdays that you may need to buy a card or present for or any  school trips or exams that you may need to prepare for. </a:t>
            </a:r>
          </a:p>
        </p:txBody>
      </p:sp>
      <p:pic>
        <p:nvPicPr>
          <p:cNvPr id="13" name="Picture 12">
            <a:extLst>
              <a:ext uri="{FF2B5EF4-FFF2-40B4-BE49-F238E27FC236}">
                <a16:creationId xmlns:a16="http://schemas.microsoft.com/office/drawing/2014/main" id="{55202B09-7D4F-B42C-C622-3C3D8185DE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9738" y="1530138"/>
            <a:ext cx="2828855" cy="3351578"/>
          </a:xfrm>
          <a:prstGeom prst="rect">
            <a:avLst/>
          </a:prstGeom>
          <a:effectLst>
            <a:glow rad="25400">
              <a:schemeClr val="bg1"/>
            </a:glow>
          </a:effectLst>
        </p:spPr>
      </p:pic>
    </p:spTree>
    <p:extLst>
      <p:ext uri="{BB962C8B-B14F-4D97-AF65-F5344CB8AC3E}">
        <p14:creationId xmlns:p14="http://schemas.microsoft.com/office/powerpoint/2010/main" val="99785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DB3F64-5044-7DE4-396C-9477144C418F}"/>
              </a:ext>
            </a:extLst>
          </p:cNvPr>
          <p:cNvSpPr/>
          <p:nvPr/>
        </p:nvSpPr>
        <p:spPr>
          <a:xfrm>
            <a:off x="457200" y="449451"/>
            <a:ext cx="8237349" cy="5943600"/>
          </a:xfrm>
          <a:custGeom>
            <a:avLst/>
            <a:gdLst>
              <a:gd name="connsiteX0" fmla="*/ 0 w 8237349"/>
              <a:gd name="connsiteY0" fmla="*/ 5943600 h 5943600"/>
              <a:gd name="connsiteX1" fmla="*/ 0 w 8237349"/>
              <a:gd name="connsiteY1" fmla="*/ 0 h 5943600"/>
              <a:gd name="connsiteX2" fmla="*/ 8237349 w 8237349"/>
              <a:gd name="connsiteY2" fmla="*/ 0 h 5943600"/>
              <a:gd name="connsiteX3" fmla="*/ 0 w 8237349"/>
              <a:gd name="connsiteY3" fmla="*/ 5943600 h 5943600"/>
            </a:gdLst>
            <a:ahLst/>
            <a:cxnLst>
              <a:cxn ang="0">
                <a:pos x="connsiteX0" y="connsiteY0"/>
              </a:cxn>
              <a:cxn ang="0">
                <a:pos x="connsiteX1" y="connsiteY1"/>
              </a:cxn>
              <a:cxn ang="0">
                <a:pos x="connsiteX2" y="connsiteY2"/>
              </a:cxn>
              <a:cxn ang="0">
                <a:pos x="connsiteX3" y="connsiteY3"/>
              </a:cxn>
            </a:cxnLst>
            <a:rect l="l" t="t" r="r" b="b"/>
            <a:pathLst>
              <a:path w="8237349" h="5943600">
                <a:moveTo>
                  <a:pt x="0" y="5943600"/>
                </a:moveTo>
                <a:lnTo>
                  <a:pt x="0" y="0"/>
                </a:lnTo>
                <a:lnTo>
                  <a:pt x="8237349" y="0"/>
                </a:lnTo>
                <a:lnTo>
                  <a:pt x="0" y="5943600"/>
                </a:lnTo>
                <a:close/>
              </a:path>
            </a:pathLst>
          </a:custGeom>
          <a:solidFill>
            <a:srgbClr val="23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200" y="657123"/>
            <a:ext cx="2979174" cy="590489"/>
          </a:xfrm>
          <a:prstGeom prst="roundRect">
            <a:avLst>
              <a:gd name="adj" fmla="val 0"/>
            </a:avLst>
          </a:prstGeom>
        </p:spPr>
        <p:txBody>
          <a:bodyPr/>
          <a:lstStyle/>
          <a:p>
            <a:r>
              <a:rPr lang="en-GB" sz="3300" dirty="0">
                <a:solidFill>
                  <a:schemeClr val="bg1"/>
                </a:solidFill>
                <a:latin typeface="Open Sans" panose="020B0606030504020204" pitchFamily="34" charset="0"/>
                <a:ea typeface="Open Sans" panose="020B0606030504020204" pitchFamily="34" charset="0"/>
                <a:cs typeface="Open Sans" panose="020B0606030504020204" pitchFamily="34" charset="0"/>
              </a:rPr>
              <a:t>Use a Timer</a:t>
            </a:r>
          </a:p>
        </p:txBody>
      </p:sp>
      <p:sp>
        <p:nvSpPr>
          <p:cNvPr id="9" name="Flowchart: Document 8">
            <a:extLst>
              <a:ext uri="{FF2B5EF4-FFF2-40B4-BE49-F238E27FC236}">
                <a16:creationId xmlns:a16="http://schemas.microsoft.com/office/drawing/2014/main" id="{6C46BA64-A464-961E-3D5F-214FC15EE8A2}"/>
              </a:ext>
            </a:extLst>
          </p:cNvPr>
          <p:cNvSpPr/>
          <p:nvPr/>
        </p:nvSpPr>
        <p:spPr>
          <a:xfrm rot="10800000">
            <a:off x="3782960" y="2898056"/>
            <a:ext cx="4547380" cy="3093591"/>
          </a:xfrm>
          <a:prstGeom prst="flowChartDocumen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126B2AC-4EDB-6D0B-0FB3-DC5B0CBEF1B4}"/>
              </a:ext>
            </a:extLst>
          </p:cNvPr>
          <p:cNvSpPr txBox="1"/>
          <p:nvPr/>
        </p:nvSpPr>
        <p:spPr>
          <a:xfrm>
            <a:off x="3782960" y="3557548"/>
            <a:ext cx="4547379" cy="2310990"/>
          </a:xfrm>
          <a:prstGeom prst="rect">
            <a:avLst/>
          </a:prstGeom>
          <a:noFill/>
        </p:spPr>
        <p:txBody>
          <a:bodyPr wrap="square" lIns="108000" tIns="108000" rIns="108000" bIns="108000">
            <a:spAutoFit/>
          </a:bodyPr>
          <a:lstStyle/>
          <a:p>
            <a:r>
              <a:rPr lang="en-GB" sz="1700" dirty="0">
                <a:solidFill>
                  <a:schemeClr val="bg1"/>
                </a:solidFill>
                <a:latin typeface="Open Sans" pitchFamily="2" charset="0"/>
                <a:ea typeface="Open Sans" pitchFamily="2" charset="0"/>
                <a:cs typeface="Open Sans" pitchFamily="2" charset="0"/>
              </a:rPr>
              <a:t>You could use a diary or calendar to help stay on top of deadlines. </a:t>
            </a:r>
          </a:p>
          <a:p>
            <a:endParaRPr lang="en-GB" sz="1700" dirty="0">
              <a:solidFill>
                <a:schemeClr val="bg1"/>
              </a:solidFill>
              <a:latin typeface="Open Sans" pitchFamily="2" charset="0"/>
              <a:ea typeface="Open Sans" pitchFamily="2" charset="0"/>
              <a:cs typeface="Open Sans" pitchFamily="2" charset="0"/>
            </a:endParaRPr>
          </a:p>
          <a:p>
            <a:r>
              <a:rPr lang="en-GB" sz="1700" dirty="0">
                <a:solidFill>
                  <a:schemeClr val="bg1"/>
                </a:solidFill>
                <a:latin typeface="Open Sans" pitchFamily="2" charset="0"/>
                <a:ea typeface="Open Sans" pitchFamily="2" charset="0"/>
                <a:cs typeface="Open Sans" pitchFamily="2" charset="0"/>
              </a:rPr>
              <a:t>You could use it to keep track of when your homework is due, special events like birthdays that you may need to buy a card or present for or any  school trips or exams that you may need to prepare for. </a:t>
            </a:r>
          </a:p>
        </p:txBody>
      </p:sp>
      <p:pic>
        <p:nvPicPr>
          <p:cNvPr id="13" name="Picture 12">
            <a:extLst>
              <a:ext uri="{FF2B5EF4-FFF2-40B4-BE49-F238E27FC236}">
                <a16:creationId xmlns:a16="http://schemas.microsoft.com/office/drawing/2014/main" id="{55202B09-7D4F-B42C-C622-3C3D8185DE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6655" y="1455284"/>
            <a:ext cx="2432095" cy="3142712"/>
          </a:xfrm>
          <a:prstGeom prst="rect">
            <a:avLst/>
          </a:prstGeom>
          <a:effectLst>
            <a:glow rad="25400">
              <a:schemeClr val="bg1"/>
            </a:glow>
          </a:effectLst>
        </p:spPr>
      </p:pic>
    </p:spTree>
    <p:extLst>
      <p:ext uri="{BB962C8B-B14F-4D97-AF65-F5344CB8AC3E}">
        <p14:creationId xmlns:p14="http://schemas.microsoft.com/office/powerpoint/2010/main" val="12336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CDB3F64-5044-7DE4-396C-9477144C418F}"/>
              </a:ext>
            </a:extLst>
          </p:cNvPr>
          <p:cNvSpPr/>
          <p:nvPr/>
        </p:nvSpPr>
        <p:spPr>
          <a:xfrm>
            <a:off x="457200" y="449451"/>
            <a:ext cx="8237349" cy="5943600"/>
          </a:xfrm>
          <a:custGeom>
            <a:avLst/>
            <a:gdLst>
              <a:gd name="connsiteX0" fmla="*/ 0 w 8237349"/>
              <a:gd name="connsiteY0" fmla="*/ 5943600 h 5943600"/>
              <a:gd name="connsiteX1" fmla="*/ 0 w 8237349"/>
              <a:gd name="connsiteY1" fmla="*/ 0 h 5943600"/>
              <a:gd name="connsiteX2" fmla="*/ 8237349 w 8237349"/>
              <a:gd name="connsiteY2" fmla="*/ 0 h 5943600"/>
              <a:gd name="connsiteX3" fmla="*/ 0 w 8237349"/>
              <a:gd name="connsiteY3" fmla="*/ 5943600 h 5943600"/>
            </a:gdLst>
            <a:ahLst/>
            <a:cxnLst>
              <a:cxn ang="0">
                <a:pos x="connsiteX0" y="connsiteY0"/>
              </a:cxn>
              <a:cxn ang="0">
                <a:pos x="connsiteX1" y="connsiteY1"/>
              </a:cxn>
              <a:cxn ang="0">
                <a:pos x="connsiteX2" y="connsiteY2"/>
              </a:cxn>
              <a:cxn ang="0">
                <a:pos x="connsiteX3" y="connsiteY3"/>
              </a:cxn>
            </a:cxnLst>
            <a:rect l="l" t="t" r="r" b="b"/>
            <a:pathLst>
              <a:path w="8237349" h="5943600">
                <a:moveTo>
                  <a:pt x="0" y="5943600"/>
                </a:moveTo>
                <a:lnTo>
                  <a:pt x="0" y="0"/>
                </a:lnTo>
                <a:lnTo>
                  <a:pt x="8237349" y="0"/>
                </a:lnTo>
                <a:lnTo>
                  <a:pt x="0" y="5943600"/>
                </a:lnTo>
                <a:close/>
              </a:path>
            </a:pathLst>
          </a:custGeom>
          <a:solidFill>
            <a:srgbClr val="235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200" y="657123"/>
            <a:ext cx="5597014" cy="935703"/>
          </a:xfrm>
          <a:prstGeom prst="roundRect">
            <a:avLst>
              <a:gd name="adj" fmla="val 0"/>
            </a:avLst>
          </a:prstGeom>
        </p:spPr>
        <p:txBody>
          <a:bodyPr/>
          <a:lstStyle/>
          <a:p>
            <a:r>
              <a:rPr lang="en-GB" sz="3300" dirty="0">
                <a:solidFill>
                  <a:schemeClr val="bg1"/>
                </a:solidFill>
                <a:latin typeface="Open Sans" panose="020B0606030504020204" pitchFamily="34" charset="0"/>
                <a:ea typeface="Open Sans" panose="020B0606030504020204" pitchFamily="34" charset="0"/>
                <a:cs typeface="Open Sans" panose="020B0606030504020204" pitchFamily="34" charset="0"/>
              </a:rPr>
              <a:t>Set Yourself Boundaries</a:t>
            </a:r>
            <a:br>
              <a:rPr lang="en-GB" sz="33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33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Gadgets</a:t>
            </a:r>
          </a:p>
        </p:txBody>
      </p:sp>
      <p:pic>
        <p:nvPicPr>
          <p:cNvPr id="13" name="Picture 12">
            <a:extLst>
              <a:ext uri="{FF2B5EF4-FFF2-40B4-BE49-F238E27FC236}">
                <a16:creationId xmlns:a16="http://schemas.microsoft.com/office/drawing/2014/main" id="{55202B09-7D4F-B42C-C622-3C3D8185DE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0472594">
            <a:off x="5482775" y="1186783"/>
            <a:ext cx="2432095" cy="1567298"/>
          </a:xfrm>
          <a:prstGeom prst="rect">
            <a:avLst/>
          </a:prstGeom>
          <a:effectLst>
            <a:glow rad="25400">
              <a:schemeClr val="bg1"/>
            </a:glow>
          </a:effectLst>
        </p:spPr>
      </p:pic>
      <p:sp>
        <p:nvSpPr>
          <p:cNvPr id="9" name="Flowchart: Document 8">
            <a:extLst>
              <a:ext uri="{FF2B5EF4-FFF2-40B4-BE49-F238E27FC236}">
                <a16:creationId xmlns:a16="http://schemas.microsoft.com/office/drawing/2014/main" id="{6C46BA64-A464-961E-3D5F-214FC15EE8A2}"/>
              </a:ext>
            </a:extLst>
          </p:cNvPr>
          <p:cNvSpPr/>
          <p:nvPr/>
        </p:nvSpPr>
        <p:spPr>
          <a:xfrm rot="10800000">
            <a:off x="3340510" y="2993922"/>
            <a:ext cx="4989830" cy="2997723"/>
          </a:xfrm>
          <a:prstGeom prst="flowChartDocumen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126B2AC-4EDB-6D0B-0FB3-DC5B0CBEF1B4}"/>
              </a:ext>
            </a:extLst>
          </p:cNvPr>
          <p:cNvSpPr txBox="1"/>
          <p:nvPr/>
        </p:nvSpPr>
        <p:spPr>
          <a:xfrm>
            <a:off x="3340510" y="3680657"/>
            <a:ext cx="4989829" cy="2310990"/>
          </a:xfrm>
          <a:prstGeom prst="rect">
            <a:avLst/>
          </a:prstGeom>
          <a:noFill/>
        </p:spPr>
        <p:txBody>
          <a:bodyPr wrap="square" lIns="108000" tIns="108000" rIns="108000" bIns="108000">
            <a:spAutoFit/>
          </a:bodyPr>
          <a:lstStyle/>
          <a:p>
            <a:r>
              <a:rPr lang="en-GB" sz="1700" dirty="0">
                <a:solidFill>
                  <a:schemeClr val="bg1"/>
                </a:solidFill>
                <a:latin typeface="Open Sans" pitchFamily="2" charset="0"/>
                <a:ea typeface="Open Sans" pitchFamily="2" charset="0"/>
                <a:cs typeface="Open Sans" pitchFamily="2" charset="0"/>
              </a:rPr>
              <a:t>It is very easy to lose hours of time playing games or scrolling through social media. </a:t>
            </a:r>
          </a:p>
          <a:p>
            <a:endParaRPr lang="en-GB" sz="1700" dirty="0">
              <a:solidFill>
                <a:schemeClr val="bg1"/>
              </a:solidFill>
              <a:latin typeface="Open Sans" pitchFamily="2" charset="0"/>
              <a:ea typeface="Open Sans" pitchFamily="2" charset="0"/>
              <a:cs typeface="Open Sans" pitchFamily="2" charset="0"/>
            </a:endParaRPr>
          </a:p>
          <a:p>
            <a:r>
              <a:rPr lang="en-GB" sz="1700" dirty="0">
                <a:solidFill>
                  <a:schemeClr val="bg1"/>
                </a:solidFill>
                <a:latin typeface="Open Sans" pitchFamily="2" charset="0"/>
                <a:ea typeface="Open Sans" pitchFamily="2" charset="0"/>
                <a:cs typeface="Open Sans" pitchFamily="2" charset="0"/>
              </a:rPr>
              <a:t>Many electronic gadgets now give you an option to set an amount of screen time per day. If you are finding yourself spending too much time on your electronic devices, it may be helpful to set yourself a daily time limit.</a:t>
            </a:r>
          </a:p>
        </p:txBody>
      </p:sp>
      <p:pic>
        <p:nvPicPr>
          <p:cNvPr id="2" name="Picture 1">
            <a:extLst>
              <a:ext uri="{FF2B5EF4-FFF2-40B4-BE49-F238E27FC236}">
                <a16:creationId xmlns:a16="http://schemas.microsoft.com/office/drawing/2014/main" id="{C0DEEDBA-0B58-BE1D-1DEC-7CAC417272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689930">
            <a:off x="1093675" y="2323985"/>
            <a:ext cx="1288279" cy="2400853"/>
          </a:xfrm>
          <a:prstGeom prst="rect">
            <a:avLst/>
          </a:prstGeom>
          <a:effectLst>
            <a:glow rad="25400">
              <a:schemeClr val="bg1"/>
            </a:glow>
          </a:effectLst>
        </p:spPr>
      </p:pic>
    </p:spTree>
    <p:extLst>
      <p:ext uri="{BB962C8B-B14F-4D97-AF65-F5344CB8AC3E}">
        <p14:creationId xmlns:p14="http://schemas.microsoft.com/office/powerpoint/2010/main" val="369391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Template.potx" id="{B3577159-A8D1-4A57-86C2-D67E491805F7}" vid="{DA1518AF-DB93-4739-BD8C-D00E47E12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021F6395-8C01-4127-9A73-351C73CE395A}"/>
</file>

<file path=customXml/itemProps2.xml><?xml version="1.0" encoding="utf-8"?>
<ds:datastoreItem xmlns:ds="http://schemas.openxmlformats.org/officeDocument/2006/customXml" ds:itemID="{C728CA38-5D46-4FD5-BD5D-68FE7CE9C588}"/>
</file>

<file path=customXml/itemProps3.xml><?xml version="1.0" encoding="utf-8"?>
<ds:datastoreItem xmlns:ds="http://schemas.openxmlformats.org/officeDocument/2006/customXml" ds:itemID="{6D7303E9-EE23-415D-B6A0-044A36141B35}"/>
</file>

<file path=docProps/app.xml><?xml version="1.0" encoding="utf-8"?>
<Properties xmlns="http://schemas.openxmlformats.org/officeDocument/2006/extended-properties" xmlns:vt="http://schemas.openxmlformats.org/officeDocument/2006/docPropsVTypes">
  <Template>PowerPoint Guidance Template</Template>
  <TotalTime>70</TotalTime>
  <Words>708</Words>
  <Application>Microsoft Office PowerPoint</Application>
  <PresentationFormat>On-screen Show (4:3)</PresentationFormat>
  <Paragraphs>56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Open Sans</vt:lpstr>
      <vt:lpstr>Twinkl</vt:lpstr>
      <vt:lpstr>Roboto</vt:lpstr>
      <vt:lpstr>Office Theme</vt:lpstr>
      <vt:lpstr>Disclaimer</vt:lpstr>
      <vt:lpstr>PowerPoint Presentation</vt:lpstr>
      <vt:lpstr>What Is Time Management?</vt:lpstr>
      <vt:lpstr>PowerPoint Presentation</vt:lpstr>
      <vt:lpstr>Create a Schedule or a Routine</vt:lpstr>
      <vt:lpstr>PowerPoint Presentation</vt:lpstr>
      <vt:lpstr>Stay Organised </vt:lpstr>
      <vt:lpstr>Use a Timer</vt:lpstr>
      <vt:lpstr>Set Yourself Boundaries With Gadgets</vt:lpstr>
      <vt:lpstr>Why Is It Important to Develop Time Management Skills?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Disclaimer/s</dc:title>
  <dc:creator>Jonathan Seaton</dc:creator>
  <cp:lastModifiedBy>Jonathan Seaton</cp:lastModifiedBy>
  <cp:revision>17</cp:revision>
  <dcterms:created xsi:type="dcterms:W3CDTF">2023-06-23T08:34:38Z</dcterms:created>
  <dcterms:modified xsi:type="dcterms:W3CDTF">2023-06-23T09:45:10Z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ies>
</file>