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9"/>
  </p:notesMasterIdLst>
  <p:handoutMasterIdLst>
    <p:handoutMasterId r:id="rId40"/>
  </p:handoutMasterIdLst>
  <p:sldIdLst>
    <p:sldId id="305" r:id="rId5"/>
    <p:sldId id="258" r:id="rId6"/>
    <p:sldId id="263" r:id="rId7"/>
    <p:sldId id="264" r:id="rId8"/>
    <p:sldId id="294" r:id="rId9"/>
    <p:sldId id="289" r:id="rId10"/>
    <p:sldId id="295" r:id="rId11"/>
    <p:sldId id="307" r:id="rId12"/>
    <p:sldId id="308" r:id="rId13"/>
    <p:sldId id="309" r:id="rId14"/>
    <p:sldId id="310" r:id="rId15"/>
    <p:sldId id="311" r:id="rId16"/>
    <p:sldId id="312" r:id="rId17"/>
    <p:sldId id="313" r:id="rId18"/>
    <p:sldId id="314" r:id="rId19"/>
    <p:sldId id="315" r:id="rId20"/>
    <p:sldId id="316" r:id="rId21"/>
    <p:sldId id="290" r:id="rId22"/>
    <p:sldId id="296" r:id="rId23"/>
    <p:sldId id="322" r:id="rId24"/>
    <p:sldId id="319" r:id="rId25"/>
    <p:sldId id="317" r:id="rId26"/>
    <p:sldId id="323" r:id="rId27"/>
    <p:sldId id="324" r:id="rId28"/>
    <p:sldId id="306" r:id="rId29"/>
    <p:sldId id="291" r:id="rId30"/>
    <p:sldId id="297" r:id="rId31"/>
    <p:sldId id="292" r:id="rId32"/>
    <p:sldId id="298" r:id="rId33"/>
    <p:sldId id="320" r:id="rId34"/>
    <p:sldId id="293" r:id="rId35"/>
    <p:sldId id="321" r:id="rId36"/>
    <p:sldId id="288" r:id="rId37"/>
    <p:sldId id="267" r:id="rId38"/>
  </p:sldIdLst>
  <p:sldSz cx="9144000" cy="6858000" type="screen4x3"/>
  <p:notesSz cx="6858000" cy="9144000"/>
  <p:embeddedFontLst>
    <p:embeddedFont>
      <p:font typeface="Roboto" panose="02000000000000000000" pitchFamily="2" charset="0"/>
      <p:regular r:id="rId41"/>
      <p:bold r:id="rId42"/>
      <p:italic r:id="rId43"/>
      <p:boldItalic r:id="rId44"/>
    </p:embeddedFont>
    <p:embeddedFont>
      <p:font typeface="Tuffy-TTF" panose="020B0603060100000000" charset="0"/>
      <p:regular r:id="rId45"/>
      <p:bold r:id="rId46"/>
      <p:italic r:id="rId47"/>
      <p:boldItalic r:id="rId48"/>
    </p:embeddedFont>
    <p:embeddedFont>
      <p:font typeface="Twinkl" panose="020B0604020202020204" charset="0"/>
      <p:regular r:id="rId49"/>
      <p:bold r:id="rId50"/>
    </p:embeddedFont>
    <p:embeddedFont>
      <p:font typeface="Twinkl SemiBold" charset="0"/>
      <p:regular r:id="rId51"/>
      <p:bold r:id="rId52"/>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77"/>
        <a:ea typeface="+mn-ea"/>
        <a:cs typeface="+mn-cs"/>
      </a:defRPr>
    </a:lvl1pPr>
    <a:lvl2pPr marL="457200" algn="l" rtl="0" eaLnBrk="0" fontAlgn="base" hangingPunct="0">
      <a:spcBef>
        <a:spcPct val="0"/>
      </a:spcBef>
      <a:spcAft>
        <a:spcPct val="0"/>
      </a:spcAft>
      <a:defRPr kern="1200">
        <a:solidFill>
          <a:schemeClr val="tx1"/>
        </a:solidFill>
        <a:latin typeface="Twinkl" pitchFamily="2" charset="77"/>
        <a:ea typeface="+mn-ea"/>
        <a:cs typeface="+mn-cs"/>
      </a:defRPr>
    </a:lvl2pPr>
    <a:lvl3pPr marL="914400" algn="l" rtl="0" eaLnBrk="0" fontAlgn="base" hangingPunct="0">
      <a:spcBef>
        <a:spcPct val="0"/>
      </a:spcBef>
      <a:spcAft>
        <a:spcPct val="0"/>
      </a:spcAft>
      <a:defRPr kern="1200">
        <a:solidFill>
          <a:schemeClr val="tx1"/>
        </a:solidFill>
        <a:latin typeface="Twinkl" pitchFamily="2" charset="77"/>
        <a:ea typeface="+mn-ea"/>
        <a:cs typeface="+mn-cs"/>
      </a:defRPr>
    </a:lvl3pPr>
    <a:lvl4pPr marL="1371600" algn="l" rtl="0" eaLnBrk="0" fontAlgn="base" hangingPunct="0">
      <a:spcBef>
        <a:spcPct val="0"/>
      </a:spcBef>
      <a:spcAft>
        <a:spcPct val="0"/>
      </a:spcAft>
      <a:defRPr kern="1200">
        <a:solidFill>
          <a:schemeClr val="tx1"/>
        </a:solidFill>
        <a:latin typeface="Twinkl" pitchFamily="2" charset="77"/>
        <a:ea typeface="+mn-ea"/>
        <a:cs typeface="+mn-cs"/>
      </a:defRPr>
    </a:lvl4pPr>
    <a:lvl5pPr marL="1828800" algn="l" rtl="0" eaLnBrk="0" fontAlgn="base" hangingPunct="0">
      <a:spcBef>
        <a:spcPct val="0"/>
      </a:spcBef>
      <a:spcAft>
        <a:spcPct val="0"/>
      </a:spcAft>
      <a:defRPr kern="1200">
        <a:solidFill>
          <a:schemeClr val="tx1"/>
        </a:solidFill>
        <a:latin typeface="Twinkl" pitchFamily="2" charset="77"/>
        <a:ea typeface="+mn-ea"/>
        <a:cs typeface="+mn-cs"/>
      </a:defRPr>
    </a:lvl5pPr>
    <a:lvl6pPr marL="2286000" algn="l" defTabSz="914400" rtl="0" eaLnBrk="1" latinLnBrk="0" hangingPunct="1">
      <a:defRPr kern="1200">
        <a:solidFill>
          <a:schemeClr val="tx1"/>
        </a:solidFill>
        <a:latin typeface="Twinkl" pitchFamily="2" charset="77"/>
        <a:ea typeface="+mn-ea"/>
        <a:cs typeface="+mn-cs"/>
      </a:defRPr>
    </a:lvl6pPr>
    <a:lvl7pPr marL="2743200" algn="l" defTabSz="914400" rtl="0" eaLnBrk="1" latinLnBrk="0" hangingPunct="1">
      <a:defRPr kern="1200">
        <a:solidFill>
          <a:schemeClr val="tx1"/>
        </a:solidFill>
        <a:latin typeface="Twinkl" pitchFamily="2" charset="77"/>
        <a:ea typeface="+mn-ea"/>
        <a:cs typeface="+mn-cs"/>
      </a:defRPr>
    </a:lvl7pPr>
    <a:lvl8pPr marL="3200400" algn="l" defTabSz="914400" rtl="0" eaLnBrk="1" latinLnBrk="0" hangingPunct="1">
      <a:defRPr kern="1200">
        <a:solidFill>
          <a:schemeClr val="tx1"/>
        </a:solidFill>
        <a:latin typeface="Twinkl" pitchFamily="2" charset="77"/>
        <a:ea typeface="+mn-ea"/>
        <a:cs typeface="+mn-cs"/>
      </a:defRPr>
    </a:lvl8pPr>
    <a:lvl9pPr marL="3657600" algn="l" defTabSz="914400" rtl="0" eaLnBrk="1" latinLnBrk="0" hangingPunct="1">
      <a:defRPr kern="1200">
        <a:solidFill>
          <a:schemeClr val="tx1"/>
        </a:solidFill>
        <a:latin typeface="Twinkl" pitchFamily="2" charset="77"/>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4" autoAdjust="0"/>
    <p:restoredTop sz="94660"/>
  </p:normalViewPr>
  <p:slideViewPr>
    <p:cSldViewPr>
      <p:cViewPr varScale="1">
        <p:scale>
          <a:sx n="63" d="100"/>
          <a:sy n="63" d="100"/>
        </p:scale>
        <p:origin x="1364" y="5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A91C0F-A314-47B1-A84F-EFD1C19595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Tuffy-TTF" panose="020B0603060100000000" pitchFamily="34" charset="0"/>
              </a:defRPr>
            </a:lvl1pPr>
          </a:lstStyle>
          <a:p>
            <a:pPr>
              <a:defRPr/>
            </a:pPr>
            <a:endParaRPr lang="en-GB"/>
          </a:p>
        </p:txBody>
      </p:sp>
      <p:sp>
        <p:nvSpPr>
          <p:cNvPr id="3" name="Date Placeholder 2">
            <a:extLst>
              <a:ext uri="{FF2B5EF4-FFF2-40B4-BE49-F238E27FC236}">
                <a16:creationId xmlns:a16="http://schemas.microsoft.com/office/drawing/2014/main" id="{3AD55A9C-3A18-4C4E-BAF7-586374CD25D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Tuffy-TTF" panose="020B0603060100000000" pitchFamily="34" charset="0"/>
              </a:defRPr>
            </a:lvl1pPr>
          </a:lstStyle>
          <a:p>
            <a:pPr>
              <a:defRPr/>
            </a:pPr>
            <a:fld id="{5B5B1791-A8EA-BA40-95C6-9B28C891F55A}" type="datetimeFigureOut">
              <a:rPr lang="en-GB"/>
              <a:pPr>
                <a:defRPr/>
              </a:pPr>
              <a:t>12/10/2023</a:t>
            </a:fld>
            <a:endParaRPr lang="en-GB" dirty="0"/>
          </a:p>
        </p:txBody>
      </p:sp>
      <p:sp>
        <p:nvSpPr>
          <p:cNvPr id="4" name="Footer Placeholder 3">
            <a:extLst>
              <a:ext uri="{FF2B5EF4-FFF2-40B4-BE49-F238E27FC236}">
                <a16:creationId xmlns:a16="http://schemas.microsoft.com/office/drawing/2014/main" id="{9F9888BE-2180-4955-833A-F1A682CEADE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Tuffy-TTF" panose="020B0603060100000000" pitchFamily="34" charset="0"/>
              </a:defRPr>
            </a:lvl1pPr>
          </a:lstStyle>
          <a:p>
            <a:pPr>
              <a:defRPr/>
            </a:pPr>
            <a:endParaRPr lang="en-GB"/>
          </a:p>
        </p:txBody>
      </p:sp>
      <p:sp>
        <p:nvSpPr>
          <p:cNvPr id="5" name="Slide Number Placeholder 4">
            <a:extLst>
              <a:ext uri="{FF2B5EF4-FFF2-40B4-BE49-F238E27FC236}">
                <a16:creationId xmlns:a16="http://schemas.microsoft.com/office/drawing/2014/main" id="{74B69E90-3792-4CCA-B0FC-EB1C5B68BEFC}"/>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Tuffy-TTF" panose="020B0603060100000000" pitchFamily="34" charset="0"/>
              </a:defRPr>
            </a:lvl1pPr>
          </a:lstStyle>
          <a:p>
            <a:fld id="{DF48AAB3-B052-624C-AA8A-4CF4F229FD0F}" type="slidenum">
              <a:rPr lang="en-GB" altLang="en-US"/>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A22658-3BB6-4192-9E23-FADD22D9DCB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Tuffy-TTF" panose="020B0603060100000000" pitchFamily="34" charset="0"/>
              </a:defRPr>
            </a:lvl1pPr>
          </a:lstStyle>
          <a:p>
            <a:pPr>
              <a:defRPr/>
            </a:pPr>
            <a:endParaRPr lang="en-GB"/>
          </a:p>
        </p:txBody>
      </p:sp>
      <p:sp>
        <p:nvSpPr>
          <p:cNvPr id="3" name="Date Placeholder 2">
            <a:extLst>
              <a:ext uri="{FF2B5EF4-FFF2-40B4-BE49-F238E27FC236}">
                <a16:creationId xmlns:a16="http://schemas.microsoft.com/office/drawing/2014/main" id="{1357ECA4-2EE0-4BE8-B13C-CFC0A72B8AA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Tuffy-TTF" panose="020B0603060100000000" pitchFamily="34" charset="0"/>
              </a:defRPr>
            </a:lvl1pPr>
          </a:lstStyle>
          <a:p>
            <a:pPr>
              <a:defRPr/>
            </a:pPr>
            <a:fld id="{7FEC396D-A962-624B-B602-CA78E14A67D5}" type="datetimeFigureOut">
              <a:rPr lang="en-GB"/>
              <a:pPr>
                <a:defRPr/>
              </a:pPr>
              <a:t>12/10/2023</a:t>
            </a:fld>
            <a:endParaRPr lang="en-GB" dirty="0"/>
          </a:p>
        </p:txBody>
      </p:sp>
      <p:sp>
        <p:nvSpPr>
          <p:cNvPr id="4" name="Slide Image Placeholder 3">
            <a:extLst>
              <a:ext uri="{FF2B5EF4-FFF2-40B4-BE49-F238E27FC236}">
                <a16:creationId xmlns:a16="http://schemas.microsoft.com/office/drawing/2014/main" id="{22569A83-7C9C-404E-BA99-2FD7DE83A240}"/>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a:extLst>
              <a:ext uri="{FF2B5EF4-FFF2-40B4-BE49-F238E27FC236}">
                <a16:creationId xmlns:a16="http://schemas.microsoft.com/office/drawing/2014/main" id="{B2D29FC2-CB7E-44E6-86D6-6D4FB99F469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 name="Footer Placeholder 5">
            <a:extLst>
              <a:ext uri="{FF2B5EF4-FFF2-40B4-BE49-F238E27FC236}">
                <a16:creationId xmlns:a16="http://schemas.microsoft.com/office/drawing/2014/main" id="{79C15D34-8967-4DE1-B4B5-AAC7A6D76DC5}"/>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Tuffy-TTF" panose="020B0603060100000000"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8120ACC3-E92B-4335-97B2-4024A6E51CA6}"/>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Tuffy-TTF" panose="020B0603060100000000" pitchFamily="34" charset="0"/>
              </a:defRPr>
            </a:lvl1pPr>
          </a:lstStyle>
          <a:p>
            <a:fld id="{E47ED4D2-9A7F-4342-B754-7CF88DF983ED}"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Unit Title Slide">
    <p:bg>
      <p:bgPr>
        <a:solidFill>
          <a:srgbClr val="31B7B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005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D0A383C-8D2D-ED4A-A3F9-A99D32878FA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group of people posing for the camera&#10;&#10;Description automatically generated">
            <a:extLst>
              <a:ext uri="{FF2B5EF4-FFF2-40B4-BE49-F238E27FC236}">
                <a16:creationId xmlns:a16="http://schemas.microsoft.com/office/drawing/2014/main" id="{B35B3A33-4348-7548-AD77-2C64B1A73C7F}"/>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8516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B2B8D498-54A7-684A-93BE-DF3FA384A2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Rounded Rectangle 1">
            <a:extLst>
              <a:ext uri="{FF2B5EF4-FFF2-40B4-BE49-F238E27FC236}">
                <a16:creationId xmlns:a16="http://schemas.microsoft.com/office/drawing/2014/main" id="{E8116CC1-DB66-8645-B3FF-C10637F75B74}"/>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a:extLst>
              <a:ext uri="{FF2B5EF4-FFF2-40B4-BE49-F238E27FC236}">
                <a16:creationId xmlns:a16="http://schemas.microsoft.com/office/drawing/2014/main" id="{7D015885-FECB-B841-AE36-15D18E4331B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3721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58FC977-7BCF-E144-85E8-14E2244F3E3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ounded Rectangle 4">
            <a:extLst>
              <a:ext uri="{FF2B5EF4-FFF2-40B4-BE49-F238E27FC236}">
                <a16:creationId xmlns:a16="http://schemas.microsoft.com/office/drawing/2014/main" id="{E2ED23DA-C88F-994B-9BCF-07D44517C4ED}"/>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48971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85DE1108-6FDC-4F40-B36D-CECEBCBBEEE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ounded Rectangle 6">
            <a:extLst>
              <a:ext uri="{FF2B5EF4-FFF2-40B4-BE49-F238E27FC236}">
                <a16:creationId xmlns:a16="http://schemas.microsoft.com/office/drawing/2014/main" id="{94FB90FF-48DE-0144-9E83-B4A35245F0E1}"/>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7">
            <a:extLst>
              <a:ext uri="{FF2B5EF4-FFF2-40B4-BE49-F238E27FC236}">
                <a16:creationId xmlns:a16="http://schemas.microsoft.com/office/drawing/2014/main" id="{46DD7BBD-D59E-3843-9A18-F074B7CFEF5F}"/>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C94AAE0D-45A4-D642-BF01-18F55128F44A}"/>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53747AB5-7690-3F44-9120-1C6868B173BD}"/>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0AAE9956-A25A-EC4C-A4E7-9FFACF02FCFD}"/>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59097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C741AE87-DFC6-A24C-9406-B5C9CC044F6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Background pattern&#10;&#10;Description automatically generated">
            <a:extLst>
              <a:ext uri="{FF2B5EF4-FFF2-40B4-BE49-F238E27FC236}">
                <a16:creationId xmlns:a16="http://schemas.microsoft.com/office/drawing/2014/main" id="{AA536906-C5F3-B847-B9BD-968076934455}"/>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07348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B7B23F24-2550-B142-821F-FF416387F32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5841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BEAC689-FA6B-4C48-B608-C905D128332B}"/>
              </a:ext>
            </a:extLst>
          </p:cNvPr>
          <p:cNvSpPr>
            <a:spLocks noGrp="1" noChangeArrowheads="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DF20832-FCD9-C04A-9456-B66C4E4E41F2}"/>
              </a:ext>
            </a:extLst>
          </p:cNvPr>
          <p:cNvSpPr>
            <a:spLocks noGrp="1" noChangeArrowheads="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43" r:id="rId7"/>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Tuffy-TTF" panose="020B0603060100000000" pitchFamily="34" charset="0"/>
          <a:cs typeface="Tuffy-TTF" panose="020B0603060100000000"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Tuffy-TTF" panose="020B0603060100000000" pitchFamily="34" charset="0"/>
          <a:cs typeface="Tuffy-TTF" panose="020B0603060100000000"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s://www.twinkl.co.uk/resources/twinkl-lif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slide" Target="slide26.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www.twinkl.co.uk/resources/twinkl-life" TargetMode="External"/><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ACA19B-A9E3-4D65-A1FE-B9E921666E4B}"/>
              </a:ext>
            </a:extLst>
          </p:cNvPr>
          <p:cNvSpPr/>
          <p:nvPr/>
        </p:nvSpPr>
        <p:spPr>
          <a:xfrm>
            <a:off x="0" y="6251575"/>
            <a:ext cx="9144000" cy="6111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cxnSp>
        <p:nvCxnSpPr>
          <p:cNvPr id="3" name="Straight Connector 2">
            <a:extLst>
              <a:ext uri="{FF2B5EF4-FFF2-40B4-BE49-F238E27FC236}">
                <a16:creationId xmlns:a16="http://schemas.microsoft.com/office/drawing/2014/main" id="{041B9CD2-78A6-4A22-B718-F9951D1F419C}"/>
              </a:ext>
            </a:extLst>
          </p:cNvPr>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244" name="TextBox 3">
            <a:extLst>
              <a:ext uri="{FF2B5EF4-FFF2-40B4-BE49-F238E27FC236}">
                <a16:creationId xmlns:a16="http://schemas.microsoft.com/office/drawing/2014/main" id="{066E137B-774B-0346-8870-EC8F51B5999A}"/>
              </a:ext>
            </a:extLst>
          </p:cNvPr>
          <p:cNvSpPr txBox="1">
            <a:spLocks noChangeArrowheads="1"/>
          </p:cNvSpPr>
          <p:nvPr/>
        </p:nvSpPr>
        <p:spPr bwMode="auto">
          <a:xfrm>
            <a:off x="2195513" y="6464300"/>
            <a:ext cx="4752975"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lnSpc>
                <a:spcPct val="107000"/>
              </a:lnSpc>
              <a:spcBef>
                <a:spcPct val="0"/>
              </a:spcBef>
              <a:buFontTx/>
              <a:buNone/>
            </a:pPr>
            <a:r>
              <a:rPr lang="en-GB" altLang="en-US" sz="800" b="1" dirty="0">
                <a:solidFill>
                  <a:srgbClr val="FFFFFF"/>
                </a:solidFill>
                <a:latin typeface="Roboto" panose="02000000000000000000" pitchFamily="2" charset="0"/>
                <a:ea typeface="Roboto" panose="02000000000000000000" pitchFamily="2" charset="0"/>
                <a:cs typeface="Arial" panose="020B0604020202020204" pitchFamily="34" charset="0"/>
              </a:rPr>
              <a:t>PSHE and Citizenship | LKS2 | Living in the Wider World | Aiming High | When I Grow Up | Lesson 6</a:t>
            </a:r>
            <a:endParaRPr lang="en-GB" altLang="en-US" sz="800" dirty="0">
              <a:solidFill>
                <a:srgbClr val="FFFFFF"/>
              </a:solidFill>
              <a:latin typeface="Roboto" panose="02000000000000000000" pitchFamily="2" charset="0"/>
              <a:ea typeface="Roboto" panose="02000000000000000000" pitchFamily="2" charset="0"/>
              <a:cs typeface="Arial" panose="020B0604020202020204" pitchFamily="34" charset="0"/>
            </a:endParaRPr>
          </a:p>
        </p:txBody>
      </p:sp>
      <p:pic>
        <p:nvPicPr>
          <p:cNvPr id="10245" name="Picture 4">
            <a:extLst>
              <a:ext uri="{FF2B5EF4-FFF2-40B4-BE49-F238E27FC236}">
                <a16:creationId xmlns:a16="http://schemas.microsoft.com/office/drawing/2014/main" id="{D50DDB6B-AE1B-1046-8A2A-3241A32E8B5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65550" y="1050925"/>
            <a:ext cx="16129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Placeholder 16">
            <a:extLst>
              <a:ext uri="{FF2B5EF4-FFF2-40B4-BE49-F238E27FC236}">
                <a16:creationId xmlns:a16="http://schemas.microsoft.com/office/drawing/2014/main" id="{EAD42A30-2158-9B4E-BBC5-B2007F449656}"/>
              </a:ext>
            </a:extLst>
          </p:cNvPr>
          <p:cNvSpPr>
            <a:spLocks noChangeArrowheads="1"/>
          </p:cNvSpPr>
          <p:nvPr/>
        </p:nvSpPr>
        <p:spPr bwMode="auto">
          <a:xfrm>
            <a:off x="971550" y="3200400"/>
            <a:ext cx="7200900" cy="54292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buFont typeface="Arial" panose="020B0604020202020204" pitchFamily="34" charset="0"/>
              <a:buNone/>
            </a:pPr>
            <a:r>
              <a:rPr lang="en-GB" altLang="en-US" dirty="0">
                <a:solidFill>
                  <a:schemeClr val="bg1"/>
                </a:solidFill>
                <a:latin typeface="Roboto" panose="02000000000000000000" pitchFamily="2" charset="0"/>
                <a:ea typeface="Roboto" panose="02000000000000000000" pitchFamily="2" charset="0"/>
                <a:cs typeface="Arial" panose="020B0604020202020204" pitchFamily="34" charset="0"/>
              </a:rPr>
              <a:t>Living in the Wider World | Aiming High</a:t>
            </a:r>
          </a:p>
        </p:txBody>
      </p:sp>
      <p:sp>
        <p:nvSpPr>
          <p:cNvPr id="10247" name="Title 17">
            <a:extLst>
              <a:ext uri="{FF2B5EF4-FFF2-40B4-BE49-F238E27FC236}">
                <a16:creationId xmlns:a16="http://schemas.microsoft.com/office/drawing/2014/main" id="{CCBF3403-11B7-B74B-B072-5297ED15DC00}"/>
              </a:ext>
            </a:extLst>
          </p:cNvPr>
          <p:cNvSpPr>
            <a:spLocks noChangeArrowheads="1"/>
          </p:cNvSpPr>
          <p:nvPr/>
        </p:nvSpPr>
        <p:spPr bwMode="auto">
          <a:xfrm>
            <a:off x="755650" y="2359025"/>
            <a:ext cx="7632700" cy="6556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spcBef>
                <a:spcPct val="0"/>
              </a:spcBef>
              <a:buFontTx/>
              <a:buNone/>
            </a:pPr>
            <a:r>
              <a:rPr lang="en-GB" altLang="en-US" sz="5400" b="1" dirty="0">
                <a:solidFill>
                  <a:schemeClr val="bg1"/>
                </a:solidFill>
                <a:latin typeface="Roboto" panose="02000000000000000000" pitchFamily="2" charset="0"/>
                <a:ea typeface="Roboto" panose="02000000000000000000" pitchFamily="2" charset="0"/>
                <a:cs typeface="Arial" panose="020B0604020202020204" pitchFamily="34" charset="0"/>
              </a:rPr>
              <a:t>PSHE and Citizenship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2FEF4613-24A4-9544-92D7-70AFD4051728}"/>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Useful Skills</a:t>
            </a:r>
          </a:p>
        </p:txBody>
      </p:sp>
      <p:pic>
        <p:nvPicPr>
          <p:cNvPr id="18435" name="Whole Class">
            <a:extLst>
              <a:ext uri="{FF2B5EF4-FFF2-40B4-BE49-F238E27FC236}">
                <a16:creationId xmlns:a16="http://schemas.microsoft.com/office/drawing/2014/main" id="{4C42FE80-E151-374C-B4B9-9F6DC2A8213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3">
            <a:extLst>
              <a:ext uri="{FF2B5EF4-FFF2-40B4-BE49-F238E27FC236}">
                <a16:creationId xmlns:a16="http://schemas.microsoft.com/office/drawing/2014/main" id="{78BF60C7-647D-B846-A2F2-49CC572D9535}"/>
              </a:ext>
            </a:extLst>
          </p:cNvPr>
          <p:cNvSpPr>
            <a:spLocks noChangeArrowheads="1"/>
          </p:cNvSpPr>
          <p:nvPr/>
        </p:nvSpPr>
        <p:spPr bwMode="auto">
          <a:xfrm>
            <a:off x="763588" y="1628775"/>
            <a:ext cx="7616825" cy="495300"/>
          </a:xfrm>
          <a:prstGeom prst="rect">
            <a:avLst/>
          </a:prstGeom>
          <a:solidFill>
            <a:srgbClr val="EE831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rPr>
              <a:t>great at working in a team</a:t>
            </a:r>
          </a:p>
        </p:txBody>
      </p:sp>
      <p:pic>
        <p:nvPicPr>
          <p:cNvPr id="18437" name="Picture 5">
            <a:extLst>
              <a:ext uri="{FF2B5EF4-FFF2-40B4-BE49-F238E27FC236}">
                <a16:creationId xmlns:a16="http://schemas.microsoft.com/office/drawing/2014/main" id="{12DA6294-D739-EA4B-BB9D-4245FAFC818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8988" y="2279650"/>
            <a:ext cx="6618287"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CE735D11-5D31-7048-8607-86FC19B3ECFA}"/>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Useful Skills</a:t>
            </a:r>
          </a:p>
        </p:txBody>
      </p:sp>
      <p:pic>
        <p:nvPicPr>
          <p:cNvPr id="19459" name="Whole Class">
            <a:extLst>
              <a:ext uri="{FF2B5EF4-FFF2-40B4-BE49-F238E27FC236}">
                <a16:creationId xmlns:a16="http://schemas.microsoft.com/office/drawing/2014/main" id="{5E57A76B-AB90-7045-8388-2F4CDB147B9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3">
            <a:extLst>
              <a:ext uri="{FF2B5EF4-FFF2-40B4-BE49-F238E27FC236}">
                <a16:creationId xmlns:a16="http://schemas.microsoft.com/office/drawing/2014/main" id="{9810EA45-75BE-E94C-BFDA-B0197F264F87}"/>
              </a:ext>
            </a:extLst>
          </p:cNvPr>
          <p:cNvSpPr>
            <a:spLocks noChangeArrowheads="1"/>
          </p:cNvSpPr>
          <p:nvPr/>
        </p:nvSpPr>
        <p:spPr bwMode="auto">
          <a:xfrm>
            <a:off x="763588" y="1628775"/>
            <a:ext cx="7616825" cy="495300"/>
          </a:xfrm>
          <a:prstGeom prst="rect">
            <a:avLst/>
          </a:prstGeom>
          <a:solidFill>
            <a:srgbClr val="EE831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rPr>
              <a:t>being a good problem-solver</a:t>
            </a:r>
          </a:p>
        </p:txBody>
      </p:sp>
      <p:pic>
        <p:nvPicPr>
          <p:cNvPr id="3" name="Picture 2" descr="A person sitting at a table with a computer&#10;&#10;Description automatically generated">
            <a:extLst>
              <a:ext uri="{FF2B5EF4-FFF2-40B4-BE49-F238E27FC236}">
                <a16:creationId xmlns:a16="http://schemas.microsoft.com/office/drawing/2014/main" id="{ED319059-B950-6B47-AC23-E79C8B8E5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848" y="1536700"/>
            <a:ext cx="5333722" cy="487774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CDE2F47C-1160-B54E-8F43-CE6BF0C07B44}"/>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Useful Skills</a:t>
            </a:r>
          </a:p>
        </p:txBody>
      </p:sp>
      <p:pic>
        <p:nvPicPr>
          <p:cNvPr id="20483" name="Whole Class">
            <a:extLst>
              <a:ext uri="{FF2B5EF4-FFF2-40B4-BE49-F238E27FC236}">
                <a16:creationId xmlns:a16="http://schemas.microsoft.com/office/drawing/2014/main" id="{07B6AA94-66E2-2C4C-85E3-9A810EDA87D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3">
            <a:extLst>
              <a:ext uri="{FF2B5EF4-FFF2-40B4-BE49-F238E27FC236}">
                <a16:creationId xmlns:a16="http://schemas.microsoft.com/office/drawing/2014/main" id="{3CA88D85-37F4-0343-BB2B-653CE5ADD1C9}"/>
              </a:ext>
            </a:extLst>
          </p:cNvPr>
          <p:cNvSpPr>
            <a:spLocks noChangeArrowheads="1"/>
          </p:cNvSpPr>
          <p:nvPr/>
        </p:nvSpPr>
        <p:spPr bwMode="auto">
          <a:xfrm>
            <a:off x="763588" y="1628775"/>
            <a:ext cx="7616825" cy="495300"/>
          </a:xfrm>
          <a:prstGeom prst="rect">
            <a:avLst/>
          </a:prstGeom>
          <a:solidFill>
            <a:srgbClr val="EE831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bg1"/>
                </a:solidFill>
              </a:rPr>
              <a:t>great with words, numbers or both</a:t>
            </a:r>
          </a:p>
        </p:txBody>
      </p:sp>
      <p:pic>
        <p:nvPicPr>
          <p:cNvPr id="20485" name="Picture 5">
            <a:extLst>
              <a:ext uri="{FF2B5EF4-FFF2-40B4-BE49-F238E27FC236}">
                <a16:creationId xmlns:a16="http://schemas.microsoft.com/office/drawing/2014/main" id="{35C2B162-40F5-C649-93B3-7278A0DB538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02000" y="1533525"/>
            <a:ext cx="507365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462AB49F-115A-EE43-97E4-59F89BE72E87}"/>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Useful Skills</a:t>
            </a:r>
          </a:p>
        </p:txBody>
      </p:sp>
      <p:pic>
        <p:nvPicPr>
          <p:cNvPr id="21507" name="Whole Class">
            <a:extLst>
              <a:ext uri="{FF2B5EF4-FFF2-40B4-BE49-F238E27FC236}">
                <a16:creationId xmlns:a16="http://schemas.microsoft.com/office/drawing/2014/main" id="{5FC168D0-E292-844D-8490-A9BE71E4961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3">
            <a:extLst>
              <a:ext uri="{FF2B5EF4-FFF2-40B4-BE49-F238E27FC236}">
                <a16:creationId xmlns:a16="http://schemas.microsoft.com/office/drawing/2014/main" id="{F45FFA19-F7E7-A644-BCDF-FA62A6A4FEED}"/>
              </a:ext>
            </a:extLst>
          </p:cNvPr>
          <p:cNvSpPr>
            <a:spLocks noChangeArrowheads="1"/>
          </p:cNvSpPr>
          <p:nvPr/>
        </p:nvSpPr>
        <p:spPr bwMode="auto">
          <a:xfrm>
            <a:off x="763588" y="1628775"/>
            <a:ext cx="7616825" cy="495300"/>
          </a:xfrm>
          <a:prstGeom prst="rect">
            <a:avLst/>
          </a:prstGeom>
          <a:solidFill>
            <a:srgbClr val="EE831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rPr>
              <a:t>good at following instructions</a:t>
            </a:r>
          </a:p>
        </p:txBody>
      </p:sp>
      <p:pic>
        <p:nvPicPr>
          <p:cNvPr id="21509" name="Picture 6">
            <a:extLst>
              <a:ext uri="{FF2B5EF4-FFF2-40B4-BE49-F238E27FC236}">
                <a16:creationId xmlns:a16="http://schemas.microsoft.com/office/drawing/2014/main" id="{3DDEE83C-C384-A148-A584-746F51BF9A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08400" y="1390650"/>
            <a:ext cx="4519613"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B234647D-2FAF-1944-B9A1-453094683954}"/>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Useful Skills</a:t>
            </a:r>
          </a:p>
        </p:txBody>
      </p:sp>
      <p:pic>
        <p:nvPicPr>
          <p:cNvPr id="22531" name="Whole Class">
            <a:extLst>
              <a:ext uri="{FF2B5EF4-FFF2-40B4-BE49-F238E27FC236}">
                <a16:creationId xmlns:a16="http://schemas.microsoft.com/office/drawing/2014/main" id="{788BCB2F-8E94-A847-A7ED-9600003BF2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3">
            <a:extLst>
              <a:ext uri="{FF2B5EF4-FFF2-40B4-BE49-F238E27FC236}">
                <a16:creationId xmlns:a16="http://schemas.microsoft.com/office/drawing/2014/main" id="{2449B32C-2C5A-984F-9BD6-4D280C8C497A}"/>
              </a:ext>
            </a:extLst>
          </p:cNvPr>
          <p:cNvSpPr>
            <a:spLocks noChangeArrowheads="1"/>
          </p:cNvSpPr>
          <p:nvPr/>
        </p:nvSpPr>
        <p:spPr bwMode="auto">
          <a:xfrm>
            <a:off x="763588" y="1628775"/>
            <a:ext cx="7616825" cy="495300"/>
          </a:xfrm>
          <a:prstGeom prst="rect">
            <a:avLst/>
          </a:prstGeom>
          <a:solidFill>
            <a:srgbClr val="EE831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rPr>
              <a:t>an ability to learn new skills</a:t>
            </a:r>
          </a:p>
        </p:txBody>
      </p:sp>
      <p:pic>
        <p:nvPicPr>
          <p:cNvPr id="6" name="Picture 6">
            <a:extLst>
              <a:ext uri="{FF2B5EF4-FFF2-40B4-BE49-F238E27FC236}">
                <a16:creationId xmlns:a16="http://schemas.microsoft.com/office/drawing/2014/main" id="{20B5FC84-CAEE-1D47-8F0C-AAF3499A51F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2932" y="2552113"/>
            <a:ext cx="4537146" cy="373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8F3BCA01-4A32-C14E-9C15-20A3114DACEF}"/>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Useful Skills</a:t>
            </a:r>
          </a:p>
        </p:txBody>
      </p:sp>
      <p:pic>
        <p:nvPicPr>
          <p:cNvPr id="23555" name="Whole Class">
            <a:extLst>
              <a:ext uri="{FF2B5EF4-FFF2-40B4-BE49-F238E27FC236}">
                <a16:creationId xmlns:a16="http://schemas.microsoft.com/office/drawing/2014/main" id="{0696517D-4441-2C47-B807-5A8CC4235DB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3">
            <a:extLst>
              <a:ext uri="{FF2B5EF4-FFF2-40B4-BE49-F238E27FC236}">
                <a16:creationId xmlns:a16="http://schemas.microsoft.com/office/drawing/2014/main" id="{73008B48-CA48-3646-96F4-0F64E8CEF481}"/>
              </a:ext>
            </a:extLst>
          </p:cNvPr>
          <p:cNvSpPr>
            <a:spLocks noChangeArrowheads="1"/>
          </p:cNvSpPr>
          <p:nvPr/>
        </p:nvSpPr>
        <p:spPr bwMode="auto">
          <a:xfrm>
            <a:off x="763588" y="1628775"/>
            <a:ext cx="7616825" cy="495300"/>
          </a:xfrm>
          <a:prstGeom prst="rect">
            <a:avLst/>
          </a:prstGeom>
          <a:solidFill>
            <a:srgbClr val="EE831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rPr>
              <a:t>being reliable and organised</a:t>
            </a:r>
          </a:p>
        </p:txBody>
      </p:sp>
      <p:pic>
        <p:nvPicPr>
          <p:cNvPr id="23557" name="Picture 6">
            <a:extLst>
              <a:ext uri="{FF2B5EF4-FFF2-40B4-BE49-F238E27FC236}">
                <a16:creationId xmlns:a16="http://schemas.microsoft.com/office/drawing/2014/main" id="{1BC8E7B6-E27C-B740-8E63-4F1900D3DB3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87675" y="1473200"/>
            <a:ext cx="4824413"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958CD9A6-1969-164F-AC85-2A258361EA46}"/>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Useful Skills</a:t>
            </a:r>
          </a:p>
        </p:txBody>
      </p:sp>
      <p:pic>
        <p:nvPicPr>
          <p:cNvPr id="24579" name="Whole Class">
            <a:extLst>
              <a:ext uri="{FF2B5EF4-FFF2-40B4-BE49-F238E27FC236}">
                <a16:creationId xmlns:a16="http://schemas.microsoft.com/office/drawing/2014/main" id="{27E79068-2C39-174D-BE8F-63ADC99F00C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3">
            <a:extLst>
              <a:ext uri="{FF2B5EF4-FFF2-40B4-BE49-F238E27FC236}">
                <a16:creationId xmlns:a16="http://schemas.microsoft.com/office/drawing/2014/main" id="{2E494A17-BE88-8F44-BCFD-2067E3F35FC1}"/>
              </a:ext>
            </a:extLst>
          </p:cNvPr>
          <p:cNvSpPr>
            <a:spLocks noChangeArrowheads="1"/>
          </p:cNvSpPr>
          <p:nvPr/>
        </p:nvSpPr>
        <p:spPr bwMode="auto">
          <a:xfrm>
            <a:off x="763588" y="1628775"/>
            <a:ext cx="7616825" cy="495300"/>
          </a:xfrm>
          <a:prstGeom prst="rect">
            <a:avLst/>
          </a:prstGeom>
          <a:solidFill>
            <a:srgbClr val="EE831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rPr>
              <a:t>being able to come up with great ideas</a:t>
            </a:r>
          </a:p>
        </p:txBody>
      </p:sp>
      <p:pic>
        <p:nvPicPr>
          <p:cNvPr id="24581" name="Picture 5">
            <a:extLst>
              <a:ext uri="{FF2B5EF4-FFF2-40B4-BE49-F238E27FC236}">
                <a16:creationId xmlns:a16="http://schemas.microsoft.com/office/drawing/2014/main" id="{CDE2F078-E47B-BD47-AC27-57BB847ECEE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1638" y="1363663"/>
            <a:ext cx="3524250" cy="494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6D8C6503-7D49-3C4C-91B3-F33DFA5B7406}"/>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Useful Skills</a:t>
            </a:r>
          </a:p>
        </p:txBody>
      </p:sp>
      <p:pic>
        <p:nvPicPr>
          <p:cNvPr id="25603" name="Whole Class">
            <a:extLst>
              <a:ext uri="{FF2B5EF4-FFF2-40B4-BE49-F238E27FC236}">
                <a16:creationId xmlns:a16="http://schemas.microsoft.com/office/drawing/2014/main" id="{11D13BAF-EE0C-7444-A006-A3AAD9A3B2B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3">
            <a:extLst>
              <a:ext uri="{FF2B5EF4-FFF2-40B4-BE49-F238E27FC236}">
                <a16:creationId xmlns:a16="http://schemas.microsoft.com/office/drawing/2014/main" id="{4F56187F-0437-8D4B-B94B-DBA8266304E0}"/>
              </a:ext>
            </a:extLst>
          </p:cNvPr>
          <p:cNvSpPr>
            <a:spLocks noChangeArrowheads="1"/>
          </p:cNvSpPr>
          <p:nvPr/>
        </p:nvSpPr>
        <p:spPr bwMode="auto">
          <a:xfrm>
            <a:off x="776288" y="1408113"/>
            <a:ext cx="7616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tx1"/>
                </a:solidFill>
              </a:rPr>
              <a:t>How many times did you stand up in the game? </a:t>
            </a:r>
          </a:p>
        </p:txBody>
      </p:sp>
      <p:sp>
        <p:nvSpPr>
          <p:cNvPr id="25605" name="Rectangle 4">
            <a:extLst>
              <a:ext uri="{FF2B5EF4-FFF2-40B4-BE49-F238E27FC236}">
                <a16:creationId xmlns:a16="http://schemas.microsoft.com/office/drawing/2014/main" id="{E765F74D-27B5-4745-B708-E2A319AB3A43}"/>
              </a:ext>
            </a:extLst>
          </p:cNvPr>
          <p:cNvSpPr>
            <a:spLocks noChangeArrowheads="1"/>
          </p:cNvSpPr>
          <p:nvPr/>
        </p:nvSpPr>
        <p:spPr bwMode="auto">
          <a:xfrm>
            <a:off x="755650" y="1885950"/>
            <a:ext cx="7632700" cy="495300"/>
          </a:xfrm>
          <a:prstGeom prst="rect">
            <a:avLst/>
          </a:prstGeom>
          <a:solidFill>
            <a:srgbClr val="EE831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rPr>
              <a:t>Did a lot of people stand up at the same time as you?</a:t>
            </a:r>
          </a:p>
        </p:txBody>
      </p:sp>
      <p:sp>
        <p:nvSpPr>
          <p:cNvPr id="6" name="Rectangle 5">
            <a:extLst>
              <a:ext uri="{FF2B5EF4-FFF2-40B4-BE49-F238E27FC236}">
                <a16:creationId xmlns:a16="http://schemas.microsoft.com/office/drawing/2014/main" id="{98F4DF69-7B53-5943-BB15-5E3F36074F34}"/>
              </a:ext>
            </a:extLst>
          </p:cNvPr>
          <p:cNvSpPr>
            <a:spLocks noChangeArrowheads="1"/>
          </p:cNvSpPr>
          <p:nvPr/>
        </p:nvSpPr>
        <p:spPr bwMode="auto">
          <a:xfrm>
            <a:off x="755650" y="5324475"/>
            <a:ext cx="7632700" cy="773113"/>
          </a:xfrm>
          <a:prstGeom prst="rect">
            <a:avLst/>
          </a:prstGeom>
          <a:solidFill>
            <a:srgbClr val="EE831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rPr>
              <a:t>Once we know what sort of skills we might need for our dream jobs, we can focus on practising them and improving them.</a:t>
            </a:r>
          </a:p>
        </p:txBody>
      </p:sp>
      <p:sp>
        <p:nvSpPr>
          <p:cNvPr id="25607" name="Rectangle 6">
            <a:extLst>
              <a:ext uri="{FF2B5EF4-FFF2-40B4-BE49-F238E27FC236}">
                <a16:creationId xmlns:a16="http://schemas.microsoft.com/office/drawing/2014/main" id="{C6FFC8EB-78C1-244A-AD7C-BA9863995AE2}"/>
              </a:ext>
            </a:extLst>
          </p:cNvPr>
          <p:cNvSpPr>
            <a:spLocks noChangeArrowheads="1"/>
          </p:cNvSpPr>
          <p:nvPr/>
        </p:nvSpPr>
        <p:spPr bwMode="auto">
          <a:xfrm>
            <a:off x="755650" y="2511425"/>
            <a:ext cx="7616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tx1"/>
                </a:solidFill>
              </a:rPr>
              <a:t>Do you think a lot of jobs need similar skills?</a:t>
            </a:r>
          </a:p>
        </p:txBody>
      </p:sp>
      <p:pic>
        <p:nvPicPr>
          <p:cNvPr id="12" name="Picture 11">
            <a:extLst>
              <a:ext uri="{FF2B5EF4-FFF2-40B4-BE49-F238E27FC236}">
                <a16:creationId xmlns:a16="http://schemas.microsoft.com/office/drawing/2014/main" id="{2F3C4A4D-DE2D-9748-95EB-1F53175337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12975" y="2867025"/>
            <a:ext cx="614363"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1610617F-FE67-064F-A41F-60919187428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32325" y="2943225"/>
            <a:ext cx="682625"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260370CE-52CB-2847-A7D7-543734FD4FB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68950" y="2976563"/>
            <a:ext cx="1133475"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3E3580AB-9C46-A749-B5B3-8E170570F1F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08825" y="2943225"/>
            <a:ext cx="1063625"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4">
            <a:extLst>
              <a:ext uri="{FF2B5EF4-FFF2-40B4-BE49-F238E27FC236}">
                <a16:creationId xmlns:a16="http://schemas.microsoft.com/office/drawing/2014/main" id="{564BA919-9ED0-8247-B714-99F9A27FE37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22338" y="2794000"/>
            <a:ext cx="949325"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9">
            <a:extLst>
              <a:ext uri="{FF2B5EF4-FFF2-40B4-BE49-F238E27FC236}">
                <a16:creationId xmlns:a16="http://schemas.microsoft.com/office/drawing/2014/main" id="{90C61AD9-15E5-8347-B28D-6984C77CE6D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117850" y="2911475"/>
            <a:ext cx="1201738"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20">
            <a:extLst>
              <a:ext uri="{FF2B5EF4-FFF2-40B4-BE49-F238E27FC236}">
                <a16:creationId xmlns:a16="http://schemas.microsoft.com/office/drawing/2014/main" id="{3D84B1E9-1CE9-DF40-B70D-AAE98FBE6284}"/>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Exploring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8B7F33B6-622F-C94F-BAC1-5A09EED5ECE1}"/>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My Skills, My Strengths</a:t>
            </a:r>
          </a:p>
        </p:txBody>
      </p:sp>
      <p:pic>
        <p:nvPicPr>
          <p:cNvPr id="27651" name="Group Work">
            <a:extLst>
              <a:ext uri="{FF2B5EF4-FFF2-40B4-BE49-F238E27FC236}">
                <a16:creationId xmlns:a16="http://schemas.microsoft.com/office/drawing/2014/main" id="{2BFA5A0D-BAEB-7B4C-95C4-12CEE8A7A11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39063" y="552450"/>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3">
            <a:extLst>
              <a:ext uri="{FF2B5EF4-FFF2-40B4-BE49-F238E27FC236}">
                <a16:creationId xmlns:a16="http://schemas.microsoft.com/office/drawing/2014/main" id="{26A8AD86-E76C-5547-AFC2-D56DADC40A5C}"/>
              </a:ext>
            </a:extLst>
          </p:cNvPr>
          <p:cNvSpPr>
            <a:spLocks noChangeArrowheads="1"/>
          </p:cNvSpPr>
          <p:nvPr/>
        </p:nvSpPr>
        <p:spPr bwMode="auto">
          <a:xfrm>
            <a:off x="755650" y="1417638"/>
            <a:ext cx="7632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tx1"/>
                </a:solidFill>
              </a:rPr>
              <a:t>Think back to the skills we have just been thinking about in the game. Did you recognise some of them as being skills you already have?</a:t>
            </a:r>
          </a:p>
        </p:txBody>
      </p:sp>
      <p:sp>
        <p:nvSpPr>
          <p:cNvPr id="27653" name="Rectangle 4">
            <a:extLst>
              <a:ext uri="{FF2B5EF4-FFF2-40B4-BE49-F238E27FC236}">
                <a16:creationId xmlns:a16="http://schemas.microsoft.com/office/drawing/2014/main" id="{C691529E-2298-EF48-9A42-CBB9691F8804}"/>
              </a:ext>
            </a:extLst>
          </p:cNvPr>
          <p:cNvSpPr>
            <a:spLocks noChangeArrowheads="1"/>
          </p:cNvSpPr>
          <p:nvPr/>
        </p:nvSpPr>
        <p:spPr bwMode="auto">
          <a:xfrm>
            <a:off x="755650" y="3887788"/>
            <a:ext cx="7632700" cy="1325562"/>
          </a:xfrm>
          <a:prstGeom prst="rect">
            <a:avLst/>
          </a:prstGeom>
          <a:solidFill>
            <a:srgbClr val="EE831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bg1"/>
                </a:solidFill>
              </a:rPr>
              <a:t>In your group, take turns to share your skills and strengths. Make sure everyone gets a turn and remember to value what everybody says. What one person considers a strength, another may not but that is fine because we are all different.</a:t>
            </a:r>
          </a:p>
        </p:txBody>
      </p:sp>
      <p:sp>
        <p:nvSpPr>
          <p:cNvPr id="27654" name="Rectangle 5">
            <a:extLst>
              <a:ext uri="{FF2B5EF4-FFF2-40B4-BE49-F238E27FC236}">
                <a16:creationId xmlns:a16="http://schemas.microsoft.com/office/drawing/2014/main" id="{0516522C-9714-D942-AD2A-D86455B88A30}"/>
              </a:ext>
            </a:extLst>
          </p:cNvPr>
          <p:cNvSpPr>
            <a:spLocks noChangeArrowheads="1"/>
          </p:cNvSpPr>
          <p:nvPr/>
        </p:nvSpPr>
        <p:spPr bwMode="auto">
          <a:xfrm>
            <a:off x="755650" y="3105150"/>
            <a:ext cx="7632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tx1"/>
                </a:solidFill>
              </a:rPr>
              <a:t>It could be anything, from looking after your pet at home to being great at gymnastics at school.</a:t>
            </a:r>
          </a:p>
        </p:txBody>
      </p:sp>
      <p:sp>
        <p:nvSpPr>
          <p:cNvPr id="27655" name="Rectangle 6">
            <a:extLst>
              <a:ext uri="{FF2B5EF4-FFF2-40B4-BE49-F238E27FC236}">
                <a16:creationId xmlns:a16="http://schemas.microsoft.com/office/drawing/2014/main" id="{7514BB39-8BC8-5049-B1C6-4DCEA1641664}"/>
              </a:ext>
            </a:extLst>
          </p:cNvPr>
          <p:cNvSpPr>
            <a:spLocks noChangeArrowheads="1"/>
          </p:cNvSpPr>
          <p:nvPr/>
        </p:nvSpPr>
        <p:spPr bwMode="auto">
          <a:xfrm>
            <a:off x="755650" y="2198688"/>
            <a:ext cx="7632700" cy="771525"/>
          </a:xfrm>
          <a:prstGeom prst="rect">
            <a:avLst/>
          </a:prstGeom>
          <a:solidFill>
            <a:srgbClr val="EE831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rPr>
              <a:t>You will all have skills and strengths already. These are things you are good at and enjoy doing.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655"/>
                                        </p:tgtEl>
                                        <p:attrNameLst>
                                          <p:attrName>style.visibility</p:attrName>
                                        </p:attrNameLst>
                                      </p:cBhvr>
                                      <p:to>
                                        <p:strVal val="visible"/>
                                      </p:to>
                                    </p:set>
                                    <p:animEffect transition="in" filter="fade">
                                      <p:cBhvr>
                                        <p:cTn id="7" dur="500"/>
                                        <p:tgtEl>
                                          <p:spTgt spid="276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654"/>
                                        </p:tgtEl>
                                        <p:attrNameLst>
                                          <p:attrName>style.visibility</p:attrName>
                                        </p:attrNameLst>
                                      </p:cBhvr>
                                      <p:to>
                                        <p:strVal val="visible"/>
                                      </p:to>
                                    </p:set>
                                    <p:animEffect transition="in" filter="fade">
                                      <p:cBhvr>
                                        <p:cTn id="10" dur="500"/>
                                        <p:tgtEl>
                                          <p:spTgt spid="2765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653"/>
                                        </p:tgtEl>
                                        <p:attrNameLst>
                                          <p:attrName>style.visibility</p:attrName>
                                        </p:attrNameLst>
                                      </p:cBhvr>
                                      <p:to>
                                        <p:strVal val="visible"/>
                                      </p:to>
                                    </p:set>
                                    <p:animEffect transition="in" filter="fade">
                                      <p:cBhvr>
                                        <p:cTn id="15" dur="5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P spid="27654" grpId="0"/>
      <p:bldP spid="2765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45EA1225-5260-9E43-8F95-F99288BE4E63}"/>
              </a:ext>
            </a:extLst>
          </p:cNvPr>
          <p:cNvSpPr/>
          <p:nvPr/>
        </p:nvSpPr>
        <p:spPr>
          <a:xfrm>
            <a:off x="3779912" y="5445224"/>
            <a:ext cx="1584176"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2D8ED-3101-C741-AC76-E33E038B1E62}"/>
              </a:ext>
            </a:extLst>
          </p:cNvPr>
          <p:cNvSpPr>
            <a:spLocks noGrp="1"/>
          </p:cNvSpPr>
          <p:nvPr>
            <p:ph type="title"/>
          </p:nvPr>
        </p:nvSpPr>
        <p:spPr/>
        <p:txBody>
          <a:bodyPr/>
          <a:lstStyle/>
          <a:p>
            <a:r>
              <a:rPr lang="en-US" dirty="0">
                <a:latin typeface="+mn-lt"/>
              </a:rPr>
              <a:t>My Skills, My Strengths</a:t>
            </a:r>
          </a:p>
        </p:txBody>
      </p:sp>
      <p:pic>
        <p:nvPicPr>
          <p:cNvPr id="3" name="Group Work">
            <a:extLst>
              <a:ext uri="{FF2B5EF4-FFF2-40B4-BE49-F238E27FC236}">
                <a16:creationId xmlns:a16="http://schemas.microsoft.com/office/drawing/2014/main" id="{30B8F560-1281-C743-BA98-5B07A98CB0A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39063" y="552450"/>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146C905D-73BD-514C-BB30-01AFA5337AA1}"/>
              </a:ext>
            </a:extLst>
          </p:cNvPr>
          <p:cNvSpPr/>
          <p:nvPr/>
        </p:nvSpPr>
        <p:spPr>
          <a:xfrm>
            <a:off x="846540" y="1660149"/>
            <a:ext cx="7632848" cy="10801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Identifying our skills and strengths is a very important part of developing our self-worth. These are the feelings we have about ourselves, our self-esteem and the respect we feel we deserve from others.</a:t>
            </a:r>
          </a:p>
        </p:txBody>
      </p:sp>
      <p:pic>
        <p:nvPicPr>
          <p:cNvPr id="6" name="Picture 5" descr="A close up of a mask&#10;&#10;Description automatically generated">
            <a:extLst>
              <a:ext uri="{FF2B5EF4-FFF2-40B4-BE49-F238E27FC236}">
                <a16:creationId xmlns:a16="http://schemas.microsoft.com/office/drawing/2014/main" id="{6B64A8E8-D867-294C-B9A8-E57DFAD4A0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35253" y="3356992"/>
            <a:ext cx="2444135" cy="3022113"/>
          </a:xfrm>
          <a:prstGeom prst="rect">
            <a:avLst/>
          </a:prstGeom>
        </p:spPr>
      </p:pic>
      <p:sp>
        <p:nvSpPr>
          <p:cNvPr id="7" name="Rectangle 6">
            <a:extLst>
              <a:ext uri="{FF2B5EF4-FFF2-40B4-BE49-F238E27FC236}">
                <a16:creationId xmlns:a16="http://schemas.microsoft.com/office/drawing/2014/main" id="{2D919D6B-5582-384C-8ACA-8023F80FE01B}"/>
              </a:ext>
            </a:extLst>
          </p:cNvPr>
          <p:cNvSpPr/>
          <p:nvPr/>
        </p:nvSpPr>
        <p:spPr>
          <a:xfrm>
            <a:off x="808962" y="2964812"/>
            <a:ext cx="4572000" cy="923330"/>
          </a:xfrm>
          <a:prstGeom prst="rect">
            <a:avLst/>
          </a:prstGeom>
        </p:spPr>
        <p:txBody>
          <a:bodyPr>
            <a:spAutoFit/>
          </a:bodyPr>
          <a:lstStyle/>
          <a:p>
            <a:r>
              <a:rPr lang="en-US" dirty="0"/>
              <a:t>We all have many strengths, skills and interests and knowing what they are., supports our mental wellbeing.</a:t>
            </a:r>
          </a:p>
        </p:txBody>
      </p:sp>
      <p:sp>
        <p:nvSpPr>
          <p:cNvPr id="8" name="Rectangle 7">
            <a:extLst>
              <a:ext uri="{FF2B5EF4-FFF2-40B4-BE49-F238E27FC236}">
                <a16:creationId xmlns:a16="http://schemas.microsoft.com/office/drawing/2014/main" id="{91F1DF0D-7C2F-3344-8661-06CD80CDF981}"/>
              </a:ext>
            </a:extLst>
          </p:cNvPr>
          <p:cNvSpPr/>
          <p:nvPr/>
        </p:nvSpPr>
        <p:spPr>
          <a:xfrm>
            <a:off x="822154" y="4146865"/>
            <a:ext cx="5040560" cy="864096"/>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are all different, we are all great and we all have a lot to offer! This should be celebrated.</a:t>
            </a:r>
          </a:p>
        </p:txBody>
      </p:sp>
    </p:spTree>
    <p:extLst>
      <p:ext uri="{BB962C8B-B14F-4D97-AF65-F5344CB8AC3E}">
        <p14:creationId xmlns:p14="http://schemas.microsoft.com/office/powerpoint/2010/main" val="121477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355D27A8-741D-2E47-89B6-CCC2758A29CD}"/>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Overcoming Obstacles</a:t>
            </a:r>
          </a:p>
        </p:txBody>
      </p:sp>
      <p:sp>
        <p:nvSpPr>
          <p:cNvPr id="28675" name="Rectangle 3">
            <a:extLst>
              <a:ext uri="{FF2B5EF4-FFF2-40B4-BE49-F238E27FC236}">
                <a16:creationId xmlns:a16="http://schemas.microsoft.com/office/drawing/2014/main" id="{5CE2EDA5-CAA9-E54C-A11F-67A620854CAE}"/>
              </a:ext>
            </a:extLst>
          </p:cNvPr>
          <p:cNvSpPr>
            <a:spLocks noChangeArrowheads="1"/>
          </p:cNvSpPr>
          <p:nvPr/>
        </p:nvSpPr>
        <p:spPr bwMode="auto">
          <a:xfrm>
            <a:off x="755650" y="1417638"/>
            <a:ext cx="76327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tx1"/>
                </a:solidFill>
                <a:sym typeface="Wingdings" pitchFamily="2" charset="2"/>
              </a:rPr>
              <a:t>Having an idea of the job you want and knowing you already have some of the skills needed is a super place to start when it comes to achieving our dreams and goals.</a:t>
            </a:r>
          </a:p>
        </p:txBody>
      </p:sp>
      <p:sp>
        <p:nvSpPr>
          <p:cNvPr id="28676" name="Rectangle 4">
            <a:extLst>
              <a:ext uri="{FF2B5EF4-FFF2-40B4-BE49-F238E27FC236}">
                <a16:creationId xmlns:a16="http://schemas.microsoft.com/office/drawing/2014/main" id="{B5DF67D5-8DB2-044E-9AD3-11E256971B73}"/>
              </a:ext>
            </a:extLst>
          </p:cNvPr>
          <p:cNvSpPr>
            <a:spLocks noChangeArrowheads="1"/>
          </p:cNvSpPr>
          <p:nvPr/>
        </p:nvSpPr>
        <p:spPr bwMode="auto">
          <a:xfrm>
            <a:off x="755650" y="4341813"/>
            <a:ext cx="7632700" cy="771525"/>
          </a:xfrm>
          <a:prstGeom prst="rect">
            <a:avLst/>
          </a:prstGeom>
          <a:solidFill>
            <a:srgbClr val="EE831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sym typeface="Wingdings" pitchFamily="2" charset="2"/>
              </a:rPr>
              <a:t>Applying a growth mindset and understanding that we can keep trying are important skills for us all to have.</a:t>
            </a:r>
          </a:p>
        </p:txBody>
      </p:sp>
      <p:sp>
        <p:nvSpPr>
          <p:cNvPr id="28677" name="Rectangle 5">
            <a:extLst>
              <a:ext uri="{FF2B5EF4-FFF2-40B4-BE49-F238E27FC236}">
                <a16:creationId xmlns:a16="http://schemas.microsoft.com/office/drawing/2014/main" id="{7561218E-FD06-5340-B470-AB7DE79678FB}"/>
              </a:ext>
            </a:extLst>
          </p:cNvPr>
          <p:cNvSpPr>
            <a:spLocks noChangeArrowheads="1"/>
          </p:cNvSpPr>
          <p:nvPr/>
        </p:nvSpPr>
        <p:spPr bwMode="auto">
          <a:xfrm>
            <a:off x="755650" y="3563938"/>
            <a:ext cx="7632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tx1"/>
                </a:solidFill>
                <a:sym typeface="Wingdings" pitchFamily="2" charset="2"/>
              </a:rPr>
              <a:t>Of course, these are not things that should stop you from reaching your goal. They are simply things we need to prepare for. </a:t>
            </a:r>
          </a:p>
        </p:txBody>
      </p:sp>
      <p:sp>
        <p:nvSpPr>
          <p:cNvPr id="28678" name="Rectangle 6">
            <a:extLst>
              <a:ext uri="{FF2B5EF4-FFF2-40B4-BE49-F238E27FC236}">
                <a16:creationId xmlns:a16="http://schemas.microsoft.com/office/drawing/2014/main" id="{75DC1C85-7647-EF4C-A51A-A16E6822EA05}"/>
              </a:ext>
            </a:extLst>
          </p:cNvPr>
          <p:cNvSpPr>
            <a:spLocks noChangeArrowheads="1"/>
          </p:cNvSpPr>
          <p:nvPr/>
        </p:nvSpPr>
        <p:spPr bwMode="auto">
          <a:xfrm>
            <a:off x="755650" y="2382838"/>
            <a:ext cx="7632700" cy="1049337"/>
          </a:xfrm>
          <a:prstGeom prst="rect">
            <a:avLst/>
          </a:prstGeom>
          <a:solidFill>
            <a:srgbClr val="EE831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sym typeface="Wingdings" pitchFamily="2" charset="2"/>
              </a:rPr>
              <a:t>But getting your dream job is not always so easy. Most people find there are challenges to face, obstacles to overcome and setbacks along </a:t>
            </a:r>
            <a:br>
              <a:rPr lang="en-GB" altLang="en-US">
                <a:solidFill>
                  <a:schemeClr val="bg1"/>
                </a:solidFill>
                <a:sym typeface="Wingdings" pitchFamily="2" charset="2"/>
              </a:rPr>
            </a:br>
            <a:r>
              <a:rPr lang="en-GB" altLang="en-US">
                <a:solidFill>
                  <a:schemeClr val="bg1"/>
                </a:solidFill>
                <a:sym typeface="Wingdings" pitchFamily="2" charset="2"/>
              </a:rPr>
              <a:t>the way.</a:t>
            </a:r>
          </a:p>
        </p:txBody>
      </p:sp>
      <p:pic>
        <p:nvPicPr>
          <p:cNvPr id="28679" name="Pairs">
            <a:extLst>
              <a:ext uri="{FF2B5EF4-FFF2-40B4-BE49-F238E27FC236}">
                <a16:creationId xmlns:a16="http://schemas.microsoft.com/office/drawing/2014/main" id="{DD631DAF-5897-A54D-8D0F-7CB65976D24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39063" y="5492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FA84380-8C9F-404E-A2EB-E9E9D401AACD}"/>
              </a:ext>
            </a:extLst>
          </p:cNvPr>
          <p:cNvSpPr/>
          <p:nvPr/>
        </p:nvSpPr>
        <p:spPr>
          <a:xfrm>
            <a:off x="4356100" y="2995613"/>
            <a:ext cx="4032250" cy="3241675"/>
          </a:xfrm>
          <a:prstGeom prst="rect">
            <a:avLst/>
          </a:prstGeom>
          <a:solidFill>
            <a:srgbClr val="F8BC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9699" name="Title 1">
            <a:extLst>
              <a:ext uri="{FF2B5EF4-FFF2-40B4-BE49-F238E27FC236}">
                <a16:creationId xmlns:a16="http://schemas.microsoft.com/office/drawing/2014/main" id="{CA74FCE2-89C3-744E-9EE4-C2388F425DE8}"/>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Overcoming Obstacles</a:t>
            </a:r>
          </a:p>
        </p:txBody>
      </p:sp>
      <p:sp>
        <p:nvSpPr>
          <p:cNvPr id="29700" name="Rectangle 3">
            <a:extLst>
              <a:ext uri="{FF2B5EF4-FFF2-40B4-BE49-F238E27FC236}">
                <a16:creationId xmlns:a16="http://schemas.microsoft.com/office/drawing/2014/main" id="{38395B12-5008-E842-AC74-30D351093769}"/>
              </a:ext>
            </a:extLst>
          </p:cNvPr>
          <p:cNvSpPr>
            <a:spLocks noChangeArrowheads="1"/>
          </p:cNvSpPr>
          <p:nvPr/>
        </p:nvSpPr>
        <p:spPr bwMode="auto">
          <a:xfrm>
            <a:off x="755650" y="1417638"/>
            <a:ext cx="7632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tx1"/>
                </a:solidFill>
                <a:sym typeface="Wingdings" pitchFamily="2" charset="2"/>
              </a:rPr>
              <a:t>We face obstacles everyday. The more challenges we face, the better we get at coping with them.</a:t>
            </a:r>
          </a:p>
        </p:txBody>
      </p:sp>
      <p:sp>
        <p:nvSpPr>
          <p:cNvPr id="29701" name="Rectangle 5">
            <a:extLst>
              <a:ext uri="{FF2B5EF4-FFF2-40B4-BE49-F238E27FC236}">
                <a16:creationId xmlns:a16="http://schemas.microsoft.com/office/drawing/2014/main" id="{10DF487F-8AA1-854A-9D0C-3A7B65EC1FFB}"/>
              </a:ext>
            </a:extLst>
          </p:cNvPr>
          <p:cNvSpPr>
            <a:spLocks noChangeArrowheads="1"/>
          </p:cNvSpPr>
          <p:nvPr/>
        </p:nvSpPr>
        <p:spPr bwMode="auto">
          <a:xfrm>
            <a:off x="735013" y="2995613"/>
            <a:ext cx="333216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tx1"/>
                </a:solidFill>
                <a:sym typeface="Wingdings" pitchFamily="2" charset="2"/>
              </a:rPr>
              <a:t>As you turn each card over, discuss together how a growth mindset could be applied to the problem and what that person could do when faced with that challenge.</a:t>
            </a:r>
          </a:p>
        </p:txBody>
      </p:sp>
      <p:sp>
        <p:nvSpPr>
          <p:cNvPr id="29702" name="Rectangle 6">
            <a:extLst>
              <a:ext uri="{FF2B5EF4-FFF2-40B4-BE49-F238E27FC236}">
                <a16:creationId xmlns:a16="http://schemas.microsoft.com/office/drawing/2014/main" id="{516E1B98-8ADE-9340-8DB9-C55DDA7546BD}"/>
              </a:ext>
            </a:extLst>
          </p:cNvPr>
          <p:cNvSpPr>
            <a:spLocks noChangeArrowheads="1"/>
          </p:cNvSpPr>
          <p:nvPr/>
        </p:nvSpPr>
        <p:spPr bwMode="auto">
          <a:xfrm>
            <a:off x="755650" y="2078038"/>
            <a:ext cx="7632700" cy="773112"/>
          </a:xfrm>
          <a:prstGeom prst="rect">
            <a:avLst/>
          </a:prstGeom>
          <a:solidFill>
            <a:srgbClr val="EE831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sym typeface="Wingdings" pitchFamily="2" charset="2"/>
              </a:rPr>
              <a:t>With your partner, you are going to look at some possible obstacles that a person might face when trying to get their dream job.</a:t>
            </a:r>
          </a:p>
        </p:txBody>
      </p:sp>
      <p:pic>
        <p:nvPicPr>
          <p:cNvPr id="29703" name="Pairs">
            <a:extLst>
              <a:ext uri="{FF2B5EF4-FFF2-40B4-BE49-F238E27FC236}">
                <a16:creationId xmlns:a16="http://schemas.microsoft.com/office/drawing/2014/main" id="{8A27BAB9-BAA4-CA45-9FB4-9AC38A2E835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39063" y="5492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table&#10;&#10;Description automatically generated">
            <a:extLst>
              <a:ext uri="{FF2B5EF4-FFF2-40B4-BE49-F238E27FC236}">
                <a16:creationId xmlns:a16="http://schemas.microsoft.com/office/drawing/2014/main" id="{3150C122-5AC7-3941-A694-FD4498450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6858" y="2995612"/>
            <a:ext cx="2290733" cy="32416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animEffect transition="in" filter="fade">
                                      <p:cBhvr>
                                        <p:cTn id="7" dur="500"/>
                                        <p:tgtEl>
                                          <p:spTgt spid="297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701"/>
                                        </p:tgtEl>
                                        <p:attrNameLst>
                                          <p:attrName>style.visibility</p:attrName>
                                        </p:attrNameLst>
                                      </p:cBhvr>
                                      <p:to>
                                        <p:strVal val="visible"/>
                                      </p:to>
                                    </p:set>
                                    <p:animEffect transition="in" filter="fade">
                                      <p:cBhvr>
                                        <p:cTn id="12" dur="500"/>
                                        <p:tgtEl>
                                          <p:spTgt spid="2970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9701" grpId="0"/>
      <p:bldP spid="2970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29E81-E456-3346-B240-C169C74D22C0}"/>
              </a:ext>
            </a:extLst>
          </p:cNvPr>
          <p:cNvSpPr>
            <a:spLocks noGrp="1"/>
          </p:cNvSpPr>
          <p:nvPr>
            <p:ph type="title"/>
          </p:nvPr>
        </p:nvSpPr>
        <p:spPr/>
        <p:txBody>
          <a:bodyPr/>
          <a:lstStyle/>
          <a:p>
            <a:r>
              <a:rPr lang="en-US" dirty="0">
                <a:latin typeface="+mn-lt"/>
              </a:rPr>
              <a:t>Overcoming Obstacles</a:t>
            </a:r>
          </a:p>
        </p:txBody>
      </p:sp>
      <p:pic>
        <p:nvPicPr>
          <p:cNvPr id="3" name="Pairs">
            <a:extLst>
              <a:ext uri="{FF2B5EF4-FFF2-40B4-BE49-F238E27FC236}">
                <a16:creationId xmlns:a16="http://schemas.microsoft.com/office/drawing/2014/main" id="{AE383AF5-A245-7349-9F8C-0F2A1CCA87E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39063" y="5492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7BE7A2B-0713-0C4E-A5ED-02D4555A18F1}"/>
              </a:ext>
            </a:extLst>
          </p:cNvPr>
          <p:cNvSpPr txBox="1"/>
          <p:nvPr/>
        </p:nvSpPr>
        <p:spPr>
          <a:xfrm>
            <a:off x="1110850" y="1308274"/>
            <a:ext cx="6912768" cy="923330"/>
          </a:xfrm>
          <a:prstGeom prst="rect">
            <a:avLst/>
          </a:prstGeom>
          <a:noFill/>
        </p:spPr>
        <p:txBody>
          <a:bodyPr wrap="square" rtlCol="0">
            <a:spAutoFit/>
          </a:bodyPr>
          <a:lstStyle/>
          <a:p>
            <a:r>
              <a:rPr lang="en-US" dirty="0"/>
              <a:t>Now, let’s consider the routes we can take into different jobs.</a:t>
            </a:r>
          </a:p>
          <a:p>
            <a:endParaRPr lang="en-US" dirty="0"/>
          </a:p>
          <a:p>
            <a:r>
              <a:rPr lang="en-US" dirty="0"/>
              <a:t>Some jobs require university qualifications.</a:t>
            </a:r>
          </a:p>
        </p:txBody>
      </p:sp>
      <p:sp>
        <p:nvSpPr>
          <p:cNvPr id="5" name="Rectangle 4">
            <a:extLst>
              <a:ext uri="{FF2B5EF4-FFF2-40B4-BE49-F238E27FC236}">
                <a16:creationId xmlns:a16="http://schemas.microsoft.com/office/drawing/2014/main" id="{550CCD97-0FDE-4742-8B57-E941A7D6EF91}"/>
              </a:ext>
            </a:extLst>
          </p:cNvPr>
          <p:cNvSpPr/>
          <p:nvPr/>
        </p:nvSpPr>
        <p:spPr>
          <a:xfrm>
            <a:off x="640416" y="2260292"/>
            <a:ext cx="7853637" cy="80704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When you go to university, you choose to study the subject area that most interests you or the field that you will need for your dream job.</a:t>
            </a:r>
          </a:p>
        </p:txBody>
      </p:sp>
      <p:pic>
        <p:nvPicPr>
          <p:cNvPr id="7" name="Picture 6" descr="A picture containing suit, knife&#10;&#10;Description automatically generated">
            <a:extLst>
              <a:ext uri="{FF2B5EF4-FFF2-40B4-BE49-F238E27FC236}">
                <a16:creationId xmlns:a16="http://schemas.microsoft.com/office/drawing/2014/main" id="{A12491EB-FE6A-444D-8EA7-C9C775A12D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3055" y="3494464"/>
            <a:ext cx="1423499" cy="2878622"/>
          </a:xfrm>
          <a:prstGeom prst="rect">
            <a:avLst/>
          </a:prstGeom>
        </p:spPr>
      </p:pic>
      <p:pic>
        <p:nvPicPr>
          <p:cNvPr id="9" name="Picture 8" descr="A person wearing a suit and tie&#10;&#10;Description automatically generated">
            <a:extLst>
              <a:ext uri="{FF2B5EF4-FFF2-40B4-BE49-F238E27FC236}">
                <a16:creationId xmlns:a16="http://schemas.microsoft.com/office/drawing/2014/main" id="{D7AA84C2-47A4-7448-9E7B-80D1B47902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02209" y="3503115"/>
            <a:ext cx="1385112" cy="2878622"/>
          </a:xfrm>
          <a:prstGeom prst="rect">
            <a:avLst/>
          </a:prstGeom>
        </p:spPr>
      </p:pic>
      <p:pic>
        <p:nvPicPr>
          <p:cNvPr id="11" name="Picture 10" descr="A person in a suit and tie&#10;&#10;Description automatically generated">
            <a:extLst>
              <a:ext uri="{FF2B5EF4-FFF2-40B4-BE49-F238E27FC236}">
                <a16:creationId xmlns:a16="http://schemas.microsoft.com/office/drawing/2014/main" id="{FDA4B30E-047A-7140-A080-1E8E0BA09BB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87321" y="3500483"/>
            <a:ext cx="1518748" cy="2878622"/>
          </a:xfrm>
          <a:prstGeom prst="rect">
            <a:avLst/>
          </a:prstGeom>
        </p:spPr>
      </p:pic>
      <p:sp>
        <p:nvSpPr>
          <p:cNvPr id="13" name="Rectangle 12">
            <a:extLst>
              <a:ext uri="{FF2B5EF4-FFF2-40B4-BE49-F238E27FC236}">
                <a16:creationId xmlns:a16="http://schemas.microsoft.com/office/drawing/2014/main" id="{E17885B5-AFEB-3041-96D5-583DF67EF972}"/>
              </a:ext>
            </a:extLst>
          </p:cNvPr>
          <p:cNvSpPr/>
          <p:nvPr/>
        </p:nvSpPr>
        <p:spPr>
          <a:xfrm>
            <a:off x="1070495" y="1494836"/>
            <a:ext cx="6993478" cy="5370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Some jobs require certain qualifications in certain core subjects.</a:t>
            </a:r>
          </a:p>
          <a:p>
            <a:pPr algn="ctr"/>
            <a:endParaRPr lang="en-US" dirty="0"/>
          </a:p>
        </p:txBody>
      </p:sp>
      <p:grpSp>
        <p:nvGrpSpPr>
          <p:cNvPr id="17" name="Group 16">
            <a:extLst>
              <a:ext uri="{FF2B5EF4-FFF2-40B4-BE49-F238E27FC236}">
                <a16:creationId xmlns:a16="http://schemas.microsoft.com/office/drawing/2014/main" id="{38F32B47-0B10-4D4F-A191-59B424845B82}"/>
              </a:ext>
            </a:extLst>
          </p:cNvPr>
          <p:cNvGrpSpPr/>
          <p:nvPr/>
        </p:nvGrpSpPr>
        <p:grpSpPr>
          <a:xfrm>
            <a:off x="617709" y="2447552"/>
            <a:ext cx="7854327" cy="2470620"/>
            <a:chOff x="1008530" y="2785668"/>
            <a:chExt cx="7854327" cy="2470620"/>
          </a:xfrm>
        </p:grpSpPr>
        <p:sp>
          <p:nvSpPr>
            <p:cNvPr id="16" name="Rectangle 15">
              <a:extLst>
                <a:ext uri="{FF2B5EF4-FFF2-40B4-BE49-F238E27FC236}">
                  <a16:creationId xmlns:a16="http://schemas.microsoft.com/office/drawing/2014/main" id="{0C6EA00C-7784-3143-A76A-323AAD556B99}"/>
                </a:ext>
              </a:extLst>
            </p:cNvPr>
            <p:cNvSpPr/>
            <p:nvPr/>
          </p:nvSpPr>
          <p:spPr>
            <a:xfrm>
              <a:off x="1008530" y="3827645"/>
              <a:ext cx="6764100" cy="80704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This is something you can start </a:t>
              </a:r>
              <a:br>
                <a:rPr lang="en-US" dirty="0"/>
              </a:br>
              <a:r>
                <a:rPr lang="en-US" dirty="0"/>
                <a:t>to work on straight away.</a:t>
              </a:r>
            </a:p>
          </p:txBody>
        </p:sp>
        <p:pic>
          <p:nvPicPr>
            <p:cNvPr id="15" name="Picture 14" descr="A desktop computer sitting on top of a keyboard&#10;&#10;Description automatically generated">
              <a:extLst>
                <a:ext uri="{FF2B5EF4-FFF2-40B4-BE49-F238E27FC236}">
                  <a16:creationId xmlns:a16="http://schemas.microsoft.com/office/drawing/2014/main" id="{38AB45E4-7F6B-0040-BF37-E1911A0593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75536" y="2785668"/>
              <a:ext cx="3387321" cy="2470620"/>
            </a:xfrm>
            <a:prstGeom prst="rect">
              <a:avLst/>
            </a:prstGeom>
          </p:spPr>
        </p:pic>
      </p:grpSp>
      <p:sp>
        <p:nvSpPr>
          <p:cNvPr id="18" name="Rectangle 17">
            <a:extLst>
              <a:ext uri="{FF2B5EF4-FFF2-40B4-BE49-F238E27FC236}">
                <a16:creationId xmlns:a16="http://schemas.microsoft.com/office/drawing/2014/main" id="{D56D4BF1-F86F-FA44-BCE4-751381190CBE}"/>
              </a:ext>
            </a:extLst>
          </p:cNvPr>
          <p:cNvSpPr/>
          <p:nvPr/>
        </p:nvSpPr>
        <p:spPr>
          <a:xfrm>
            <a:off x="640417" y="2240255"/>
            <a:ext cx="6764100" cy="1296669"/>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Some jobs require experience gained through an </a:t>
            </a:r>
            <a:br>
              <a:rPr lang="en-US" dirty="0"/>
            </a:br>
            <a:r>
              <a:rPr lang="en-US" dirty="0"/>
              <a:t>apprenticeship. This means you get experience while </a:t>
            </a:r>
            <a:br>
              <a:rPr lang="en-US" dirty="0"/>
            </a:br>
            <a:r>
              <a:rPr lang="en-US" dirty="0"/>
              <a:t>you are training to do the job you want and earn </a:t>
            </a:r>
            <a:br>
              <a:rPr lang="en-US" dirty="0"/>
            </a:br>
            <a:r>
              <a:rPr lang="en-US" dirty="0"/>
              <a:t>some money straight away.</a:t>
            </a:r>
          </a:p>
        </p:txBody>
      </p:sp>
      <p:pic>
        <p:nvPicPr>
          <p:cNvPr id="12" name="Picture 11" descr="A picture containing diagram&#10;&#10;Description automatically generated">
            <a:extLst>
              <a:ext uri="{FF2B5EF4-FFF2-40B4-BE49-F238E27FC236}">
                <a16:creationId xmlns:a16="http://schemas.microsoft.com/office/drawing/2014/main" id="{8EFFA2AF-3A73-8445-95D8-F0F763DFC5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1176" y="4101234"/>
            <a:ext cx="2276872" cy="2276872"/>
          </a:xfrm>
          <a:prstGeom prst="rect">
            <a:avLst/>
          </a:prstGeom>
        </p:spPr>
      </p:pic>
      <p:pic>
        <p:nvPicPr>
          <p:cNvPr id="19" name="Picture 18" descr="A picture containing person, person, standing, posing&#10;&#10;Description automatically generated">
            <a:extLst>
              <a:ext uri="{FF2B5EF4-FFF2-40B4-BE49-F238E27FC236}">
                <a16:creationId xmlns:a16="http://schemas.microsoft.com/office/drawing/2014/main" id="{E3DB1DA7-FE31-2646-9017-C126237BFB44}"/>
              </a:ext>
            </a:extLst>
          </p:cNvPr>
          <p:cNvPicPr>
            <a:picLocks noChangeAspect="1"/>
          </p:cNvPicPr>
          <p:nvPr/>
        </p:nvPicPr>
        <p:blipFill rotWithShape="1">
          <a:blip r:embed="rId8">
            <a:extLst>
              <a:ext uri="{28A0092B-C50C-407E-A947-70E740481C1C}">
                <a14:useLocalDpi xmlns:a14="http://schemas.microsoft.com/office/drawing/2010/main" val="0"/>
              </a:ext>
            </a:extLst>
          </a:blip>
          <a:srcRect b="600"/>
          <a:stretch/>
        </p:blipFill>
        <p:spPr>
          <a:xfrm>
            <a:off x="6774111" y="2231603"/>
            <a:ext cx="1449172" cy="4148817"/>
          </a:xfrm>
          <a:prstGeom prst="rect">
            <a:avLst/>
          </a:prstGeom>
        </p:spPr>
      </p:pic>
      <p:pic>
        <p:nvPicPr>
          <p:cNvPr id="8" name="Picture 7">
            <a:extLst>
              <a:ext uri="{FF2B5EF4-FFF2-40B4-BE49-F238E27FC236}">
                <a16:creationId xmlns:a16="http://schemas.microsoft.com/office/drawing/2014/main" id="{A36F785A-EF4B-694F-8B68-C52D688171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83801" y="3983662"/>
            <a:ext cx="2801827" cy="2396759"/>
          </a:xfrm>
          <a:prstGeom prst="rect">
            <a:avLst/>
          </a:prstGeom>
        </p:spPr>
      </p:pic>
      <p:sp>
        <p:nvSpPr>
          <p:cNvPr id="6" name="TextBox 5">
            <a:extLst>
              <a:ext uri="{FF2B5EF4-FFF2-40B4-BE49-F238E27FC236}">
                <a16:creationId xmlns:a16="http://schemas.microsoft.com/office/drawing/2014/main" id="{AF9FD276-A8D9-6F43-BE8A-BD55AA7C367C}"/>
              </a:ext>
            </a:extLst>
          </p:cNvPr>
          <p:cNvSpPr txBox="1"/>
          <p:nvPr/>
        </p:nvSpPr>
        <p:spPr>
          <a:xfrm>
            <a:off x="10046368" y="306805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35587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22" presetClass="entr" presetSubtype="8"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3"/>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7"/>
                                        </p:tgtEl>
                                        <p:attrNameLst>
                                          <p:attrName>style.visibility</p:attrName>
                                        </p:attrNameLst>
                                      </p:cBhvr>
                                      <p:to>
                                        <p:strVal val="hidden"/>
                                      </p:to>
                                    </p:set>
                                  </p:childTnLst>
                                </p:cTn>
                              </p:par>
                              <p:par>
                                <p:cTn id="36" presetID="22" presetClass="entr" presetSubtype="8"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P spid="13" grpId="0" animBg="1"/>
      <p:bldP spid="13" grpId="1"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C26A5-8929-1F41-AF77-23297AA47826}"/>
              </a:ext>
            </a:extLst>
          </p:cNvPr>
          <p:cNvSpPr>
            <a:spLocks noGrp="1"/>
          </p:cNvSpPr>
          <p:nvPr>
            <p:ph type="title"/>
          </p:nvPr>
        </p:nvSpPr>
        <p:spPr/>
        <p:txBody>
          <a:bodyPr/>
          <a:lstStyle/>
          <a:p>
            <a:r>
              <a:rPr lang="en-US" dirty="0">
                <a:latin typeface="+mn-lt"/>
              </a:rPr>
              <a:t>Overcoming Obstacles</a:t>
            </a:r>
          </a:p>
        </p:txBody>
      </p:sp>
      <p:pic>
        <p:nvPicPr>
          <p:cNvPr id="4" name="Picture 3" descr="A person wearing a suit and tie&#10;&#10;Description automatically generated">
            <a:extLst>
              <a:ext uri="{FF2B5EF4-FFF2-40B4-BE49-F238E27FC236}">
                <a16:creationId xmlns:a16="http://schemas.microsoft.com/office/drawing/2014/main" id="{39DCB380-36F3-7847-B1A3-A92854E61BC4}"/>
              </a:ext>
            </a:extLst>
          </p:cNvPr>
          <p:cNvPicPr>
            <a:picLocks noChangeAspect="1"/>
          </p:cNvPicPr>
          <p:nvPr/>
        </p:nvPicPr>
        <p:blipFill rotWithShape="1">
          <a:blip r:embed="rId2">
            <a:extLst>
              <a:ext uri="{28A0092B-C50C-407E-A947-70E740481C1C}">
                <a14:useLocalDpi xmlns:a14="http://schemas.microsoft.com/office/drawing/2010/main" val="0"/>
              </a:ext>
            </a:extLst>
          </a:blip>
          <a:srcRect b="55250"/>
          <a:stretch/>
        </p:blipFill>
        <p:spPr>
          <a:xfrm>
            <a:off x="2195736" y="3310145"/>
            <a:ext cx="2796808" cy="3068960"/>
          </a:xfrm>
          <a:prstGeom prst="rect">
            <a:avLst/>
          </a:prstGeom>
        </p:spPr>
      </p:pic>
      <p:pic>
        <p:nvPicPr>
          <p:cNvPr id="6" name="Picture 5" descr="A picture containing shirt&#10;&#10;Description automatically generated">
            <a:extLst>
              <a:ext uri="{FF2B5EF4-FFF2-40B4-BE49-F238E27FC236}">
                <a16:creationId xmlns:a16="http://schemas.microsoft.com/office/drawing/2014/main" id="{478DF020-DD24-504B-9CC7-1236ADEC1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2996952"/>
            <a:ext cx="2796808" cy="3954438"/>
          </a:xfrm>
          <a:prstGeom prst="rect">
            <a:avLst/>
          </a:prstGeom>
        </p:spPr>
      </p:pic>
      <p:sp>
        <p:nvSpPr>
          <p:cNvPr id="7" name="Round Diagonal Corner of Rectangle 6">
            <a:extLst>
              <a:ext uri="{FF2B5EF4-FFF2-40B4-BE49-F238E27FC236}">
                <a16:creationId xmlns:a16="http://schemas.microsoft.com/office/drawing/2014/main" id="{0FC08A6C-3A2C-AE4E-A692-C78BB3771106}"/>
              </a:ext>
            </a:extLst>
          </p:cNvPr>
          <p:cNvSpPr/>
          <p:nvPr/>
        </p:nvSpPr>
        <p:spPr>
          <a:xfrm>
            <a:off x="796334" y="1426577"/>
            <a:ext cx="7541801" cy="1724632"/>
          </a:xfrm>
          <a:prstGeom prst="round2Diag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a:p>
            <a:endParaRPr lang="en-US" dirty="0"/>
          </a:p>
          <a:p>
            <a:endParaRPr lang="en-US" dirty="0"/>
          </a:p>
          <a:p>
            <a:r>
              <a:rPr lang="en-US" dirty="0"/>
              <a:t>There are lots of different ways to get into the world of work. Some jobs have one clear way in, whereas some jobs can be achieved in lots of different ways. Think about the obstacles we have just been discussing. </a:t>
            </a:r>
            <a:r>
              <a:rPr lang="en-GB" dirty="0"/>
              <a:t>With your partner, use the cards to find an obstacle that you might face when getting into a job through one of the routes we have just looked at.</a:t>
            </a:r>
          </a:p>
          <a:p>
            <a:br>
              <a:rPr lang="en-GB" dirty="0"/>
            </a:br>
            <a:endParaRPr lang="en-GB" dirty="0"/>
          </a:p>
          <a:p>
            <a:pPr algn="ctr"/>
            <a:endParaRPr lang="en-US" dirty="0"/>
          </a:p>
        </p:txBody>
      </p:sp>
      <p:sp>
        <p:nvSpPr>
          <p:cNvPr id="8" name="Rectangle 7">
            <a:extLst>
              <a:ext uri="{FF2B5EF4-FFF2-40B4-BE49-F238E27FC236}">
                <a16:creationId xmlns:a16="http://schemas.microsoft.com/office/drawing/2014/main" id="{3D33DB07-24BA-E749-8994-FAC12EC000D5}"/>
              </a:ext>
            </a:extLst>
          </p:cNvPr>
          <p:cNvSpPr/>
          <p:nvPr/>
        </p:nvSpPr>
        <p:spPr>
          <a:xfrm>
            <a:off x="2045696" y="5805264"/>
            <a:ext cx="4937313" cy="504056"/>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How could someone overcome this obstacle?</a:t>
            </a:r>
            <a:endParaRPr lang="en-US" dirty="0"/>
          </a:p>
        </p:txBody>
      </p:sp>
      <p:sp>
        <p:nvSpPr>
          <p:cNvPr id="9" name="Rounded Rectangular Callout 8">
            <a:extLst>
              <a:ext uri="{FF2B5EF4-FFF2-40B4-BE49-F238E27FC236}">
                <a16:creationId xmlns:a16="http://schemas.microsoft.com/office/drawing/2014/main" id="{E6346256-3BE1-644A-A920-0D8C37FBDD46}"/>
              </a:ext>
            </a:extLst>
          </p:cNvPr>
          <p:cNvSpPr/>
          <p:nvPr/>
        </p:nvSpPr>
        <p:spPr>
          <a:xfrm>
            <a:off x="4716016" y="1416158"/>
            <a:ext cx="3456384" cy="1800200"/>
          </a:xfrm>
          <a:prstGeom prst="wedgeRoundRectCallout">
            <a:avLst>
              <a:gd name="adj1" fmla="val -14954"/>
              <a:gd name="adj2" fmla="val 65636"/>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 for it! Make your application great, add in lots of the exciting things you’ve</a:t>
            </a:r>
          </a:p>
          <a:p>
            <a:pPr algn="ctr"/>
            <a:r>
              <a:rPr lang="en-US" dirty="0"/>
              <a:t>done and accept the challenge!</a:t>
            </a:r>
          </a:p>
        </p:txBody>
      </p:sp>
      <p:sp>
        <p:nvSpPr>
          <p:cNvPr id="10" name="Rounded Rectangular Callout 9">
            <a:extLst>
              <a:ext uri="{FF2B5EF4-FFF2-40B4-BE49-F238E27FC236}">
                <a16:creationId xmlns:a16="http://schemas.microsoft.com/office/drawing/2014/main" id="{DB6AD67B-9C90-2740-9147-288B6611901B}"/>
              </a:ext>
            </a:extLst>
          </p:cNvPr>
          <p:cNvSpPr/>
          <p:nvPr/>
        </p:nvSpPr>
        <p:spPr>
          <a:xfrm>
            <a:off x="785828" y="1192072"/>
            <a:ext cx="2994084" cy="1800200"/>
          </a:xfrm>
          <a:prstGeom prst="wedgeRoundRectCallout">
            <a:avLst>
              <a:gd name="adj1" fmla="val 33434"/>
              <a:gd name="adj2" fmla="val 61874"/>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 do my dream job, I need to go to university but so many people want to go, should I even bother trying to get in?</a:t>
            </a:r>
          </a:p>
        </p:txBody>
      </p:sp>
      <p:sp>
        <p:nvSpPr>
          <p:cNvPr id="11" name="Rounded Rectangular Callout 10">
            <a:extLst>
              <a:ext uri="{FF2B5EF4-FFF2-40B4-BE49-F238E27FC236}">
                <a16:creationId xmlns:a16="http://schemas.microsoft.com/office/drawing/2014/main" id="{AE42281E-F03C-5C4E-9FB7-88F6C94AB017}"/>
              </a:ext>
            </a:extLst>
          </p:cNvPr>
          <p:cNvSpPr/>
          <p:nvPr/>
        </p:nvSpPr>
        <p:spPr>
          <a:xfrm>
            <a:off x="785828" y="1297485"/>
            <a:ext cx="2994084" cy="1519071"/>
          </a:xfrm>
          <a:prstGeom prst="wedgeRoundRectCallout">
            <a:avLst>
              <a:gd name="adj1" fmla="val 33461"/>
              <a:gd name="adj2" fmla="val 63754"/>
              <a:gd name="adj3" fmla="val 16667"/>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 be accepted onto an apprenticeship, I need to fill out a big form. It’ll take so long.</a:t>
            </a:r>
          </a:p>
        </p:txBody>
      </p:sp>
      <p:sp>
        <p:nvSpPr>
          <p:cNvPr id="12" name="Rounded Rectangular Callout 11">
            <a:extLst>
              <a:ext uri="{FF2B5EF4-FFF2-40B4-BE49-F238E27FC236}">
                <a16:creationId xmlns:a16="http://schemas.microsoft.com/office/drawing/2014/main" id="{93CEE784-7BEB-DD4E-8A3A-5E929304B471}"/>
              </a:ext>
            </a:extLst>
          </p:cNvPr>
          <p:cNvSpPr/>
          <p:nvPr/>
        </p:nvSpPr>
        <p:spPr>
          <a:xfrm>
            <a:off x="4732608" y="1376033"/>
            <a:ext cx="3342620" cy="1724633"/>
          </a:xfrm>
          <a:prstGeom prst="wedgeRoundRectCallout">
            <a:avLst>
              <a:gd name="adj1" fmla="val -16443"/>
              <a:gd name="adj2" fmla="val 71664"/>
              <a:gd name="adj3" fmla="val 16667"/>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Let’s start now then! Doing a little bit at a time won’t make it seem so long and it’ll give you chance to think carefully about each part.</a:t>
            </a:r>
          </a:p>
        </p:txBody>
      </p:sp>
      <p:sp>
        <p:nvSpPr>
          <p:cNvPr id="13" name="Rounded Rectangular Callout 12">
            <a:extLst>
              <a:ext uri="{FF2B5EF4-FFF2-40B4-BE49-F238E27FC236}">
                <a16:creationId xmlns:a16="http://schemas.microsoft.com/office/drawing/2014/main" id="{D28E5E54-E5DA-4A41-8C55-C124232114A8}"/>
              </a:ext>
            </a:extLst>
          </p:cNvPr>
          <p:cNvSpPr/>
          <p:nvPr/>
        </p:nvSpPr>
        <p:spPr>
          <a:xfrm>
            <a:off x="842710" y="1318346"/>
            <a:ext cx="2880320" cy="1477347"/>
          </a:xfrm>
          <a:prstGeom prst="wedgeRoundRectCallout">
            <a:avLst>
              <a:gd name="adj1" fmla="val 33645"/>
              <a:gd name="adj2" fmla="val 74371"/>
              <a:gd name="adj3" fmla="val 16667"/>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My dream job requires a GCSE in </a:t>
            </a:r>
            <a:r>
              <a:rPr lang="en-US" dirty="0" err="1"/>
              <a:t>maths</a:t>
            </a:r>
            <a:r>
              <a:rPr lang="en-US" dirty="0"/>
              <a:t>; I find </a:t>
            </a:r>
            <a:r>
              <a:rPr lang="en-US" dirty="0" err="1"/>
              <a:t>maths</a:t>
            </a:r>
            <a:r>
              <a:rPr lang="en-US" dirty="0"/>
              <a:t> very difficult.</a:t>
            </a:r>
          </a:p>
        </p:txBody>
      </p:sp>
      <p:sp>
        <p:nvSpPr>
          <p:cNvPr id="14" name="Rounded Rectangular Callout 13">
            <a:extLst>
              <a:ext uri="{FF2B5EF4-FFF2-40B4-BE49-F238E27FC236}">
                <a16:creationId xmlns:a16="http://schemas.microsoft.com/office/drawing/2014/main" id="{C5D60C65-881E-BC49-A12F-78FACE721A58}"/>
              </a:ext>
            </a:extLst>
          </p:cNvPr>
          <p:cNvSpPr/>
          <p:nvPr/>
        </p:nvSpPr>
        <p:spPr>
          <a:xfrm>
            <a:off x="4312688" y="1385520"/>
            <a:ext cx="3881693" cy="1861476"/>
          </a:xfrm>
          <a:prstGeom prst="wedgeRoundRectCallout">
            <a:avLst>
              <a:gd name="adj1" fmla="val -17042"/>
              <a:gd name="adj2" fmla="val 73314"/>
              <a:gd name="adj3" fmla="val 16667"/>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Speak to your teacher and think about which parts you find tricky. Learn from others around you and see each lesson as an opportunity to overcome this challenge. With determination, we can succeed!</a:t>
            </a:r>
          </a:p>
        </p:txBody>
      </p:sp>
      <p:pic>
        <p:nvPicPr>
          <p:cNvPr id="15" name="Pairs">
            <a:extLst>
              <a:ext uri="{FF2B5EF4-FFF2-40B4-BE49-F238E27FC236}">
                <a16:creationId xmlns:a16="http://schemas.microsoft.com/office/drawing/2014/main" id="{E42693B2-2FB8-A14A-BD23-6A908B8AC0A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39063" y="5492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897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2" presetClass="exit" presetSubtype="4" fill="hold" grpId="1" nodeType="withEffect">
                                  <p:stCondLst>
                                    <p:cond delay="0"/>
                                  </p:stCondLst>
                                  <p:childTnLst>
                                    <p:anim calcmode="lin" valueType="num">
                                      <p:cBhvr additive="base">
                                        <p:cTn id="20" dur="500"/>
                                        <p:tgtEl>
                                          <p:spTgt spid="8"/>
                                        </p:tgtEl>
                                        <p:attrNameLst>
                                          <p:attrName>ppt_x</p:attrName>
                                        </p:attrNameLst>
                                      </p:cBhvr>
                                      <p:tavLst>
                                        <p:tav tm="0">
                                          <p:val>
                                            <p:strVal val="ppt_x"/>
                                          </p:val>
                                        </p:tav>
                                        <p:tav tm="100000">
                                          <p:val>
                                            <p:strVal val="ppt_x"/>
                                          </p:val>
                                        </p:tav>
                                      </p:tavLst>
                                    </p:anim>
                                    <p:anim calcmode="lin" valueType="num">
                                      <p:cBhvr additive="base">
                                        <p:cTn id="21" dur="500"/>
                                        <p:tgtEl>
                                          <p:spTgt spid="8"/>
                                        </p:tgtEl>
                                        <p:attrNameLst>
                                          <p:attrName>ppt_y</p:attrName>
                                        </p:attrNameLst>
                                      </p:cBhvr>
                                      <p:tavLst>
                                        <p:tav tm="0">
                                          <p:val>
                                            <p:strVal val="ppt_y"/>
                                          </p:val>
                                        </p:tav>
                                        <p:tav tm="100000">
                                          <p:val>
                                            <p:strVal val="1+ppt_h/2"/>
                                          </p:val>
                                        </p:tav>
                                      </p:tavLst>
                                    </p:anim>
                                    <p:set>
                                      <p:cBhvr>
                                        <p:cTn id="22" dur="1" fill="hold">
                                          <p:stCondLst>
                                            <p:cond delay="499"/>
                                          </p:stCondLst>
                                        </p:cTn>
                                        <p:tgtEl>
                                          <p:spTgt spid="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1"/>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2"/>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0272ECF1-939F-E040-B2BF-E9D483B897A5}"/>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Overcoming Obstacles</a:t>
            </a:r>
          </a:p>
        </p:txBody>
      </p:sp>
      <p:grpSp>
        <p:nvGrpSpPr>
          <p:cNvPr id="3" name="Group 2">
            <a:extLst>
              <a:ext uri="{FF2B5EF4-FFF2-40B4-BE49-F238E27FC236}">
                <a16:creationId xmlns:a16="http://schemas.microsoft.com/office/drawing/2014/main" id="{AD25A721-022F-CD45-A282-61E7D681D21D}"/>
              </a:ext>
            </a:extLst>
          </p:cNvPr>
          <p:cNvGrpSpPr>
            <a:grpSpLocks/>
          </p:cNvGrpSpPr>
          <p:nvPr/>
        </p:nvGrpSpPr>
        <p:grpSpPr bwMode="auto">
          <a:xfrm>
            <a:off x="1190625" y="4522788"/>
            <a:ext cx="1570038" cy="1570037"/>
            <a:chOff x="4788025" y="4522833"/>
            <a:chExt cx="1569992" cy="1569992"/>
          </a:xfrm>
        </p:grpSpPr>
        <p:sp>
          <p:nvSpPr>
            <p:cNvPr id="4" name="Oval 3">
              <a:hlinkClick r:id="rId2" action="ppaction://hlinksldjump"/>
              <a:extLst>
                <a:ext uri="{FF2B5EF4-FFF2-40B4-BE49-F238E27FC236}">
                  <a16:creationId xmlns:a16="http://schemas.microsoft.com/office/drawing/2014/main" id="{513281DA-37A6-456C-893D-083D24A7DF84}"/>
                </a:ext>
              </a:extLst>
            </p:cNvPr>
            <p:cNvSpPr/>
            <p:nvPr/>
          </p:nvSpPr>
          <p:spPr>
            <a:xfrm>
              <a:off x="4788025" y="4522833"/>
              <a:ext cx="1569992"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600" b="1" dirty="0">
                <a:solidFill>
                  <a:schemeClr val="bg1"/>
                </a:solidFill>
              </a:endParaRPr>
            </a:p>
          </p:txBody>
        </p:sp>
        <p:sp>
          <p:nvSpPr>
            <p:cNvPr id="30733" name="Rectangle 4">
              <a:hlinkClick r:id="rId2" action="ppaction://hlinksldjump"/>
              <a:extLst>
                <a:ext uri="{FF2B5EF4-FFF2-40B4-BE49-F238E27FC236}">
                  <a16:creationId xmlns:a16="http://schemas.microsoft.com/office/drawing/2014/main" id="{E7CE87FB-1838-694E-9FDC-171BAF41B40B}"/>
                </a:ext>
              </a:extLst>
            </p:cNvPr>
            <p:cNvSpPr>
              <a:spLocks noChangeArrowheads="1"/>
            </p:cNvSpPr>
            <p:nvPr/>
          </p:nvSpPr>
          <p:spPr bwMode="auto">
            <a:xfrm>
              <a:off x="4788025" y="5184718"/>
              <a:ext cx="15699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1600" b="1">
                  <a:solidFill>
                    <a:schemeClr val="bg1"/>
                  </a:solidFill>
                </a:rPr>
                <a:t>Consolidating</a:t>
              </a:r>
            </a:p>
          </p:txBody>
        </p:sp>
      </p:grpSp>
      <p:grpSp>
        <p:nvGrpSpPr>
          <p:cNvPr id="6" name="Group 5">
            <a:extLst>
              <a:ext uri="{FF2B5EF4-FFF2-40B4-BE49-F238E27FC236}">
                <a16:creationId xmlns:a16="http://schemas.microsoft.com/office/drawing/2014/main" id="{D57D22EA-5B9E-3A40-8DA0-8682D7947574}"/>
              </a:ext>
            </a:extLst>
          </p:cNvPr>
          <p:cNvGrpSpPr>
            <a:grpSpLocks/>
          </p:cNvGrpSpPr>
          <p:nvPr/>
        </p:nvGrpSpPr>
        <p:grpSpPr bwMode="auto">
          <a:xfrm>
            <a:off x="2976563" y="4513263"/>
            <a:ext cx="1577975" cy="1570037"/>
            <a:chOff x="6574042" y="4512842"/>
            <a:chExt cx="1577281" cy="1569992"/>
          </a:xfrm>
        </p:grpSpPr>
        <p:sp>
          <p:nvSpPr>
            <p:cNvPr id="7" name="Oval 6">
              <a:hlinkClick r:id="rId3" action="ppaction://hlinksldjump"/>
              <a:extLst>
                <a:ext uri="{FF2B5EF4-FFF2-40B4-BE49-F238E27FC236}">
                  <a16:creationId xmlns:a16="http://schemas.microsoft.com/office/drawing/2014/main" id="{E327327A-D948-4F7B-9232-A866E4F8D6BF}"/>
                </a:ext>
              </a:extLst>
            </p:cNvPr>
            <p:cNvSpPr/>
            <p:nvPr/>
          </p:nvSpPr>
          <p:spPr>
            <a:xfrm>
              <a:off x="6574042" y="4512842"/>
              <a:ext cx="1569346"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600" b="1" dirty="0">
                <a:solidFill>
                  <a:schemeClr val="bg1"/>
                </a:solidFill>
              </a:endParaRPr>
            </a:p>
          </p:txBody>
        </p:sp>
        <p:sp>
          <p:nvSpPr>
            <p:cNvPr id="30731" name="Rectangle 7">
              <a:hlinkClick r:id="rId3" action="ppaction://hlinksldjump"/>
              <a:extLst>
                <a:ext uri="{FF2B5EF4-FFF2-40B4-BE49-F238E27FC236}">
                  <a16:creationId xmlns:a16="http://schemas.microsoft.com/office/drawing/2014/main" id="{795A902E-BB31-E046-872B-4A1AB260FA5F}"/>
                </a:ext>
              </a:extLst>
            </p:cNvPr>
            <p:cNvSpPr>
              <a:spLocks noChangeArrowheads="1"/>
            </p:cNvSpPr>
            <p:nvPr/>
          </p:nvSpPr>
          <p:spPr bwMode="auto">
            <a:xfrm>
              <a:off x="6581331" y="5184718"/>
              <a:ext cx="15699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1600" b="1">
                  <a:solidFill>
                    <a:schemeClr val="bg1"/>
                  </a:solidFill>
                </a:rPr>
                <a:t>Reflecting </a:t>
              </a:r>
            </a:p>
          </p:txBody>
        </p:sp>
      </p:grpSp>
      <p:sp>
        <p:nvSpPr>
          <p:cNvPr id="30725" name="Rectangle 8">
            <a:extLst>
              <a:ext uri="{FF2B5EF4-FFF2-40B4-BE49-F238E27FC236}">
                <a16:creationId xmlns:a16="http://schemas.microsoft.com/office/drawing/2014/main" id="{EF4BE898-7B4A-0C4A-BDB1-428D1AC1F19E}"/>
              </a:ext>
            </a:extLst>
          </p:cNvPr>
          <p:cNvSpPr>
            <a:spLocks noChangeArrowheads="1"/>
          </p:cNvSpPr>
          <p:nvPr/>
        </p:nvSpPr>
        <p:spPr bwMode="auto">
          <a:xfrm>
            <a:off x="755650" y="1574800"/>
            <a:ext cx="763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tx1"/>
                </a:solidFill>
                <a:sym typeface="Wingdings" pitchFamily="2" charset="2"/>
              </a:rPr>
              <a:t>Well done! Hopefully, in your pairs, you were able to think of things that someone could do to overcome these obstacles. </a:t>
            </a:r>
          </a:p>
        </p:txBody>
      </p:sp>
      <p:sp>
        <p:nvSpPr>
          <p:cNvPr id="30726" name="Rectangle 9">
            <a:extLst>
              <a:ext uri="{FF2B5EF4-FFF2-40B4-BE49-F238E27FC236}">
                <a16:creationId xmlns:a16="http://schemas.microsoft.com/office/drawing/2014/main" id="{82AC7A32-2ACD-234A-8EAA-FAFD361152F7}"/>
              </a:ext>
            </a:extLst>
          </p:cNvPr>
          <p:cNvSpPr>
            <a:spLocks noChangeArrowheads="1"/>
          </p:cNvSpPr>
          <p:nvPr/>
        </p:nvSpPr>
        <p:spPr bwMode="auto">
          <a:xfrm>
            <a:off x="755650" y="2293938"/>
            <a:ext cx="7632700" cy="646112"/>
          </a:xfrm>
          <a:prstGeom prst="rect">
            <a:avLst/>
          </a:prstGeom>
          <a:solidFill>
            <a:srgbClr val="EE831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sym typeface="Wingdings" pitchFamily="2" charset="2"/>
              </a:rPr>
              <a:t>A resilient, determined person does not let things like this stand in the way of achieving their goals.</a:t>
            </a:r>
          </a:p>
        </p:txBody>
      </p:sp>
      <p:sp>
        <p:nvSpPr>
          <p:cNvPr id="30727" name="Rectangle 10">
            <a:extLst>
              <a:ext uri="{FF2B5EF4-FFF2-40B4-BE49-F238E27FC236}">
                <a16:creationId xmlns:a16="http://schemas.microsoft.com/office/drawing/2014/main" id="{3C7856EC-DA8D-A949-88D8-CAC75240B2DB}"/>
              </a:ext>
            </a:extLst>
          </p:cNvPr>
          <p:cNvSpPr>
            <a:spLocks noChangeArrowheads="1"/>
          </p:cNvSpPr>
          <p:nvPr/>
        </p:nvSpPr>
        <p:spPr bwMode="auto">
          <a:xfrm>
            <a:off x="755650" y="3124200"/>
            <a:ext cx="4464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tx1"/>
                </a:solidFill>
                <a:sym typeface="Wingdings" pitchFamily="2" charset="2"/>
              </a:rPr>
              <a:t>They find ways to try again or try another way. Sometimes, we just have to put more effort into something in order to achieve it.</a:t>
            </a:r>
          </a:p>
        </p:txBody>
      </p:sp>
      <p:pic>
        <p:nvPicPr>
          <p:cNvPr id="30728" name="Picture 17">
            <a:extLst>
              <a:ext uri="{FF2B5EF4-FFF2-40B4-BE49-F238E27FC236}">
                <a16:creationId xmlns:a16="http://schemas.microsoft.com/office/drawing/2014/main" id="{F2E07B5C-43D5-8C4D-9F91-7B6EF253496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43538" y="3119438"/>
            <a:ext cx="2547937"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airs">
            <a:extLst>
              <a:ext uri="{FF2B5EF4-FFF2-40B4-BE49-F238E27FC236}">
                <a16:creationId xmlns:a16="http://schemas.microsoft.com/office/drawing/2014/main" id="{989D879E-F61D-4246-A67D-79105536021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39063" y="5492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0">
            <a:extLst>
              <a:ext uri="{FF2B5EF4-FFF2-40B4-BE49-F238E27FC236}">
                <a16:creationId xmlns:a16="http://schemas.microsoft.com/office/drawing/2014/main" id="{7A0E6397-8AC6-2F49-B93B-C899E2C4D38E}"/>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Consolidating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E34CDB-2D67-4003-BEF1-6783A66FE2F0}"/>
              </a:ext>
            </a:extLst>
          </p:cNvPr>
          <p:cNvSpPr/>
          <p:nvPr/>
        </p:nvSpPr>
        <p:spPr>
          <a:xfrm>
            <a:off x="4787900" y="1490663"/>
            <a:ext cx="3402013" cy="4602162"/>
          </a:xfrm>
          <a:prstGeom prst="rect">
            <a:avLst/>
          </a:prstGeom>
          <a:solidFill>
            <a:srgbClr val="F8BC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2771" name="Title 1">
            <a:extLst>
              <a:ext uri="{FF2B5EF4-FFF2-40B4-BE49-F238E27FC236}">
                <a16:creationId xmlns:a16="http://schemas.microsoft.com/office/drawing/2014/main" id="{EBC70572-0EA1-4345-A1E9-3ADA5BB4AFE6}"/>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This Is Me!</a:t>
            </a:r>
          </a:p>
        </p:txBody>
      </p:sp>
      <p:pic>
        <p:nvPicPr>
          <p:cNvPr id="32772" name="Individual Work">
            <a:extLst>
              <a:ext uri="{FF2B5EF4-FFF2-40B4-BE49-F238E27FC236}">
                <a16:creationId xmlns:a16="http://schemas.microsoft.com/office/drawing/2014/main" id="{09A99099-F0B7-2941-AD8F-FE37DEF8D4D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40650" y="552450"/>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6">
            <a:extLst>
              <a:ext uri="{FF2B5EF4-FFF2-40B4-BE49-F238E27FC236}">
                <a16:creationId xmlns:a16="http://schemas.microsoft.com/office/drawing/2014/main" id="{D52AE638-BB30-A54E-AF23-73BD894A1A41}"/>
              </a:ext>
            </a:extLst>
          </p:cNvPr>
          <p:cNvSpPr>
            <a:spLocks noChangeArrowheads="1"/>
          </p:cNvSpPr>
          <p:nvPr/>
        </p:nvSpPr>
        <p:spPr bwMode="auto">
          <a:xfrm>
            <a:off x="773113" y="1625600"/>
            <a:ext cx="380523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tx1"/>
                </a:solidFill>
              </a:rPr>
              <a:t>We are all different and have different goals. </a:t>
            </a: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r>
              <a:rPr lang="en-GB" altLang="en-US" dirty="0">
                <a:solidFill>
                  <a:schemeClr val="tx1"/>
                </a:solidFill>
              </a:rPr>
              <a:t>We are good at different things and need to practise different skills.</a:t>
            </a: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r>
              <a:rPr lang="en-GB" altLang="en-US" dirty="0">
                <a:solidFill>
                  <a:schemeClr val="tx1"/>
                </a:solidFill>
              </a:rPr>
              <a:t>We all enjoy doing different things and we will all end up doing all sorts of different jobs in the future.</a:t>
            </a: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r>
              <a:rPr lang="en-GB" dirty="0"/>
              <a:t>Complete your </a:t>
            </a:r>
            <a:r>
              <a:rPr lang="en-GB" b="1" dirty="0">
                <a:solidFill>
                  <a:schemeClr val="accent1"/>
                </a:solidFill>
              </a:rPr>
              <a:t>This Is Me! Activity Sheet</a:t>
            </a:r>
            <a:r>
              <a:rPr lang="en-GB" dirty="0"/>
              <a:t> by thinking</a:t>
            </a:r>
            <a:r>
              <a:rPr lang="en-GB" altLang="en-US" dirty="0">
                <a:solidFill>
                  <a:schemeClr val="tx1"/>
                </a:solidFill>
              </a:rPr>
              <a:t> about your goals, your strengths, things you would like to get better at and how you might overcome any obstacles you meet along the way.</a:t>
            </a:r>
          </a:p>
        </p:txBody>
      </p:sp>
      <p:pic>
        <p:nvPicPr>
          <p:cNvPr id="7" name="Picture 6" descr="Table&#10;&#10;Description automatically generated">
            <a:extLst>
              <a:ext uri="{FF2B5EF4-FFF2-40B4-BE49-F238E27FC236}">
                <a16:creationId xmlns:a16="http://schemas.microsoft.com/office/drawing/2014/main" id="{E0E7B8B6-82C1-504B-BE2D-75D04BC6DD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6615" y="1623358"/>
            <a:ext cx="3064582" cy="4336771"/>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20">
            <a:extLst>
              <a:ext uri="{FF2B5EF4-FFF2-40B4-BE49-F238E27FC236}">
                <a16:creationId xmlns:a16="http://schemas.microsoft.com/office/drawing/2014/main" id="{A36B39BD-FC88-ED44-8D0E-EF0ED00846C9}"/>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Reflecting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2CF6C6AC-C3C2-144B-9184-E198835BD05C}"/>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Achieving Those Goals</a:t>
            </a:r>
          </a:p>
        </p:txBody>
      </p:sp>
      <p:sp>
        <p:nvSpPr>
          <p:cNvPr id="34819" name="Rectangle 2">
            <a:extLst>
              <a:ext uri="{FF2B5EF4-FFF2-40B4-BE49-F238E27FC236}">
                <a16:creationId xmlns:a16="http://schemas.microsoft.com/office/drawing/2014/main" id="{03A056C7-8949-1149-A5F6-DC15D159E2F7}"/>
              </a:ext>
            </a:extLst>
          </p:cNvPr>
          <p:cNvSpPr>
            <a:spLocks noChangeArrowheads="1"/>
          </p:cNvSpPr>
          <p:nvPr/>
        </p:nvSpPr>
        <p:spPr bwMode="auto">
          <a:xfrm>
            <a:off x="755650" y="1417638"/>
            <a:ext cx="76327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tx1"/>
                </a:solidFill>
              </a:rPr>
              <a:t>It’s great to have goals in life, such as an idea of the job you would like to do when you grow up. </a:t>
            </a: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r>
              <a:rPr lang="en-GB" altLang="en-US" dirty="0">
                <a:solidFill>
                  <a:schemeClr val="tx1"/>
                </a:solidFill>
              </a:rPr>
              <a:t>In order to achieve your long-term goal, the end result, we need to think about the things we need to achieve along the way.</a:t>
            </a:r>
          </a:p>
        </p:txBody>
      </p:sp>
      <p:pic>
        <p:nvPicPr>
          <p:cNvPr id="34820" name="Individual Work">
            <a:extLst>
              <a:ext uri="{FF2B5EF4-FFF2-40B4-BE49-F238E27FC236}">
                <a16:creationId xmlns:a16="http://schemas.microsoft.com/office/drawing/2014/main" id="{3E3E1E08-6FC6-1245-B9EE-66967BB0012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40650" y="552450"/>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5B4C688-E6A3-3143-9A45-A52FD5FBBBA7}"/>
              </a:ext>
            </a:extLst>
          </p:cNvPr>
          <p:cNvSpPr>
            <a:spLocks noChangeArrowheads="1"/>
          </p:cNvSpPr>
          <p:nvPr/>
        </p:nvSpPr>
        <p:spPr bwMode="auto">
          <a:xfrm>
            <a:off x="2124075" y="4500563"/>
            <a:ext cx="6264275" cy="495300"/>
          </a:xfrm>
          <a:prstGeom prst="rect">
            <a:avLst/>
          </a:prstGeom>
          <a:solidFill>
            <a:srgbClr val="FAB00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rPr>
              <a:t>What do I need to achieve in the mid-term?</a:t>
            </a:r>
          </a:p>
        </p:txBody>
      </p:sp>
      <p:sp>
        <p:nvSpPr>
          <p:cNvPr id="11" name="Rectangle 10">
            <a:extLst>
              <a:ext uri="{FF2B5EF4-FFF2-40B4-BE49-F238E27FC236}">
                <a16:creationId xmlns:a16="http://schemas.microsoft.com/office/drawing/2014/main" id="{2326BD29-D990-8F45-83D2-9D3A38D963E6}"/>
              </a:ext>
            </a:extLst>
          </p:cNvPr>
          <p:cNvSpPr>
            <a:spLocks noChangeArrowheads="1"/>
          </p:cNvSpPr>
          <p:nvPr/>
        </p:nvSpPr>
        <p:spPr bwMode="auto">
          <a:xfrm>
            <a:off x="755650" y="4995863"/>
            <a:ext cx="7632700" cy="495300"/>
          </a:xfrm>
          <a:prstGeom prst="rect">
            <a:avLst/>
          </a:prstGeom>
          <a:solidFill>
            <a:srgbClr val="EE831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rPr>
              <a:t>What do I need to achieve soon?</a:t>
            </a:r>
          </a:p>
        </p:txBody>
      </p:sp>
      <p:sp>
        <p:nvSpPr>
          <p:cNvPr id="12" name="Rectangle 11">
            <a:extLst>
              <a:ext uri="{FF2B5EF4-FFF2-40B4-BE49-F238E27FC236}">
                <a16:creationId xmlns:a16="http://schemas.microsoft.com/office/drawing/2014/main" id="{20ADAEE3-BDF6-734F-B003-BB6B87ACEF50}"/>
              </a:ext>
            </a:extLst>
          </p:cNvPr>
          <p:cNvSpPr>
            <a:spLocks noChangeArrowheads="1"/>
          </p:cNvSpPr>
          <p:nvPr/>
        </p:nvSpPr>
        <p:spPr bwMode="auto">
          <a:xfrm>
            <a:off x="3671888" y="4005263"/>
            <a:ext cx="4716462" cy="495300"/>
          </a:xfrm>
          <a:prstGeom prst="rect">
            <a:avLst/>
          </a:prstGeom>
          <a:solidFill>
            <a:srgbClr val="EE831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rPr>
              <a:t>What do I want to achieve in the end?</a:t>
            </a:r>
          </a:p>
        </p:txBody>
      </p:sp>
      <p:sp>
        <p:nvSpPr>
          <p:cNvPr id="17" name="Rectangle 16">
            <a:extLst>
              <a:ext uri="{FF2B5EF4-FFF2-40B4-BE49-F238E27FC236}">
                <a16:creationId xmlns:a16="http://schemas.microsoft.com/office/drawing/2014/main" id="{BE51E62A-1CEB-2748-96B5-22E21649C400}"/>
              </a:ext>
            </a:extLst>
          </p:cNvPr>
          <p:cNvSpPr>
            <a:spLocks noChangeArrowheads="1"/>
          </p:cNvSpPr>
          <p:nvPr/>
        </p:nvSpPr>
        <p:spPr bwMode="auto">
          <a:xfrm>
            <a:off x="755650" y="3019425"/>
            <a:ext cx="7632700" cy="495300"/>
          </a:xfrm>
          <a:prstGeom prst="rect">
            <a:avLst/>
          </a:prstGeom>
          <a:solidFill>
            <a:srgbClr val="FAB00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rPr>
              <a:t>A good way to think of this is as steps to success: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1EBA5C1B-FBEB-4F24-8C0E-EF7F8EB5439A}"/>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B7A25635-2104-4D06-B5FB-A936F68C2908}"/>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1268" name="Title 1">
            <a:extLst>
              <a:ext uri="{FF2B5EF4-FFF2-40B4-BE49-F238E27FC236}">
                <a16:creationId xmlns:a16="http://schemas.microsoft.com/office/drawing/2014/main" id="{A096C2C8-583F-6F40-A402-318E73DF46BC}"/>
              </a:ext>
            </a:extLst>
          </p:cNvPr>
          <p:cNvSpPr txBox="1">
            <a:spLocks noChangeArrowheads="1"/>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spcBef>
                <a:spcPct val="0"/>
              </a:spcBef>
              <a:buFontTx/>
              <a:buNone/>
            </a:pPr>
            <a:r>
              <a:rPr lang="en-US" altLang="en-US" sz="3600" b="1" dirty="0">
                <a:solidFill>
                  <a:schemeClr val="tx1"/>
                </a:solidFill>
                <a:latin typeface="+mn-lt"/>
              </a:rPr>
              <a:t>Success Criteria</a:t>
            </a:r>
          </a:p>
        </p:txBody>
      </p:sp>
      <p:sp>
        <p:nvSpPr>
          <p:cNvPr id="11269" name="Title 1">
            <a:extLst>
              <a:ext uri="{FF2B5EF4-FFF2-40B4-BE49-F238E27FC236}">
                <a16:creationId xmlns:a16="http://schemas.microsoft.com/office/drawing/2014/main" id="{9A403750-C361-AF48-AB6A-6EFC7A753074}"/>
              </a:ext>
            </a:extLst>
          </p:cNvPr>
          <p:cNvSpPr txBox="1">
            <a:spLocks noChangeArrowheads="1"/>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spcBef>
                <a:spcPct val="0"/>
              </a:spcBef>
              <a:buFontTx/>
              <a:buNone/>
            </a:pPr>
            <a:r>
              <a:rPr lang="en-US" altLang="en-US" sz="3600" b="1" dirty="0">
                <a:solidFill>
                  <a:schemeClr val="tx1"/>
                </a:solidFill>
                <a:latin typeface="+mn-lt"/>
              </a:rPr>
              <a:t>Aim</a:t>
            </a:r>
          </a:p>
        </p:txBody>
      </p:sp>
      <p:sp>
        <p:nvSpPr>
          <p:cNvPr id="11270" name="Content Placeholder 15">
            <a:extLst>
              <a:ext uri="{FF2B5EF4-FFF2-40B4-BE49-F238E27FC236}">
                <a16:creationId xmlns:a16="http://schemas.microsoft.com/office/drawing/2014/main" id="{6AE5A1C1-EF37-744A-AE3F-F67390144CF4}"/>
              </a:ext>
            </a:extLst>
          </p:cNvPr>
          <p:cNvSpPr>
            <a:spLocks noGrp="1" noChangeArrowheads="1"/>
          </p:cNvSpPr>
          <p:nvPr>
            <p:ph idx="1"/>
          </p:nvPr>
        </p:nvSpPr>
        <p:spPr>
          <a:xfrm>
            <a:off x="628650" y="1127125"/>
            <a:ext cx="7886700" cy="1409700"/>
          </a:xfrm>
        </p:spPr>
        <p:txBody>
          <a:bodyPr>
            <a:normAutofit/>
          </a:bodyPr>
          <a:lstStyle/>
          <a:p>
            <a:pPr eaLnBrk="1" hangingPunct="1">
              <a:lnSpc>
                <a:spcPct val="110000"/>
              </a:lnSpc>
            </a:pPr>
            <a:r>
              <a:rPr lang="en-GB" altLang="en-US">
                <a:latin typeface="Twinkl" pitchFamily="2" charset="77"/>
              </a:rPr>
              <a:t>I can discuss what job I might like to do when I grow up and what skills I will need to achieve this.</a:t>
            </a:r>
          </a:p>
        </p:txBody>
      </p:sp>
      <p:sp>
        <p:nvSpPr>
          <p:cNvPr id="20" name="Content Placeholder 15">
            <a:extLst>
              <a:ext uri="{FF2B5EF4-FFF2-40B4-BE49-F238E27FC236}">
                <a16:creationId xmlns:a16="http://schemas.microsoft.com/office/drawing/2014/main" id="{DD5CFF88-FD64-4F7F-9BBB-00C8EC31A2F1}"/>
              </a:ext>
            </a:extLst>
          </p:cNvPr>
          <p:cNvSpPr txBox="1">
            <a:spLocks/>
          </p:cNvSpPr>
          <p:nvPr/>
        </p:nvSpPr>
        <p:spPr>
          <a:xfrm>
            <a:off x="628650" y="3467100"/>
            <a:ext cx="7886700" cy="2409825"/>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mn-lt"/>
              </a:rPr>
              <a:t>I understand how applying a growth mindset can help achieve goals.</a:t>
            </a:r>
          </a:p>
          <a:p>
            <a:pPr fontAlgn="auto">
              <a:spcAft>
                <a:spcPts val="0"/>
              </a:spcAft>
              <a:defRPr/>
            </a:pPr>
            <a:r>
              <a:rPr lang="en-GB" dirty="0">
                <a:latin typeface="+mn-lt"/>
              </a:rPr>
              <a:t>I can talk about my strengths and how I might use these in the future.</a:t>
            </a:r>
          </a:p>
          <a:p>
            <a:pPr fontAlgn="auto">
              <a:spcAft>
                <a:spcPts val="0"/>
              </a:spcAft>
              <a:defRPr/>
            </a:pPr>
            <a:r>
              <a:rPr lang="en-GB" dirty="0">
                <a:latin typeface="+mn-lt"/>
              </a:rPr>
              <a:t>I can set goals for myself to help me to succeed.</a:t>
            </a:r>
          </a:p>
        </p:txBody>
      </p:sp>
      <p:sp>
        <p:nvSpPr>
          <p:cNvPr id="9" name="TextBox 21">
            <a:extLst>
              <a:ext uri="{FF2B5EF4-FFF2-40B4-BE49-F238E27FC236}">
                <a16:creationId xmlns:a16="http://schemas.microsoft.com/office/drawing/2014/main" id="{F7FF5745-2859-684E-8F08-3CF346E80256}"/>
              </a:ext>
            </a:extLst>
          </p:cNvPr>
          <p:cNvSpPr txBox="1">
            <a:spLocks noChangeArrowheads="1"/>
          </p:cNvSpPr>
          <p:nvPr/>
        </p:nvSpPr>
        <p:spPr bwMode="auto">
          <a:xfrm>
            <a:off x="2159732" y="6204828"/>
            <a:ext cx="4824536" cy="177744"/>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Roboto" panose="02000000000000000000" pitchFamily="2" charset="0"/>
                <a:ea typeface="Roboto" panose="02000000000000000000" pitchFamily="2" charset="0"/>
                <a:cs typeface="Arial" panose="020B0604020202020204" pitchFamily="34" charset="0"/>
              </a:rPr>
              <a:t>This resource is fully in line with the Learning Outcomes and Core Themes outlined in the PSHE Association’s </a:t>
            </a:r>
            <a:r>
              <a:rPr lang="en-GB" sz="800" b="1" u="sng" baseline="30000" dirty="0">
                <a:latin typeface="Roboto" panose="02000000000000000000" pitchFamily="2" charset="0"/>
                <a:ea typeface="Roboto" panose="02000000000000000000" pitchFamily="2" charset="0"/>
                <a:cs typeface="Arial" panose="020B0604020202020204" pitchFamily="34" charset="0"/>
                <a:hlinkClick r:id="rId2">
                  <a:extLst>
                    <a:ext uri="{A12FA001-AC4F-418D-AE19-62706E023703}">
                      <ahyp:hlinkClr xmlns:ahyp="http://schemas.microsoft.com/office/drawing/2018/hyperlinkcolor" val="tx"/>
                    </a:ext>
                  </a:extLst>
                </a:hlinkClick>
              </a:rPr>
              <a:t>Programme of Study</a:t>
            </a:r>
            <a:r>
              <a:rPr lang="en-GB" sz="800" baseline="30000" dirty="0">
                <a:latin typeface="Roboto" panose="02000000000000000000" pitchFamily="2" charset="0"/>
                <a:ea typeface="Roboto" panose="02000000000000000000" pitchFamily="2" charset="0"/>
                <a:cs typeface="Arial" panose="020B0604020202020204" pitchFamily="34" charset="0"/>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847BFE04-E5D0-8743-8C79-C5D0BF0C401D}"/>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Achieving Those Goals</a:t>
            </a:r>
          </a:p>
        </p:txBody>
      </p:sp>
      <p:sp>
        <p:nvSpPr>
          <p:cNvPr id="35843" name="Rectangle 2">
            <a:extLst>
              <a:ext uri="{FF2B5EF4-FFF2-40B4-BE49-F238E27FC236}">
                <a16:creationId xmlns:a16="http://schemas.microsoft.com/office/drawing/2014/main" id="{8F747C91-9F82-BD4B-B632-29905C9262D5}"/>
              </a:ext>
            </a:extLst>
          </p:cNvPr>
          <p:cNvSpPr>
            <a:spLocks noChangeArrowheads="1"/>
          </p:cNvSpPr>
          <p:nvPr/>
        </p:nvSpPr>
        <p:spPr bwMode="auto">
          <a:xfrm>
            <a:off x="755650" y="1417638"/>
            <a:ext cx="76327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tx1"/>
                </a:solidFill>
              </a:rPr>
              <a:t>On your sticky notes, have a go at writing three steps to achieving your goal; a step for the short-term, a step for the mid-term and a step for the long-term.</a:t>
            </a:r>
          </a:p>
        </p:txBody>
      </p:sp>
      <p:pic>
        <p:nvPicPr>
          <p:cNvPr id="35844" name="Individual Work">
            <a:extLst>
              <a:ext uri="{FF2B5EF4-FFF2-40B4-BE49-F238E27FC236}">
                <a16:creationId xmlns:a16="http://schemas.microsoft.com/office/drawing/2014/main" id="{E2900FA8-DEF0-C840-81CA-F26AE565FC4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40650" y="552450"/>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57517BBC-2401-0B43-8970-EE0A004E99B5}"/>
              </a:ext>
            </a:extLst>
          </p:cNvPr>
          <p:cNvSpPr>
            <a:spLocks noChangeArrowheads="1"/>
          </p:cNvSpPr>
          <p:nvPr/>
        </p:nvSpPr>
        <p:spPr bwMode="auto">
          <a:xfrm>
            <a:off x="755650" y="5054600"/>
            <a:ext cx="7632700" cy="773113"/>
          </a:xfrm>
          <a:prstGeom prst="rect">
            <a:avLst/>
          </a:prstGeom>
          <a:solidFill>
            <a:srgbClr val="EE831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rPr>
              <a:t>Whatever you would like to be when you grow up, go for you goal and achieve your dreams!</a:t>
            </a:r>
          </a:p>
        </p:txBody>
      </p:sp>
      <p:pic>
        <p:nvPicPr>
          <p:cNvPr id="35846" name="Picture 6">
            <a:extLst>
              <a:ext uri="{FF2B5EF4-FFF2-40B4-BE49-F238E27FC236}">
                <a16:creationId xmlns:a16="http://schemas.microsoft.com/office/drawing/2014/main" id="{2829231D-4760-AD43-A262-A6CD730B61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6288" y="2384425"/>
            <a:ext cx="22828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12">
            <a:extLst>
              <a:ext uri="{FF2B5EF4-FFF2-40B4-BE49-F238E27FC236}">
                <a16:creationId xmlns:a16="http://schemas.microsoft.com/office/drawing/2014/main" id="{8653D8B3-F191-6B4F-920D-6260791604F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30588" y="2384425"/>
            <a:ext cx="22828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3">
            <a:extLst>
              <a:ext uri="{FF2B5EF4-FFF2-40B4-BE49-F238E27FC236}">
                <a16:creationId xmlns:a16="http://schemas.microsoft.com/office/drawing/2014/main" id="{CC00271B-7C86-1E41-B2E7-8CF53557954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84888" y="2384425"/>
            <a:ext cx="22828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Rectangle 7">
            <a:extLst>
              <a:ext uri="{FF2B5EF4-FFF2-40B4-BE49-F238E27FC236}">
                <a16:creationId xmlns:a16="http://schemas.microsoft.com/office/drawing/2014/main" id="{710AEBAF-D139-0744-8CD4-2FAF36018C98}"/>
              </a:ext>
            </a:extLst>
          </p:cNvPr>
          <p:cNvSpPr>
            <a:spLocks noChangeArrowheads="1"/>
          </p:cNvSpPr>
          <p:nvPr/>
        </p:nvSpPr>
        <p:spPr bwMode="auto">
          <a:xfrm>
            <a:off x="1187450" y="2816225"/>
            <a:ext cx="192563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tx1"/>
                </a:solidFill>
              </a:rPr>
              <a:t>Try hard to improve my reading by reading every day.</a:t>
            </a:r>
          </a:p>
        </p:txBody>
      </p:sp>
      <p:sp>
        <p:nvSpPr>
          <p:cNvPr id="35850" name="Rectangle 8">
            <a:extLst>
              <a:ext uri="{FF2B5EF4-FFF2-40B4-BE49-F238E27FC236}">
                <a16:creationId xmlns:a16="http://schemas.microsoft.com/office/drawing/2014/main" id="{0619D7E4-AF39-004C-A6C6-BF2A772767F1}"/>
              </a:ext>
            </a:extLst>
          </p:cNvPr>
          <p:cNvSpPr>
            <a:spLocks noChangeArrowheads="1"/>
          </p:cNvSpPr>
          <p:nvPr/>
        </p:nvSpPr>
        <p:spPr bwMode="auto">
          <a:xfrm>
            <a:off x="4046538" y="2827338"/>
            <a:ext cx="124618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tx1"/>
                </a:solidFill>
              </a:rPr>
              <a:t>Get good grades in English at secondary school.</a:t>
            </a:r>
          </a:p>
        </p:txBody>
      </p:sp>
      <p:sp>
        <p:nvSpPr>
          <p:cNvPr id="35851" name="Rectangle 9">
            <a:extLst>
              <a:ext uri="{FF2B5EF4-FFF2-40B4-BE49-F238E27FC236}">
                <a16:creationId xmlns:a16="http://schemas.microsoft.com/office/drawing/2014/main" id="{767C15DF-50EE-6540-88F0-BFCBB7067FB4}"/>
              </a:ext>
            </a:extLst>
          </p:cNvPr>
          <p:cNvSpPr>
            <a:spLocks noChangeArrowheads="1"/>
          </p:cNvSpPr>
          <p:nvPr/>
        </p:nvSpPr>
        <p:spPr bwMode="auto">
          <a:xfrm>
            <a:off x="6372225" y="2927350"/>
            <a:ext cx="18716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tx1"/>
                </a:solidFill>
              </a:rPr>
              <a:t>Take a writing course to learn how to write children’s books.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0">
            <a:extLst>
              <a:ext uri="{FF2B5EF4-FFF2-40B4-BE49-F238E27FC236}">
                <a16:creationId xmlns:a16="http://schemas.microsoft.com/office/drawing/2014/main" id="{51AF44A1-01FA-3847-94A4-3E374A9520C7}"/>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The Big Questions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225E29D0-857D-E14D-A2D1-23F7C153743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4">
            <a:extLst>
              <a:ext uri="{FF2B5EF4-FFF2-40B4-BE49-F238E27FC236}">
                <a16:creationId xmlns:a16="http://schemas.microsoft.com/office/drawing/2014/main" id="{B264B63A-255C-F344-A4E1-7E863A53F32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84888" y="3990975"/>
            <a:ext cx="184467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a:extLst>
              <a:ext uri="{FF2B5EF4-FFF2-40B4-BE49-F238E27FC236}">
                <a16:creationId xmlns:a16="http://schemas.microsoft.com/office/drawing/2014/main" id="{5134E6BD-A974-724A-A298-4E037B7F57D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16238" y="4081463"/>
            <a:ext cx="2230437"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8">
            <a:extLst>
              <a:ext uri="{FF2B5EF4-FFF2-40B4-BE49-F238E27FC236}">
                <a16:creationId xmlns:a16="http://schemas.microsoft.com/office/drawing/2014/main" id="{6B92F217-A7CA-0043-808A-2F723D27FF2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71550" y="692150"/>
            <a:ext cx="2741613"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9">
            <a:extLst>
              <a:ext uri="{FF2B5EF4-FFF2-40B4-BE49-F238E27FC236}">
                <a16:creationId xmlns:a16="http://schemas.microsoft.com/office/drawing/2014/main" id="{281F91A3-06D7-A946-9EB2-A1B8C739E2F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48150" y="692150"/>
            <a:ext cx="2741613"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Rectangle 10">
            <a:extLst>
              <a:ext uri="{FF2B5EF4-FFF2-40B4-BE49-F238E27FC236}">
                <a16:creationId xmlns:a16="http://schemas.microsoft.com/office/drawing/2014/main" id="{1799AEFE-3285-E149-97A4-4CBA491BEB81}"/>
              </a:ext>
            </a:extLst>
          </p:cNvPr>
          <p:cNvSpPr>
            <a:spLocks noChangeArrowheads="1"/>
          </p:cNvSpPr>
          <p:nvPr/>
        </p:nvSpPr>
        <p:spPr bwMode="auto">
          <a:xfrm>
            <a:off x="1508125" y="1838325"/>
            <a:ext cx="1997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rPr>
              <a:t>What might we like to do when we grow up?</a:t>
            </a:r>
          </a:p>
        </p:txBody>
      </p:sp>
      <p:sp>
        <p:nvSpPr>
          <p:cNvPr id="37896" name="Rectangle 11">
            <a:extLst>
              <a:ext uri="{FF2B5EF4-FFF2-40B4-BE49-F238E27FC236}">
                <a16:creationId xmlns:a16="http://schemas.microsoft.com/office/drawing/2014/main" id="{511185A7-7268-F145-9ECB-F394524129C8}"/>
              </a:ext>
            </a:extLst>
          </p:cNvPr>
          <p:cNvSpPr>
            <a:spLocks noChangeArrowheads="1"/>
          </p:cNvSpPr>
          <p:nvPr/>
        </p:nvSpPr>
        <p:spPr bwMode="auto">
          <a:xfrm>
            <a:off x="4643438" y="1776413"/>
            <a:ext cx="22018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rPr>
              <a:t>What skills would we need to develop in order to </a:t>
            </a:r>
            <a:br>
              <a:rPr lang="en-GB" altLang="en-US" dirty="0">
                <a:solidFill>
                  <a:schemeClr val="tx1"/>
                </a:solidFill>
              </a:rPr>
            </a:br>
            <a:r>
              <a:rPr lang="en-GB" altLang="en-US" dirty="0">
                <a:solidFill>
                  <a:schemeClr val="tx1"/>
                </a:solidFill>
              </a:rPr>
              <a:t>achieve this?</a:t>
            </a:r>
          </a:p>
        </p:txBody>
      </p:sp>
      <p:sp>
        <p:nvSpPr>
          <p:cNvPr id="37897" name="Rectangle 12">
            <a:extLst>
              <a:ext uri="{FF2B5EF4-FFF2-40B4-BE49-F238E27FC236}">
                <a16:creationId xmlns:a16="http://schemas.microsoft.com/office/drawing/2014/main" id="{3A416935-8BCB-C048-A757-78F5754C484B}"/>
              </a:ext>
            </a:extLst>
          </p:cNvPr>
          <p:cNvSpPr>
            <a:spLocks noChangeArrowheads="1"/>
          </p:cNvSpPr>
          <p:nvPr/>
        </p:nvSpPr>
        <p:spPr bwMode="auto">
          <a:xfrm>
            <a:off x="539750" y="5597525"/>
            <a:ext cx="8064500" cy="495300"/>
          </a:xfrm>
          <a:prstGeom prst="rect">
            <a:avLst/>
          </a:prstGeom>
          <a:solidFill>
            <a:srgbClr val="EE831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rPr>
              <a:t>In what ways has your learning in this lesson inspired you?</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A79BDE61-E435-4321-A53F-8962801A82B5}"/>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A6C832D0-05D8-4AB7-8609-92C86A6478F5}"/>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38916" name="Title 1">
            <a:extLst>
              <a:ext uri="{FF2B5EF4-FFF2-40B4-BE49-F238E27FC236}">
                <a16:creationId xmlns:a16="http://schemas.microsoft.com/office/drawing/2014/main" id="{6D74EA5A-8A10-4341-BE62-246CC2E8620E}"/>
              </a:ext>
            </a:extLst>
          </p:cNvPr>
          <p:cNvSpPr txBox="1">
            <a:spLocks noChangeArrowheads="1"/>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spcBef>
                <a:spcPct val="0"/>
              </a:spcBef>
              <a:buFontTx/>
              <a:buNone/>
            </a:pPr>
            <a:r>
              <a:rPr lang="en-US" altLang="en-US" sz="3600" b="1" dirty="0">
                <a:solidFill>
                  <a:schemeClr val="tx1"/>
                </a:solidFill>
                <a:latin typeface="+mn-lt"/>
              </a:rPr>
              <a:t>Success Criteria</a:t>
            </a:r>
          </a:p>
        </p:txBody>
      </p:sp>
      <p:sp>
        <p:nvSpPr>
          <p:cNvPr id="38917" name="Title 1">
            <a:extLst>
              <a:ext uri="{FF2B5EF4-FFF2-40B4-BE49-F238E27FC236}">
                <a16:creationId xmlns:a16="http://schemas.microsoft.com/office/drawing/2014/main" id="{26CB576D-89A5-0C4C-B63F-34E998976016}"/>
              </a:ext>
            </a:extLst>
          </p:cNvPr>
          <p:cNvSpPr txBox="1">
            <a:spLocks noChangeArrowheads="1"/>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spcBef>
                <a:spcPct val="0"/>
              </a:spcBef>
              <a:buFontTx/>
              <a:buNone/>
            </a:pPr>
            <a:r>
              <a:rPr lang="en-US" altLang="en-US" sz="3600" b="1" dirty="0">
                <a:solidFill>
                  <a:schemeClr val="tx1"/>
                </a:solidFill>
                <a:latin typeface="+mn-lt"/>
              </a:rPr>
              <a:t>Aim</a:t>
            </a:r>
          </a:p>
        </p:txBody>
      </p:sp>
      <p:sp>
        <p:nvSpPr>
          <p:cNvPr id="38918" name="Content Placeholder 15">
            <a:extLst>
              <a:ext uri="{FF2B5EF4-FFF2-40B4-BE49-F238E27FC236}">
                <a16:creationId xmlns:a16="http://schemas.microsoft.com/office/drawing/2014/main" id="{3546D774-BECA-004F-B0FF-064E0352149B}"/>
              </a:ext>
            </a:extLst>
          </p:cNvPr>
          <p:cNvSpPr>
            <a:spLocks noGrp="1" noChangeArrowheads="1"/>
          </p:cNvSpPr>
          <p:nvPr>
            <p:ph idx="1"/>
          </p:nvPr>
        </p:nvSpPr>
        <p:spPr>
          <a:xfrm>
            <a:off x="628650" y="1127125"/>
            <a:ext cx="7886700" cy="1409700"/>
          </a:xfrm>
        </p:spPr>
        <p:txBody>
          <a:bodyPr>
            <a:normAutofit/>
          </a:bodyPr>
          <a:lstStyle/>
          <a:p>
            <a:pPr eaLnBrk="1" hangingPunct="1"/>
            <a:r>
              <a:rPr lang="en-GB" altLang="en-US">
                <a:latin typeface="Twinkl" pitchFamily="2" charset="77"/>
              </a:rPr>
              <a:t>I can discuss what job I might like to do when I grow up and what skills I will need to achieve this.</a:t>
            </a:r>
          </a:p>
        </p:txBody>
      </p:sp>
      <p:sp>
        <p:nvSpPr>
          <p:cNvPr id="20" name="Content Placeholder 15">
            <a:extLst>
              <a:ext uri="{FF2B5EF4-FFF2-40B4-BE49-F238E27FC236}">
                <a16:creationId xmlns:a16="http://schemas.microsoft.com/office/drawing/2014/main" id="{3F67CCF8-6A51-4F35-A634-6B6B44C5433F}"/>
              </a:ext>
            </a:extLst>
          </p:cNvPr>
          <p:cNvSpPr txBox="1">
            <a:spLocks/>
          </p:cNvSpPr>
          <p:nvPr/>
        </p:nvSpPr>
        <p:spPr>
          <a:xfrm>
            <a:off x="628650" y="3467100"/>
            <a:ext cx="7886700" cy="1409700"/>
          </a:xfrm>
          <a:prstGeom prst="rect">
            <a:avLst/>
          </a:prstGeom>
          <a:noFill/>
          <a:ln w="25400">
            <a:noFill/>
          </a:ln>
        </p:spPr>
        <p:txBody>
          <a:bodyPr lIns="180000" tIns="252000" rIns="252000" bIns="180000"/>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mn-lt"/>
              </a:rPr>
              <a:t>I understand how applying a growth mindset can help achieve goals.</a:t>
            </a:r>
          </a:p>
          <a:p>
            <a:pPr fontAlgn="auto">
              <a:spcAft>
                <a:spcPts val="0"/>
              </a:spcAft>
              <a:defRPr/>
            </a:pPr>
            <a:r>
              <a:rPr lang="en-GB" dirty="0">
                <a:latin typeface="+mn-lt"/>
              </a:rPr>
              <a:t>I can talk about my strengths and how I might use these in the future.</a:t>
            </a:r>
          </a:p>
          <a:p>
            <a:pPr fontAlgn="auto">
              <a:spcAft>
                <a:spcPts val="0"/>
              </a:spcAft>
              <a:defRPr/>
            </a:pPr>
            <a:r>
              <a:rPr lang="en-GB" dirty="0">
                <a:latin typeface="+mn-lt"/>
              </a:rPr>
              <a:t>I can set goals for myself to help me to succeed.</a:t>
            </a:r>
          </a:p>
        </p:txBody>
      </p:sp>
      <p:sp>
        <p:nvSpPr>
          <p:cNvPr id="8" name="TextBox 21">
            <a:extLst>
              <a:ext uri="{FF2B5EF4-FFF2-40B4-BE49-F238E27FC236}">
                <a16:creationId xmlns:a16="http://schemas.microsoft.com/office/drawing/2014/main" id="{5A40BB0B-E1A8-7145-806D-3FAD6A474EFF}"/>
              </a:ext>
            </a:extLst>
          </p:cNvPr>
          <p:cNvSpPr txBox="1">
            <a:spLocks noChangeArrowheads="1"/>
          </p:cNvSpPr>
          <p:nvPr/>
        </p:nvSpPr>
        <p:spPr bwMode="auto">
          <a:xfrm>
            <a:off x="2159732" y="6204828"/>
            <a:ext cx="4824536" cy="177744"/>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Roboto" panose="02000000000000000000" pitchFamily="2" charset="0"/>
                <a:ea typeface="Roboto" panose="02000000000000000000" pitchFamily="2" charset="0"/>
                <a:cs typeface="Arial" panose="020B0604020202020204" pitchFamily="34" charset="0"/>
              </a:rPr>
              <a:t>This resource is fully in line with the Learning Outcomes and Core Themes outlined in the PSHE Association’s </a:t>
            </a:r>
            <a:r>
              <a:rPr lang="en-GB" sz="800" b="1" u="sng" baseline="30000" dirty="0">
                <a:latin typeface="Roboto" panose="02000000000000000000" pitchFamily="2" charset="0"/>
                <a:ea typeface="Roboto" panose="02000000000000000000" pitchFamily="2" charset="0"/>
                <a:cs typeface="Arial" panose="020B0604020202020204" pitchFamily="34" charset="0"/>
                <a:hlinkClick r:id="rId2">
                  <a:extLst>
                    <a:ext uri="{A12FA001-AC4F-418D-AE19-62706E023703}">
                      <ahyp:hlinkClr xmlns:ahyp="http://schemas.microsoft.com/office/drawing/2018/hyperlinkcolor" val="tx"/>
                    </a:ext>
                  </a:extLst>
                </a:hlinkClick>
              </a:rPr>
              <a:t>Programme of Study</a:t>
            </a:r>
            <a:r>
              <a:rPr lang="en-GB" sz="800" baseline="30000" dirty="0">
                <a:latin typeface="Roboto" panose="02000000000000000000" pitchFamily="2" charset="0"/>
                <a:ea typeface="Roboto" panose="02000000000000000000" pitchFamily="2" charset="0"/>
                <a:cs typeface="Arial" panose="020B0604020202020204" pitchFamily="34" charset="0"/>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DAB40C55-FD6B-8148-8BAB-5C695FA64C3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3">
            <a:hlinkClick r:id="rId3"/>
            <a:extLst>
              <a:ext uri="{FF2B5EF4-FFF2-40B4-BE49-F238E27FC236}">
                <a16:creationId xmlns:a16="http://schemas.microsoft.com/office/drawing/2014/main" id="{0EA369D7-7439-8142-9412-26BDD92CC4FC}"/>
              </a:ext>
            </a:extLst>
          </p:cNvPr>
          <p:cNvSpPr/>
          <p:nvPr/>
        </p:nvSpPr>
        <p:spPr>
          <a:xfrm>
            <a:off x="3995936" y="3140968"/>
            <a:ext cx="1584176"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a:extLst>
              <a:ext uri="{FF2B5EF4-FFF2-40B4-BE49-F238E27FC236}">
                <a16:creationId xmlns:a16="http://schemas.microsoft.com/office/drawing/2014/main" id="{26757D1C-D64B-F04C-BF88-118D4155D21E}"/>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The Big Questions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B5ECA50C-745F-E649-8DDE-3C63855F0B9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a:extLst>
              <a:ext uri="{FF2B5EF4-FFF2-40B4-BE49-F238E27FC236}">
                <a16:creationId xmlns:a16="http://schemas.microsoft.com/office/drawing/2014/main" id="{EF64A73D-5B7F-3E44-9C39-531802D9820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84888" y="3990975"/>
            <a:ext cx="184467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6">
            <a:extLst>
              <a:ext uri="{FF2B5EF4-FFF2-40B4-BE49-F238E27FC236}">
                <a16:creationId xmlns:a16="http://schemas.microsoft.com/office/drawing/2014/main" id="{D5016FF3-913A-6E4B-BE9C-1A6D1EDA166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16238" y="4081463"/>
            <a:ext cx="2230437"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a:extLst>
              <a:ext uri="{FF2B5EF4-FFF2-40B4-BE49-F238E27FC236}">
                <a16:creationId xmlns:a16="http://schemas.microsoft.com/office/drawing/2014/main" id="{A326C124-0F1A-074F-BA03-DA58D4EB1AD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71550" y="692150"/>
            <a:ext cx="2741613"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9">
            <a:extLst>
              <a:ext uri="{FF2B5EF4-FFF2-40B4-BE49-F238E27FC236}">
                <a16:creationId xmlns:a16="http://schemas.microsoft.com/office/drawing/2014/main" id="{801E58B4-3158-BE46-9652-701992E2856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48150" y="692150"/>
            <a:ext cx="2741613"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Rectangle 10">
            <a:extLst>
              <a:ext uri="{FF2B5EF4-FFF2-40B4-BE49-F238E27FC236}">
                <a16:creationId xmlns:a16="http://schemas.microsoft.com/office/drawing/2014/main" id="{7E9B09A1-7113-5B4C-A3E5-719F0A8E0109}"/>
              </a:ext>
            </a:extLst>
          </p:cNvPr>
          <p:cNvSpPr>
            <a:spLocks noChangeArrowheads="1"/>
          </p:cNvSpPr>
          <p:nvPr/>
        </p:nvSpPr>
        <p:spPr bwMode="auto">
          <a:xfrm>
            <a:off x="1508125" y="1838325"/>
            <a:ext cx="1997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rPr>
              <a:t>What might we like to do when we grow up?</a:t>
            </a:r>
          </a:p>
        </p:txBody>
      </p:sp>
      <p:sp>
        <p:nvSpPr>
          <p:cNvPr id="13320" name="Rectangle 11">
            <a:extLst>
              <a:ext uri="{FF2B5EF4-FFF2-40B4-BE49-F238E27FC236}">
                <a16:creationId xmlns:a16="http://schemas.microsoft.com/office/drawing/2014/main" id="{EB62B3A1-826B-294D-B454-DAE676015C29}"/>
              </a:ext>
            </a:extLst>
          </p:cNvPr>
          <p:cNvSpPr>
            <a:spLocks noChangeArrowheads="1"/>
          </p:cNvSpPr>
          <p:nvPr/>
        </p:nvSpPr>
        <p:spPr bwMode="auto">
          <a:xfrm>
            <a:off x="4643438" y="1776413"/>
            <a:ext cx="22018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rPr>
              <a:t>What skills would we need to develop in order to </a:t>
            </a:r>
            <a:br>
              <a:rPr lang="en-GB" altLang="en-US" dirty="0">
                <a:solidFill>
                  <a:schemeClr val="tx1"/>
                </a:solidFill>
              </a:rPr>
            </a:br>
            <a:r>
              <a:rPr lang="en-GB" altLang="en-US" dirty="0">
                <a:solidFill>
                  <a:schemeClr val="tx1"/>
                </a:solidFill>
              </a:rPr>
              <a:t>achieve this?</a:t>
            </a:r>
          </a:p>
        </p:txBody>
      </p:sp>
      <p:sp>
        <p:nvSpPr>
          <p:cNvPr id="13321" name="Rectangle 12">
            <a:extLst>
              <a:ext uri="{FF2B5EF4-FFF2-40B4-BE49-F238E27FC236}">
                <a16:creationId xmlns:a16="http://schemas.microsoft.com/office/drawing/2014/main" id="{F8C96D3A-ABE8-3D40-8EC0-4EE4ADF32D83}"/>
              </a:ext>
            </a:extLst>
          </p:cNvPr>
          <p:cNvSpPr>
            <a:spLocks noChangeArrowheads="1"/>
          </p:cNvSpPr>
          <p:nvPr/>
        </p:nvSpPr>
        <p:spPr bwMode="auto">
          <a:xfrm>
            <a:off x="539750" y="5597525"/>
            <a:ext cx="8064500" cy="495300"/>
          </a:xfrm>
          <a:prstGeom prst="rect">
            <a:avLst/>
          </a:prstGeom>
          <a:solidFill>
            <a:srgbClr val="EE831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a:solidFill>
                  <a:schemeClr val="bg1"/>
                </a:solidFill>
              </a:rPr>
              <a:t>Sit quietly for a moment and think about your answers to these questions.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a:extLst>
              <a:ext uri="{FF2B5EF4-FFF2-40B4-BE49-F238E27FC236}">
                <a16:creationId xmlns:a16="http://schemas.microsoft.com/office/drawing/2014/main" id="{6123C943-6C8D-D442-ADC2-A6B010187E1D}"/>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Reconnecting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E9D0AB00-C6AA-EE42-92BD-BC0C2149324B}"/>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Useful Skills</a:t>
            </a:r>
          </a:p>
        </p:txBody>
      </p:sp>
      <p:pic>
        <p:nvPicPr>
          <p:cNvPr id="15363" name="Whole Class">
            <a:extLst>
              <a:ext uri="{FF2B5EF4-FFF2-40B4-BE49-F238E27FC236}">
                <a16:creationId xmlns:a16="http://schemas.microsoft.com/office/drawing/2014/main" id="{C0537A64-6FDB-8942-B158-08181CE9DC5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3">
            <a:extLst>
              <a:ext uri="{FF2B5EF4-FFF2-40B4-BE49-F238E27FC236}">
                <a16:creationId xmlns:a16="http://schemas.microsoft.com/office/drawing/2014/main" id="{4523439D-B45B-034A-8EFC-36818D45A70D}"/>
              </a:ext>
            </a:extLst>
          </p:cNvPr>
          <p:cNvSpPr>
            <a:spLocks noChangeArrowheads="1"/>
          </p:cNvSpPr>
          <p:nvPr/>
        </p:nvSpPr>
        <p:spPr bwMode="auto">
          <a:xfrm>
            <a:off x="763588" y="1408113"/>
            <a:ext cx="7616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tx1"/>
                </a:solidFill>
              </a:rPr>
              <a:t>Is there a job you think you would like to do when you are older?</a:t>
            </a:r>
          </a:p>
          <a:p>
            <a:pPr eaLnBrk="1" hangingPunct="1">
              <a:lnSpc>
                <a:spcPct val="100000"/>
              </a:lnSpc>
              <a:spcBef>
                <a:spcPct val="0"/>
              </a:spcBef>
              <a:buFontTx/>
              <a:buNone/>
            </a:pPr>
            <a:endParaRPr lang="en-GB" altLang="en-US">
              <a:solidFill>
                <a:schemeClr val="tx1"/>
              </a:solidFill>
            </a:endParaRPr>
          </a:p>
        </p:txBody>
      </p:sp>
      <p:sp>
        <p:nvSpPr>
          <p:cNvPr id="15365" name="Rectangle 4">
            <a:extLst>
              <a:ext uri="{FF2B5EF4-FFF2-40B4-BE49-F238E27FC236}">
                <a16:creationId xmlns:a16="http://schemas.microsoft.com/office/drawing/2014/main" id="{50866918-ACF2-EF4D-B724-D9199079F7BD}"/>
              </a:ext>
            </a:extLst>
          </p:cNvPr>
          <p:cNvSpPr>
            <a:spLocks noChangeArrowheads="1"/>
          </p:cNvSpPr>
          <p:nvPr/>
        </p:nvSpPr>
        <p:spPr bwMode="auto">
          <a:xfrm>
            <a:off x="755650" y="1819275"/>
            <a:ext cx="7632700" cy="771525"/>
          </a:xfrm>
          <a:prstGeom prst="rect">
            <a:avLst/>
          </a:prstGeom>
          <a:solidFill>
            <a:srgbClr val="EE831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rPr>
              <a:t>You might not know for sure, but you probably have an idea of something you might enjoy and be good at.</a:t>
            </a:r>
          </a:p>
        </p:txBody>
      </p:sp>
      <p:sp>
        <p:nvSpPr>
          <p:cNvPr id="6" name="Rectangle 5">
            <a:extLst>
              <a:ext uri="{FF2B5EF4-FFF2-40B4-BE49-F238E27FC236}">
                <a16:creationId xmlns:a16="http://schemas.microsoft.com/office/drawing/2014/main" id="{065E3BD7-3589-D348-99B7-1585018CF64E}"/>
              </a:ext>
            </a:extLst>
          </p:cNvPr>
          <p:cNvSpPr>
            <a:spLocks noChangeArrowheads="1"/>
          </p:cNvSpPr>
          <p:nvPr/>
        </p:nvSpPr>
        <p:spPr bwMode="auto">
          <a:xfrm>
            <a:off x="755650" y="5462588"/>
            <a:ext cx="7632700" cy="646112"/>
          </a:xfrm>
          <a:prstGeom prst="rect">
            <a:avLst/>
          </a:prstGeom>
          <a:solidFill>
            <a:srgbClr val="EE831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rPr>
              <a:t>Now, think of the sorts of skills you might need in order to be able to do that job well.</a:t>
            </a:r>
          </a:p>
        </p:txBody>
      </p:sp>
      <p:sp>
        <p:nvSpPr>
          <p:cNvPr id="15367" name="Rectangle 6">
            <a:extLst>
              <a:ext uri="{FF2B5EF4-FFF2-40B4-BE49-F238E27FC236}">
                <a16:creationId xmlns:a16="http://schemas.microsoft.com/office/drawing/2014/main" id="{87886843-4456-4446-B2C5-825A5347569B}"/>
              </a:ext>
            </a:extLst>
          </p:cNvPr>
          <p:cNvSpPr>
            <a:spLocks noChangeArrowheads="1"/>
          </p:cNvSpPr>
          <p:nvPr/>
        </p:nvSpPr>
        <p:spPr bwMode="auto">
          <a:xfrm>
            <a:off x="755650" y="2708275"/>
            <a:ext cx="7616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tx1"/>
                </a:solidFill>
              </a:rPr>
              <a:t>Take a moment and close your eyes if you are happy to do so. Think about a job you would like to do when you grow up and try to imagine yourself doing that job.</a:t>
            </a:r>
          </a:p>
        </p:txBody>
      </p:sp>
      <p:pic>
        <p:nvPicPr>
          <p:cNvPr id="9" name="Picture 8">
            <a:extLst>
              <a:ext uri="{FF2B5EF4-FFF2-40B4-BE49-F238E27FC236}">
                <a16:creationId xmlns:a16="http://schemas.microsoft.com/office/drawing/2014/main" id="{9931B12A-F661-4640-B47A-07B2331E22D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50938" y="3695700"/>
            <a:ext cx="708025"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E5358F68-9C44-564E-930B-1305FAA1B6B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79638" y="3670300"/>
            <a:ext cx="1565275"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9C111E53-026F-F141-AF65-BC5FBF0431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05425" y="3573463"/>
            <a:ext cx="619125"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8D2D2B60-1B23-D749-BC86-20FC145392F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78563" y="3586163"/>
            <a:ext cx="663575"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9A2708D7-5706-B04B-BF60-90E8F32C5A5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15200" y="3573463"/>
            <a:ext cx="677863"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2">
            <a:extLst>
              <a:ext uri="{FF2B5EF4-FFF2-40B4-BE49-F238E27FC236}">
                <a16:creationId xmlns:a16="http://schemas.microsoft.com/office/drawing/2014/main" id="{A2E90B7A-4E55-1A45-B9ED-C94EFE10D56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03663" y="3429000"/>
            <a:ext cx="1001712"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373"/>
                                        </p:tgtEl>
                                        <p:attrNameLst>
                                          <p:attrName>style.visibility</p:attrName>
                                        </p:attrNameLst>
                                      </p:cBhvr>
                                      <p:to>
                                        <p:strVal val="visible"/>
                                      </p:to>
                                    </p:set>
                                    <p:animEffect transition="in" filter="fade">
                                      <p:cBhvr>
                                        <p:cTn id="15" dur="500"/>
                                        <p:tgtEl>
                                          <p:spTgt spid="15373"/>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2D64DE8-ABDA-8C41-8D6B-69A60A6ACE08}"/>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Useful Skills</a:t>
            </a:r>
          </a:p>
        </p:txBody>
      </p:sp>
      <p:pic>
        <p:nvPicPr>
          <p:cNvPr id="16387" name="Whole Class">
            <a:extLst>
              <a:ext uri="{FF2B5EF4-FFF2-40B4-BE49-F238E27FC236}">
                <a16:creationId xmlns:a16="http://schemas.microsoft.com/office/drawing/2014/main" id="{40707D4D-D569-7241-B5A4-6A95F6CAA15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3">
            <a:extLst>
              <a:ext uri="{FF2B5EF4-FFF2-40B4-BE49-F238E27FC236}">
                <a16:creationId xmlns:a16="http://schemas.microsoft.com/office/drawing/2014/main" id="{37F64614-0510-134E-9FBF-B69966CC3E36}"/>
              </a:ext>
            </a:extLst>
          </p:cNvPr>
          <p:cNvSpPr>
            <a:spLocks noChangeArrowheads="1"/>
          </p:cNvSpPr>
          <p:nvPr/>
        </p:nvSpPr>
        <p:spPr bwMode="auto">
          <a:xfrm>
            <a:off x="763588" y="1408113"/>
            <a:ext cx="7616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tx1"/>
                </a:solidFill>
              </a:rPr>
              <a:t>Let’s play a game.</a:t>
            </a:r>
          </a:p>
        </p:txBody>
      </p:sp>
      <p:sp>
        <p:nvSpPr>
          <p:cNvPr id="16389" name="Rectangle 4">
            <a:extLst>
              <a:ext uri="{FF2B5EF4-FFF2-40B4-BE49-F238E27FC236}">
                <a16:creationId xmlns:a16="http://schemas.microsoft.com/office/drawing/2014/main" id="{8C0E1997-7BD9-884F-9657-53A39AAB39EC}"/>
              </a:ext>
            </a:extLst>
          </p:cNvPr>
          <p:cNvSpPr>
            <a:spLocks noChangeArrowheads="1"/>
          </p:cNvSpPr>
          <p:nvPr/>
        </p:nvSpPr>
        <p:spPr bwMode="auto">
          <a:xfrm>
            <a:off x="755650" y="1819275"/>
            <a:ext cx="7632700" cy="771525"/>
          </a:xfrm>
          <a:prstGeom prst="rect">
            <a:avLst/>
          </a:prstGeom>
          <a:solidFill>
            <a:srgbClr val="EE831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rPr>
              <a:t>Keeping your job in mind, we are going to look at some skills needed for certain jobs. </a:t>
            </a:r>
          </a:p>
        </p:txBody>
      </p:sp>
      <p:sp>
        <p:nvSpPr>
          <p:cNvPr id="6" name="Rectangle 5">
            <a:extLst>
              <a:ext uri="{FF2B5EF4-FFF2-40B4-BE49-F238E27FC236}">
                <a16:creationId xmlns:a16="http://schemas.microsoft.com/office/drawing/2014/main" id="{97F6625F-A584-6A44-88AA-2830154BA6D4}"/>
              </a:ext>
            </a:extLst>
          </p:cNvPr>
          <p:cNvSpPr>
            <a:spLocks noChangeArrowheads="1"/>
          </p:cNvSpPr>
          <p:nvPr/>
        </p:nvSpPr>
        <p:spPr bwMode="auto">
          <a:xfrm>
            <a:off x="755650" y="5324475"/>
            <a:ext cx="7632700" cy="773113"/>
          </a:xfrm>
          <a:prstGeom prst="rect">
            <a:avLst/>
          </a:prstGeom>
          <a:solidFill>
            <a:srgbClr val="EE831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rPr>
              <a:t>You might find that some skills are very important in lots of</a:t>
            </a:r>
            <a:br>
              <a:rPr lang="en-GB" altLang="en-US">
                <a:solidFill>
                  <a:schemeClr val="bg1"/>
                </a:solidFill>
              </a:rPr>
            </a:br>
            <a:r>
              <a:rPr lang="en-GB" altLang="en-US">
                <a:solidFill>
                  <a:schemeClr val="bg1"/>
                </a:solidFill>
              </a:rPr>
              <a:t>different jobs.</a:t>
            </a:r>
          </a:p>
        </p:txBody>
      </p:sp>
      <p:sp>
        <p:nvSpPr>
          <p:cNvPr id="16391" name="Rectangle 6">
            <a:extLst>
              <a:ext uri="{FF2B5EF4-FFF2-40B4-BE49-F238E27FC236}">
                <a16:creationId xmlns:a16="http://schemas.microsoft.com/office/drawing/2014/main" id="{0A6F5A54-C4A1-7440-9A27-6280B6FCDBE7}"/>
              </a:ext>
            </a:extLst>
          </p:cNvPr>
          <p:cNvSpPr>
            <a:spLocks noChangeArrowheads="1"/>
          </p:cNvSpPr>
          <p:nvPr/>
        </p:nvSpPr>
        <p:spPr bwMode="auto">
          <a:xfrm>
            <a:off x="755650" y="2708275"/>
            <a:ext cx="76168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tx1"/>
                </a:solidFill>
              </a:rPr>
              <a:t>If a skill comes up that you think you would need to be able to do the job you would like to do, stand up.</a:t>
            </a:r>
          </a:p>
        </p:txBody>
      </p:sp>
      <p:pic>
        <p:nvPicPr>
          <p:cNvPr id="10" name="Picture 9">
            <a:extLst>
              <a:ext uri="{FF2B5EF4-FFF2-40B4-BE49-F238E27FC236}">
                <a16:creationId xmlns:a16="http://schemas.microsoft.com/office/drawing/2014/main" id="{EB5CE013-E1FA-EF49-8675-DCFCB3CBFBD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650" y="3427413"/>
            <a:ext cx="136842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7107132D-3FCB-9247-92AF-CAF52FCFF39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38388" y="3454400"/>
            <a:ext cx="13335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C6C28CBC-BD48-2645-85C6-A3C28EB3BB5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4138" y="3429000"/>
            <a:ext cx="5461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81FF56EA-A0AB-864F-9007-570B93BD784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75188" y="3324225"/>
            <a:ext cx="1489075"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5A3711BD-E95B-554D-A6F3-5FD5C053541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386513" y="3344863"/>
            <a:ext cx="981075"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erson wearing a suit and tie&#10;&#10;Description automatically generated">
            <a:extLst>
              <a:ext uri="{FF2B5EF4-FFF2-40B4-BE49-F238E27FC236}">
                <a16:creationId xmlns:a16="http://schemas.microsoft.com/office/drawing/2014/main" id="{4BC8ECAF-7898-3440-9553-660E915442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75498" y="3251199"/>
            <a:ext cx="698540" cy="19923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FE49ACFA-8327-3C4D-A59B-94F6B234F18E}"/>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Useful Skills</a:t>
            </a:r>
          </a:p>
        </p:txBody>
      </p:sp>
      <p:pic>
        <p:nvPicPr>
          <p:cNvPr id="17411" name="Whole Class">
            <a:extLst>
              <a:ext uri="{FF2B5EF4-FFF2-40B4-BE49-F238E27FC236}">
                <a16:creationId xmlns:a16="http://schemas.microsoft.com/office/drawing/2014/main" id="{A3CF7A86-F404-2148-81FF-3D51CA71E21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3">
            <a:extLst>
              <a:ext uri="{FF2B5EF4-FFF2-40B4-BE49-F238E27FC236}">
                <a16:creationId xmlns:a16="http://schemas.microsoft.com/office/drawing/2014/main" id="{1922FBDC-A870-7644-B50B-57F989C13411}"/>
              </a:ext>
            </a:extLst>
          </p:cNvPr>
          <p:cNvSpPr>
            <a:spLocks noChangeArrowheads="1"/>
          </p:cNvSpPr>
          <p:nvPr/>
        </p:nvSpPr>
        <p:spPr bwMode="auto">
          <a:xfrm>
            <a:off x="763588" y="1628775"/>
            <a:ext cx="7616825" cy="495300"/>
          </a:xfrm>
          <a:prstGeom prst="rect">
            <a:avLst/>
          </a:prstGeom>
          <a:solidFill>
            <a:srgbClr val="EE831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rPr>
              <a:t>caring for others</a:t>
            </a:r>
          </a:p>
        </p:txBody>
      </p:sp>
      <p:pic>
        <p:nvPicPr>
          <p:cNvPr id="17413" name="Picture 8">
            <a:extLst>
              <a:ext uri="{FF2B5EF4-FFF2-40B4-BE49-F238E27FC236}">
                <a16:creationId xmlns:a16="http://schemas.microsoft.com/office/drawing/2014/main" id="{03EF5AFA-1876-F043-8CA4-5BC58231996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08400" y="1260475"/>
            <a:ext cx="4471988"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3.pptx" id="{4BF10EBB-5C14-4353-9672-1C3BFC68C92E}" vid="{781ECC96-1AFA-4945-A294-F1D3C67237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1D68EB4F4C724DBDD98B989C62A3FE" ma:contentTypeVersion="14" ma:contentTypeDescription="Create a new document." ma:contentTypeScope="" ma:versionID="f9380af5a49bf71607e515b7b5f0327e">
  <xsd:schema xmlns:xsd="http://www.w3.org/2001/XMLSchema" xmlns:xs="http://www.w3.org/2001/XMLSchema" xmlns:p="http://schemas.microsoft.com/office/2006/metadata/properties" xmlns:ns2="b442af94-27ec-4c12-9041-09447141ac56" xmlns:ns3="9b8f0eab-74d5-4d8d-87b8-270f2228a97d" targetNamespace="http://schemas.microsoft.com/office/2006/metadata/properties" ma:root="true" ma:fieldsID="a96778589ab4c4606631664b36ba4c9a" ns2:_="" ns3:_="">
    <xsd:import namespace="b442af94-27ec-4c12-9041-09447141ac56"/>
    <xsd:import namespace="9b8f0eab-74d5-4d8d-87b8-270f2228a97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42af94-27ec-4c12-9041-09447141ac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e8194ac-132f-443e-9640-f1f2e8c85d9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8f0eab-74d5-4d8d-87b8-270f2228a97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78b3e3e-7341-4ab7-9c45-2b52028c349c}" ma:internalName="TaxCatchAll" ma:showField="CatchAllData" ma:web="9b8f0eab-74d5-4d8d-87b8-270f2228a97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442af94-27ec-4c12-9041-09447141ac56">
      <Terms xmlns="http://schemas.microsoft.com/office/infopath/2007/PartnerControls"/>
    </lcf76f155ced4ddcb4097134ff3c332f>
    <TaxCatchAll xmlns="9b8f0eab-74d5-4d8d-87b8-270f2228a97d" xsi:nil="true"/>
  </documentManagement>
</p:properties>
</file>

<file path=customXml/itemProps1.xml><?xml version="1.0" encoding="utf-8"?>
<ds:datastoreItem xmlns:ds="http://schemas.openxmlformats.org/officeDocument/2006/customXml" ds:itemID="{680ACC18-6ECC-4B0A-9A4A-AF12306324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42af94-27ec-4c12-9041-09447141ac56"/>
    <ds:schemaRef ds:uri="9b8f0eab-74d5-4d8d-87b8-270f2228a9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E533FB2-18C6-4C78-8096-B7376C3F8A57}">
  <ds:schemaRefs>
    <ds:schemaRef ds:uri="http://schemas.microsoft.com/sharepoint/v3/contenttype/forms"/>
  </ds:schemaRefs>
</ds:datastoreItem>
</file>

<file path=customXml/itemProps3.xml><?xml version="1.0" encoding="utf-8"?>
<ds:datastoreItem xmlns:ds="http://schemas.openxmlformats.org/officeDocument/2006/customXml" ds:itemID="{E8E25579-4F26-41E9-AC3D-E1C53B4712F9}">
  <ds:schemaRefs>
    <ds:schemaRef ds:uri="http://schemas.microsoft.com/office/infopath/2007/PartnerControls"/>
    <ds:schemaRef ds:uri="http://purl.org/dc/dcmitype/"/>
    <ds:schemaRef ds:uri="http://purl.org/dc/elements/1.1/"/>
    <ds:schemaRef ds:uri="http://schemas.microsoft.com/office/2006/metadata/properties"/>
    <ds:schemaRef ds:uri="b442af94-27ec-4c12-9041-09447141ac56"/>
    <ds:schemaRef ds:uri="9b8f0eab-74d5-4d8d-87b8-270f2228a97d"/>
    <ds:schemaRef ds:uri="http://schemas.microsoft.com/office/2006/documentManagement/types"/>
    <ds:schemaRef ds:uri="http://schemas.openxmlformats.org/package/2006/metadata/core-properties"/>
    <ds:schemaRef ds:uri="http://purl.org/dc/term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Lesson Presentation Template</Template>
  <TotalTime>335</TotalTime>
  <Words>1682</Words>
  <Application>Microsoft Office PowerPoint</Application>
  <PresentationFormat>On-screen Show (4:3)</PresentationFormat>
  <Paragraphs>133</Paragraphs>
  <Slides>34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Twinkl</vt:lpstr>
      <vt:lpstr>Tuffy-TTF</vt:lpstr>
      <vt:lpstr>Arial</vt:lpstr>
      <vt:lpstr>Twinkl SemiBold</vt:lpstr>
      <vt:lpstr>Roboto</vt:lpstr>
      <vt:lpstr>Office Theme</vt:lpstr>
      <vt:lpstr>PowerPoint Presentation</vt:lpstr>
      <vt:lpstr>PowerPoint Presentation</vt:lpstr>
      <vt:lpstr>PowerPoint Presentation</vt:lpstr>
      <vt:lpstr>The Big Questions</vt:lpstr>
      <vt:lpstr>PowerPoint Presentation</vt:lpstr>
      <vt:lpstr>Reconnecting</vt:lpstr>
      <vt:lpstr>Useful Skills</vt:lpstr>
      <vt:lpstr>Useful Skills</vt:lpstr>
      <vt:lpstr>Useful Skills</vt:lpstr>
      <vt:lpstr>Useful Skills</vt:lpstr>
      <vt:lpstr>Useful Skills</vt:lpstr>
      <vt:lpstr>Useful Skills</vt:lpstr>
      <vt:lpstr>Useful Skills</vt:lpstr>
      <vt:lpstr>Useful Skills</vt:lpstr>
      <vt:lpstr>Useful Skills</vt:lpstr>
      <vt:lpstr>Useful Skills</vt:lpstr>
      <vt:lpstr>Useful Skills</vt:lpstr>
      <vt:lpstr>Exploring</vt:lpstr>
      <vt:lpstr>My Skills, My Strengths</vt:lpstr>
      <vt:lpstr>My Skills, My Strengths</vt:lpstr>
      <vt:lpstr>Overcoming Obstacles</vt:lpstr>
      <vt:lpstr>Overcoming Obstacles</vt:lpstr>
      <vt:lpstr>Overcoming Obstacles</vt:lpstr>
      <vt:lpstr>Overcoming Obstacles</vt:lpstr>
      <vt:lpstr>Overcoming Obstacles</vt:lpstr>
      <vt:lpstr>Consolidating</vt:lpstr>
      <vt:lpstr>This Is Me!</vt:lpstr>
      <vt:lpstr>Reflecting</vt:lpstr>
      <vt:lpstr>Achieving Those Goals</vt:lpstr>
      <vt:lpstr>Achieving Those Goals</vt:lpstr>
      <vt:lpstr>The Big Questions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PSHE and Citizenship</dc:title>
  <dc:creator>Dale Watson</dc:creator>
  <cp:lastModifiedBy>Katie Holland</cp:lastModifiedBy>
  <cp:revision>37</cp:revision>
  <dcterms:created xsi:type="dcterms:W3CDTF">2018-12-17T09:40:30Z</dcterms:created>
  <dcterms:modified xsi:type="dcterms:W3CDTF">2023-10-12T10:39:41Z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0x010100761D68EB4F4C724DBDD98B989C62A3FE</vt:lpwstr>
  </property>
  <property fmtid="{D5CDD505-2E9C-101B-9397-08002B2CF9AE}" pid="3" name="MediaServiceImageTags">
    <vt:lpwstr/>
  </property>
</Properties>
</file>