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56" r:id="rId5"/>
    <p:sldId id="257" r:id="rId6"/>
    <p:sldId id="262" r:id="rId7"/>
    <p:sldId id="263" r:id="rId8"/>
    <p:sldId id="264" r:id="rId9"/>
    <p:sldId id="265" r:id="rId10"/>
    <p:sldId id="260" r:id="rId11"/>
    <p:sldId id="261" r:id="rId12"/>
    <p:sldId id="266" r:id="rId13"/>
    <p:sldId id="267" r:id="rId14"/>
    <p:sldId id="268" r:id="rId15"/>
    <p:sldId id="270" r:id="rId16"/>
    <p:sldId id="288" r:id="rId17"/>
    <p:sldId id="269" r:id="rId18"/>
    <p:sldId id="271" r:id="rId19"/>
    <p:sldId id="272" r:id="rId20"/>
    <p:sldId id="286" r:id="rId21"/>
    <p:sldId id="273" r:id="rId22"/>
    <p:sldId id="274" r:id="rId23"/>
    <p:sldId id="283" r:id="rId24"/>
    <p:sldId id="276" r:id="rId25"/>
    <p:sldId id="282" r:id="rId26"/>
    <p:sldId id="277" r:id="rId27"/>
    <p:sldId id="289" r:id="rId28"/>
    <p:sldId id="280" r:id="rId29"/>
    <p:sldId id="290" r:id="rId30"/>
    <p:sldId id="278" r:id="rId31"/>
    <p:sldId id="28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900"/>
    <a:srgbClr val="E997E1"/>
    <a:srgbClr val="FF9400"/>
    <a:srgbClr val="FF8B00"/>
    <a:srgbClr val="FCFB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CF2FA3-ACFC-46C4-B840-C2DA29B64959}" v="4" dt="2024-05-09T08:14:34.8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92" y="1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7D127B-067C-4D73-9B1B-3222583920A3}"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8559C15-D50C-4EBC-B71F-A6F332D97244}">
      <dgm:prSet/>
      <dgm:spPr/>
      <dgm:t>
        <a:bodyPr/>
        <a:lstStyle/>
        <a:p>
          <a:pPr>
            <a:lnSpc>
              <a:spcPct val="100000"/>
            </a:lnSpc>
            <a:defRPr cap="all"/>
          </a:pPr>
          <a:r>
            <a:rPr lang="en-GB" b="0" i="0">
              <a:latin typeface="Futura Std Book" panose="020B0502020204020303" pitchFamily="34" charset="77"/>
            </a:rPr>
            <a:t>The need for change </a:t>
          </a:r>
          <a:endParaRPr lang="en-US" b="0" i="0">
            <a:latin typeface="Futura Std Book" panose="020B0502020204020303" pitchFamily="34" charset="77"/>
          </a:endParaRPr>
        </a:p>
      </dgm:t>
    </dgm:pt>
    <dgm:pt modelId="{6F614D22-619A-4E33-98D4-49025D240557}" type="parTrans" cxnId="{CCC55FFD-92D5-4418-BFF2-BA0ACB5B7F83}">
      <dgm:prSet/>
      <dgm:spPr/>
      <dgm:t>
        <a:bodyPr/>
        <a:lstStyle/>
        <a:p>
          <a:endParaRPr lang="en-US"/>
        </a:p>
      </dgm:t>
    </dgm:pt>
    <dgm:pt modelId="{2AE4FD35-AE04-41D7-9FA5-99CCCC6DA935}" type="sibTrans" cxnId="{CCC55FFD-92D5-4418-BFF2-BA0ACB5B7F83}">
      <dgm:prSet phldrT="01" phldr="0"/>
      <dgm:spPr/>
      <dgm:t>
        <a:bodyPr/>
        <a:lstStyle/>
        <a:p>
          <a:endParaRPr lang="en-US"/>
        </a:p>
      </dgm:t>
    </dgm:pt>
    <dgm:pt modelId="{CA8FD379-8F93-4905-8AC4-78FC1D4ACA63}">
      <dgm:prSet/>
      <dgm:spPr/>
      <dgm:t>
        <a:bodyPr/>
        <a:lstStyle/>
        <a:p>
          <a:pPr>
            <a:lnSpc>
              <a:spcPct val="100000"/>
            </a:lnSpc>
            <a:defRPr cap="all"/>
          </a:pPr>
          <a:r>
            <a:rPr lang="en-GB" b="0" i="0">
              <a:latin typeface="Futura Std Book" panose="020B0502020204020303" pitchFamily="34" charset="77"/>
            </a:rPr>
            <a:t>Barriers</a:t>
          </a:r>
          <a:r>
            <a:rPr lang="en-GB"/>
            <a:t> </a:t>
          </a:r>
          <a:endParaRPr lang="en-US"/>
        </a:p>
      </dgm:t>
    </dgm:pt>
    <dgm:pt modelId="{4F316CAF-9A06-4AAB-AE7E-CE04AEFDE356}" type="parTrans" cxnId="{D517ECCC-BCF7-48C9-8E5C-E76AD025E9D3}">
      <dgm:prSet/>
      <dgm:spPr/>
      <dgm:t>
        <a:bodyPr/>
        <a:lstStyle/>
        <a:p>
          <a:endParaRPr lang="en-US"/>
        </a:p>
      </dgm:t>
    </dgm:pt>
    <dgm:pt modelId="{C8F3C8F2-4D4F-4CB8-967C-A7911CC56E94}" type="sibTrans" cxnId="{D517ECCC-BCF7-48C9-8E5C-E76AD025E9D3}">
      <dgm:prSet phldrT="02" phldr="0"/>
      <dgm:spPr/>
      <dgm:t>
        <a:bodyPr/>
        <a:lstStyle/>
        <a:p>
          <a:endParaRPr lang="en-US"/>
        </a:p>
      </dgm:t>
    </dgm:pt>
    <dgm:pt modelId="{9F8075AA-4753-4199-BD65-5F5D6F22DD5B}">
      <dgm:prSet/>
      <dgm:spPr/>
      <dgm:t>
        <a:bodyPr/>
        <a:lstStyle/>
        <a:p>
          <a:pPr>
            <a:lnSpc>
              <a:spcPct val="100000"/>
            </a:lnSpc>
            <a:defRPr cap="all"/>
          </a:pPr>
          <a:r>
            <a:rPr lang="en-GB">
              <a:latin typeface="Aptos Display" panose="02110004020202020204"/>
            </a:rPr>
            <a:t> </a:t>
          </a:r>
          <a:r>
            <a:rPr lang="en-GB" b="0" i="0">
              <a:latin typeface="Futura Std Book" panose="020B0502020204020303" pitchFamily="34" charset="77"/>
            </a:rPr>
            <a:t>Motivations</a:t>
          </a:r>
          <a:r>
            <a:rPr lang="en-GB">
              <a:latin typeface="Aptos Display" panose="02110004020202020204"/>
            </a:rPr>
            <a:t> </a:t>
          </a:r>
          <a:endParaRPr lang="en-US"/>
        </a:p>
      </dgm:t>
    </dgm:pt>
    <dgm:pt modelId="{B1C535E6-A6FA-471D-B74F-2CD5A130C393}" type="parTrans" cxnId="{87D04740-8FD5-4582-A08A-7426F8910ABA}">
      <dgm:prSet/>
      <dgm:spPr/>
      <dgm:t>
        <a:bodyPr/>
        <a:lstStyle/>
        <a:p>
          <a:endParaRPr lang="en-US"/>
        </a:p>
      </dgm:t>
    </dgm:pt>
    <dgm:pt modelId="{137ECBD3-8315-453E-86A4-529F9AFBE6C4}" type="sibTrans" cxnId="{87D04740-8FD5-4582-A08A-7426F8910ABA}">
      <dgm:prSet phldrT="03" phldr="0"/>
      <dgm:spPr/>
      <dgm:t>
        <a:bodyPr/>
        <a:lstStyle/>
        <a:p>
          <a:endParaRPr lang="en-US"/>
        </a:p>
      </dgm:t>
    </dgm:pt>
    <dgm:pt modelId="{42846AA8-805C-490B-959D-0EEB88A1D6F7}">
      <dgm:prSet/>
      <dgm:spPr/>
      <dgm:t>
        <a:bodyPr/>
        <a:lstStyle/>
        <a:p>
          <a:pPr>
            <a:lnSpc>
              <a:spcPct val="100000"/>
            </a:lnSpc>
            <a:defRPr cap="all"/>
          </a:pPr>
          <a:r>
            <a:rPr lang="en-GB" b="0" i="0">
              <a:latin typeface="Futura Std Book" panose="020B0502020204020303" pitchFamily="34" charset="77"/>
            </a:rPr>
            <a:t>Key themes &amp; Support</a:t>
          </a:r>
          <a:endParaRPr lang="en-US" b="0" i="0">
            <a:latin typeface="Futura Std Book" panose="020B0502020204020303" pitchFamily="34" charset="77"/>
          </a:endParaRPr>
        </a:p>
      </dgm:t>
    </dgm:pt>
    <dgm:pt modelId="{367BD8C2-C5CA-4D93-8E7C-71CC0ACD07D1}" type="parTrans" cxnId="{A3712939-DC74-4510-87EA-C702679B8EEF}">
      <dgm:prSet/>
      <dgm:spPr/>
      <dgm:t>
        <a:bodyPr/>
        <a:lstStyle/>
        <a:p>
          <a:endParaRPr lang="en-US"/>
        </a:p>
      </dgm:t>
    </dgm:pt>
    <dgm:pt modelId="{3534F999-BB6E-4A1A-AC26-98C33ED904B1}" type="sibTrans" cxnId="{A3712939-DC74-4510-87EA-C702679B8EEF}">
      <dgm:prSet phldrT="04" phldr="0"/>
      <dgm:spPr/>
      <dgm:t>
        <a:bodyPr/>
        <a:lstStyle/>
        <a:p>
          <a:endParaRPr lang="en-US"/>
        </a:p>
      </dgm:t>
    </dgm:pt>
    <dgm:pt modelId="{CB4D3C27-123F-4903-BA0A-D6E895B13C27}" type="pres">
      <dgm:prSet presAssocID="{FC7D127B-067C-4D73-9B1B-3222583920A3}" presName="root" presStyleCnt="0">
        <dgm:presLayoutVars>
          <dgm:dir/>
          <dgm:resizeHandles val="exact"/>
        </dgm:presLayoutVars>
      </dgm:prSet>
      <dgm:spPr/>
    </dgm:pt>
    <dgm:pt modelId="{8C0CA6BB-BABE-4FAA-B44F-4DDFC47DA6B0}" type="pres">
      <dgm:prSet presAssocID="{D8559C15-D50C-4EBC-B71F-A6F332D97244}" presName="compNode" presStyleCnt="0"/>
      <dgm:spPr/>
    </dgm:pt>
    <dgm:pt modelId="{3A077460-4E5F-4EAB-8268-95AF45D151CE}" type="pres">
      <dgm:prSet presAssocID="{D8559C15-D50C-4EBC-B71F-A6F332D97244}" presName="iconBgRect" presStyleLbl="bgShp" presStyleIdx="0" presStyleCnt="4"/>
      <dgm:spPr/>
    </dgm:pt>
    <dgm:pt modelId="{01788295-67D6-480E-9EAF-626641DD5466}" type="pres">
      <dgm:prSet presAssocID="{D8559C15-D50C-4EBC-B71F-A6F332D9724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96E6F53D-4795-4799-BC03-6E7BCF697E13}" type="pres">
      <dgm:prSet presAssocID="{D8559C15-D50C-4EBC-B71F-A6F332D97244}" presName="spaceRect" presStyleCnt="0"/>
      <dgm:spPr/>
    </dgm:pt>
    <dgm:pt modelId="{E39B0CEB-83FB-48A6-BF18-41281EC7A128}" type="pres">
      <dgm:prSet presAssocID="{D8559C15-D50C-4EBC-B71F-A6F332D97244}" presName="textRect" presStyleLbl="revTx" presStyleIdx="0" presStyleCnt="4">
        <dgm:presLayoutVars>
          <dgm:chMax val="1"/>
          <dgm:chPref val="1"/>
        </dgm:presLayoutVars>
      </dgm:prSet>
      <dgm:spPr/>
    </dgm:pt>
    <dgm:pt modelId="{E770DD37-545E-4D4D-9C81-628B3ADD4CCD}" type="pres">
      <dgm:prSet presAssocID="{2AE4FD35-AE04-41D7-9FA5-99CCCC6DA935}" presName="sibTrans" presStyleCnt="0"/>
      <dgm:spPr/>
    </dgm:pt>
    <dgm:pt modelId="{9D029343-6217-4808-A455-977D4D5D47F8}" type="pres">
      <dgm:prSet presAssocID="{CA8FD379-8F93-4905-8AC4-78FC1D4ACA63}" presName="compNode" presStyleCnt="0"/>
      <dgm:spPr/>
    </dgm:pt>
    <dgm:pt modelId="{28BDCDEC-4083-441F-A223-2F7F01B2B08A}" type="pres">
      <dgm:prSet presAssocID="{CA8FD379-8F93-4905-8AC4-78FC1D4ACA63}" presName="iconBgRect" presStyleLbl="bgShp" presStyleIdx="1" presStyleCnt="4"/>
      <dgm:spPr/>
    </dgm:pt>
    <dgm:pt modelId="{218A8C55-64FC-4AC1-8685-58412E8E4256}" type="pres">
      <dgm:prSet presAssocID="{CA8FD379-8F93-4905-8AC4-78FC1D4ACA6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o sign"/>
        </a:ext>
      </dgm:extLst>
    </dgm:pt>
    <dgm:pt modelId="{947FB696-C21D-45D3-ADFC-344C096FEC3B}" type="pres">
      <dgm:prSet presAssocID="{CA8FD379-8F93-4905-8AC4-78FC1D4ACA63}" presName="spaceRect" presStyleCnt="0"/>
      <dgm:spPr/>
    </dgm:pt>
    <dgm:pt modelId="{313BC6B2-AEF9-47AC-AA5D-4921068A5F31}" type="pres">
      <dgm:prSet presAssocID="{CA8FD379-8F93-4905-8AC4-78FC1D4ACA63}" presName="textRect" presStyleLbl="revTx" presStyleIdx="1" presStyleCnt="4">
        <dgm:presLayoutVars>
          <dgm:chMax val="1"/>
          <dgm:chPref val="1"/>
        </dgm:presLayoutVars>
      </dgm:prSet>
      <dgm:spPr/>
    </dgm:pt>
    <dgm:pt modelId="{7F12B89D-4391-437B-AD04-17EC1DA78B0A}" type="pres">
      <dgm:prSet presAssocID="{C8F3C8F2-4D4F-4CB8-967C-A7911CC56E94}" presName="sibTrans" presStyleCnt="0"/>
      <dgm:spPr/>
    </dgm:pt>
    <dgm:pt modelId="{8C4DA16D-E6EB-4574-AC6D-108A0CE7E6C7}" type="pres">
      <dgm:prSet presAssocID="{9F8075AA-4753-4199-BD65-5F5D6F22DD5B}" presName="compNode" presStyleCnt="0"/>
      <dgm:spPr/>
    </dgm:pt>
    <dgm:pt modelId="{4B1C3F6E-8965-46B3-A4AB-7D21E6DC8BC2}" type="pres">
      <dgm:prSet presAssocID="{9F8075AA-4753-4199-BD65-5F5D6F22DD5B}" presName="iconBgRect" presStyleLbl="bgShp" presStyleIdx="2" presStyleCnt="4"/>
      <dgm:spPr/>
    </dgm:pt>
    <dgm:pt modelId="{C5B115EB-CD6E-4911-9BC3-03245A1F79E7}" type="pres">
      <dgm:prSet presAssocID="{9F8075AA-4753-4199-BD65-5F5D6F22DD5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bulb"/>
        </a:ext>
      </dgm:extLst>
    </dgm:pt>
    <dgm:pt modelId="{BDEC6E7F-17B2-4DA5-8424-58BBBFCE8CC5}" type="pres">
      <dgm:prSet presAssocID="{9F8075AA-4753-4199-BD65-5F5D6F22DD5B}" presName="spaceRect" presStyleCnt="0"/>
      <dgm:spPr/>
    </dgm:pt>
    <dgm:pt modelId="{E49D14C3-A893-40D4-B24D-FA7B7263228E}" type="pres">
      <dgm:prSet presAssocID="{9F8075AA-4753-4199-BD65-5F5D6F22DD5B}" presName="textRect" presStyleLbl="revTx" presStyleIdx="2" presStyleCnt="4">
        <dgm:presLayoutVars>
          <dgm:chMax val="1"/>
          <dgm:chPref val="1"/>
        </dgm:presLayoutVars>
      </dgm:prSet>
      <dgm:spPr/>
    </dgm:pt>
    <dgm:pt modelId="{935C6DEC-5895-4802-8955-EFA1F97B0294}" type="pres">
      <dgm:prSet presAssocID="{137ECBD3-8315-453E-86A4-529F9AFBE6C4}" presName="sibTrans" presStyleCnt="0"/>
      <dgm:spPr/>
    </dgm:pt>
    <dgm:pt modelId="{ECA4D4D2-5B48-48F0-8958-7748FA8FB9A1}" type="pres">
      <dgm:prSet presAssocID="{42846AA8-805C-490B-959D-0EEB88A1D6F7}" presName="compNode" presStyleCnt="0"/>
      <dgm:spPr/>
    </dgm:pt>
    <dgm:pt modelId="{2AD12528-298B-46EB-B244-5937A5B346F6}" type="pres">
      <dgm:prSet presAssocID="{42846AA8-805C-490B-959D-0EEB88A1D6F7}" presName="iconBgRect" presStyleLbl="bgShp" presStyleIdx="3" presStyleCnt="4"/>
      <dgm:spPr/>
    </dgm:pt>
    <dgm:pt modelId="{A67FEE79-D27D-4D50-BDD5-3D5B73CEA7A4}" type="pres">
      <dgm:prSet presAssocID="{42846AA8-805C-490B-959D-0EEB88A1D6F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Key"/>
        </a:ext>
      </dgm:extLst>
    </dgm:pt>
    <dgm:pt modelId="{75995895-E28B-448A-A899-6E5399B5B4E0}" type="pres">
      <dgm:prSet presAssocID="{42846AA8-805C-490B-959D-0EEB88A1D6F7}" presName="spaceRect" presStyleCnt="0"/>
      <dgm:spPr/>
    </dgm:pt>
    <dgm:pt modelId="{A462B9ED-78DC-49A0-A82D-209790128440}" type="pres">
      <dgm:prSet presAssocID="{42846AA8-805C-490B-959D-0EEB88A1D6F7}" presName="textRect" presStyleLbl="revTx" presStyleIdx="3" presStyleCnt="4">
        <dgm:presLayoutVars>
          <dgm:chMax val="1"/>
          <dgm:chPref val="1"/>
        </dgm:presLayoutVars>
      </dgm:prSet>
      <dgm:spPr/>
    </dgm:pt>
  </dgm:ptLst>
  <dgm:cxnLst>
    <dgm:cxn modelId="{A60D6004-CECC-6C4B-BFBB-C271F5740506}" type="presOf" srcId="{42846AA8-805C-490B-959D-0EEB88A1D6F7}" destId="{A462B9ED-78DC-49A0-A82D-209790128440}" srcOrd="0" destOrd="0" presId="urn:microsoft.com/office/officeart/2018/5/layout/IconCircleLabelList"/>
    <dgm:cxn modelId="{F731C90C-9D98-604E-8487-8056F39E2FC1}" type="presOf" srcId="{9F8075AA-4753-4199-BD65-5F5D6F22DD5B}" destId="{E49D14C3-A893-40D4-B24D-FA7B7263228E}" srcOrd="0" destOrd="0" presId="urn:microsoft.com/office/officeart/2018/5/layout/IconCircleLabelList"/>
    <dgm:cxn modelId="{A3712939-DC74-4510-87EA-C702679B8EEF}" srcId="{FC7D127B-067C-4D73-9B1B-3222583920A3}" destId="{42846AA8-805C-490B-959D-0EEB88A1D6F7}" srcOrd="3" destOrd="0" parTransId="{367BD8C2-C5CA-4D93-8E7C-71CC0ACD07D1}" sibTransId="{3534F999-BB6E-4A1A-AC26-98C33ED904B1}"/>
    <dgm:cxn modelId="{87D04740-8FD5-4582-A08A-7426F8910ABA}" srcId="{FC7D127B-067C-4D73-9B1B-3222583920A3}" destId="{9F8075AA-4753-4199-BD65-5F5D6F22DD5B}" srcOrd="2" destOrd="0" parTransId="{B1C535E6-A6FA-471D-B74F-2CD5A130C393}" sibTransId="{137ECBD3-8315-453E-86A4-529F9AFBE6C4}"/>
    <dgm:cxn modelId="{41300361-8269-E54D-ACF1-481F08770B04}" type="presOf" srcId="{CA8FD379-8F93-4905-8AC4-78FC1D4ACA63}" destId="{313BC6B2-AEF9-47AC-AA5D-4921068A5F31}" srcOrd="0" destOrd="0" presId="urn:microsoft.com/office/officeart/2018/5/layout/IconCircleLabelList"/>
    <dgm:cxn modelId="{CFD57692-5CBD-944A-B0CD-631304B39FCE}" type="presOf" srcId="{FC7D127B-067C-4D73-9B1B-3222583920A3}" destId="{CB4D3C27-123F-4903-BA0A-D6E895B13C27}" srcOrd="0" destOrd="0" presId="urn:microsoft.com/office/officeart/2018/5/layout/IconCircleLabelList"/>
    <dgm:cxn modelId="{F774FBBC-769B-FF4F-BBA6-7B920BD89175}" type="presOf" srcId="{D8559C15-D50C-4EBC-B71F-A6F332D97244}" destId="{E39B0CEB-83FB-48A6-BF18-41281EC7A128}" srcOrd="0" destOrd="0" presId="urn:microsoft.com/office/officeart/2018/5/layout/IconCircleLabelList"/>
    <dgm:cxn modelId="{D517ECCC-BCF7-48C9-8E5C-E76AD025E9D3}" srcId="{FC7D127B-067C-4D73-9B1B-3222583920A3}" destId="{CA8FD379-8F93-4905-8AC4-78FC1D4ACA63}" srcOrd="1" destOrd="0" parTransId="{4F316CAF-9A06-4AAB-AE7E-CE04AEFDE356}" sibTransId="{C8F3C8F2-4D4F-4CB8-967C-A7911CC56E94}"/>
    <dgm:cxn modelId="{CCC55FFD-92D5-4418-BFF2-BA0ACB5B7F83}" srcId="{FC7D127B-067C-4D73-9B1B-3222583920A3}" destId="{D8559C15-D50C-4EBC-B71F-A6F332D97244}" srcOrd="0" destOrd="0" parTransId="{6F614D22-619A-4E33-98D4-49025D240557}" sibTransId="{2AE4FD35-AE04-41D7-9FA5-99CCCC6DA935}"/>
    <dgm:cxn modelId="{1CFC9D9F-6E5F-5145-94AD-BAF69DB8EA16}" type="presParOf" srcId="{CB4D3C27-123F-4903-BA0A-D6E895B13C27}" destId="{8C0CA6BB-BABE-4FAA-B44F-4DDFC47DA6B0}" srcOrd="0" destOrd="0" presId="urn:microsoft.com/office/officeart/2018/5/layout/IconCircleLabelList"/>
    <dgm:cxn modelId="{6C2009F0-2EBA-BB4C-AF9A-4A9340A34A30}" type="presParOf" srcId="{8C0CA6BB-BABE-4FAA-B44F-4DDFC47DA6B0}" destId="{3A077460-4E5F-4EAB-8268-95AF45D151CE}" srcOrd="0" destOrd="0" presId="urn:microsoft.com/office/officeart/2018/5/layout/IconCircleLabelList"/>
    <dgm:cxn modelId="{36AF1B48-2F75-414F-9571-3FBEB015EFA7}" type="presParOf" srcId="{8C0CA6BB-BABE-4FAA-B44F-4DDFC47DA6B0}" destId="{01788295-67D6-480E-9EAF-626641DD5466}" srcOrd="1" destOrd="0" presId="urn:microsoft.com/office/officeart/2018/5/layout/IconCircleLabelList"/>
    <dgm:cxn modelId="{9E18F817-A964-7149-BCD7-8B7BCBB0CD30}" type="presParOf" srcId="{8C0CA6BB-BABE-4FAA-B44F-4DDFC47DA6B0}" destId="{96E6F53D-4795-4799-BC03-6E7BCF697E13}" srcOrd="2" destOrd="0" presId="urn:microsoft.com/office/officeart/2018/5/layout/IconCircleLabelList"/>
    <dgm:cxn modelId="{0A4FF246-46ED-B348-A6A3-B773F45CFEC0}" type="presParOf" srcId="{8C0CA6BB-BABE-4FAA-B44F-4DDFC47DA6B0}" destId="{E39B0CEB-83FB-48A6-BF18-41281EC7A128}" srcOrd="3" destOrd="0" presId="urn:microsoft.com/office/officeart/2018/5/layout/IconCircleLabelList"/>
    <dgm:cxn modelId="{E6EA5D22-0F51-464A-94F6-D04E34244203}" type="presParOf" srcId="{CB4D3C27-123F-4903-BA0A-D6E895B13C27}" destId="{E770DD37-545E-4D4D-9C81-628B3ADD4CCD}" srcOrd="1" destOrd="0" presId="urn:microsoft.com/office/officeart/2018/5/layout/IconCircleLabelList"/>
    <dgm:cxn modelId="{481E5CC3-BCA7-7145-AB61-2208E4E006E2}" type="presParOf" srcId="{CB4D3C27-123F-4903-BA0A-D6E895B13C27}" destId="{9D029343-6217-4808-A455-977D4D5D47F8}" srcOrd="2" destOrd="0" presId="urn:microsoft.com/office/officeart/2018/5/layout/IconCircleLabelList"/>
    <dgm:cxn modelId="{F61F646E-7F3D-8842-9F52-1B1EA96CD5AE}" type="presParOf" srcId="{9D029343-6217-4808-A455-977D4D5D47F8}" destId="{28BDCDEC-4083-441F-A223-2F7F01B2B08A}" srcOrd="0" destOrd="0" presId="urn:microsoft.com/office/officeart/2018/5/layout/IconCircleLabelList"/>
    <dgm:cxn modelId="{3892194B-2E32-6144-8E87-764A458D3383}" type="presParOf" srcId="{9D029343-6217-4808-A455-977D4D5D47F8}" destId="{218A8C55-64FC-4AC1-8685-58412E8E4256}" srcOrd="1" destOrd="0" presId="urn:microsoft.com/office/officeart/2018/5/layout/IconCircleLabelList"/>
    <dgm:cxn modelId="{B864347D-91FC-9143-B916-F6EE354F115F}" type="presParOf" srcId="{9D029343-6217-4808-A455-977D4D5D47F8}" destId="{947FB696-C21D-45D3-ADFC-344C096FEC3B}" srcOrd="2" destOrd="0" presId="urn:microsoft.com/office/officeart/2018/5/layout/IconCircleLabelList"/>
    <dgm:cxn modelId="{006E3330-324C-7742-A4B0-0B908F5736AD}" type="presParOf" srcId="{9D029343-6217-4808-A455-977D4D5D47F8}" destId="{313BC6B2-AEF9-47AC-AA5D-4921068A5F31}" srcOrd="3" destOrd="0" presId="urn:microsoft.com/office/officeart/2018/5/layout/IconCircleLabelList"/>
    <dgm:cxn modelId="{92CB7611-DB0C-2348-813A-D935F3701BCC}" type="presParOf" srcId="{CB4D3C27-123F-4903-BA0A-D6E895B13C27}" destId="{7F12B89D-4391-437B-AD04-17EC1DA78B0A}" srcOrd="3" destOrd="0" presId="urn:microsoft.com/office/officeart/2018/5/layout/IconCircleLabelList"/>
    <dgm:cxn modelId="{9D400A41-0957-5C49-8306-D8A88A50056C}" type="presParOf" srcId="{CB4D3C27-123F-4903-BA0A-D6E895B13C27}" destId="{8C4DA16D-E6EB-4574-AC6D-108A0CE7E6C7}" srcOrd="4" destOrd="0" presId="urn:microsoft.com/office/officeart/2018/5/layout/IconCircleLabelList"/>
    <dgm:cxn modelId="{B98EB557-46F1-374C-91EB-80E3D4138D89}" type="presParOf" srcId="{8C4DA16D-E6EB-4574-AC6D-108A0CE7E6C7}" destId="{4B1C3F6E-8965-46B3-A4AB-7D21E6DC8BC2}" srcOrd="0" destOrd="0" presId="urn:microsoft.com/office/officeart/2018/5/layout/IconCircleLabelList"/>
    <dgm:cxn modelId="{978E8338-2510-C945-B168-599D160731FD}" type="presParOf" srcId="{8C4DA16D-E6EB-4574-AC6D-108A0CE7E6C7}" destId="{C5B115EB-CD6E-4911-9BC3-03245A1F79E7}" srcOrd="1" destOrd="0" presId="urn:microsoft.com/office/officeart/2018/5/layout/IconCircleLabelList"/>
    <dgm:cxn modelId="{446EB52C-079F-5D4F-A51E-07CC105AB590}" type="presParOf" srcId="{8C4DA16D-E6EB-4574-AC6D-108A0CE7E6C7}" destId="{BDEC6E7F-17B2-4DA5-8424-58BBBFCE8CC5}" srcOrd="2" destOrd="0" presId="urn:microsoft.com/office/officeart/2018/5/layout/IconCircleLabelList"/>
    <dgm:cxn modelId="{8DBB025D-A3E8-5549-85B6-344D51CF8847}" type="presParOf" srcId="{8C4DA16D-E6EB-4574-AC6D-108A0CE7E6C7}" destId="{E49D14C3-A893-40D4-B24D-FA7B7263228E}" srcOrd="3" destOrd="0" presId="urn:microsoft.com/office/officeart/2018/5/layout/IconCircleLabelList"/>
    <dgm:cxn modelId="{E6553F8D-8D96-C748-B1BA-CC2ACEE2BFB2}" type="presParOf" srcId="{CB4D3C27-123F-4903-BA0A-D6E895B13C27}" destId="{935C6DEC-5895-4802-8955-EFA1F97B0294}" srcOrd="5" destOrd="0" presId="urn:microsoft.com/office/officeart/2018/5/layout/IconCircleLabelList"/>
    <dgm:cxn modelId="{E39A98DB-8EC1-974B-86B1-CC3D7F813939}" type="presParOf" srcId="{CB4D3C27-123F-4903-BA0A-D6E895B13C27}" destId="{ECA4D4D2-5B48-48F0-8958-7748FA8FB9A1}" srcOrd="6" destOrd="0" presId="urn:microsoft.com/office/officeart/2018/5/layout/IconCircleLabelList"/>
    <dgm:cxn modelId="{F703092F-C332-AE48-9E2D-A218727E85F4}" type="presParOf" srcId="{ECA4D4D2-5B48-48F0-8958-7748FA8FB9A1}" destId="{2AD12528-298B-46EB-B244-5937A5B346F6}" srcOrd="0" destOrd="0" presId="urn:microsoft.com/office/officeart/2018/5/layout/IconCircleLabelList"/>
    <dgm:cxn modelId="{29DC811D-1912-A94A-BD78-B49AD6831015}" type="presParOf" srcId="{ECA4D4D2-5B48-48F0-8958-7748FA8FB9A1}" destId="{A67FEE79-D27D-4D50-BDD5-3D5B73CEA7A4}" srcOrd="1" destOrd="0" presId="urn:microsoft.com/office/officeart/2018/5/layout/IconCircleLabelList"/>
    <dgm:cxn modelId="{1016850C-E167-314C-B54A-A34D46DDFF87}" type="presParOf" srcId="{ECA4D4D2-5B48-48F0-8958-7748FA8FB9A1}" destId="{75995895-E28B-448A-A899-6E5399B5B4E0}" srcOrd="2" destOrd="0" presId="urn:microsoft.com/office/officeart/2018/5/layout/IconCircleLabelList"/>
    <dgm:cxn modelId="{683CD751-E58B-C148-B3ED-E42C772EB666}" type="presParOf" srcId="{ECA4D4D2-5B48-48F0-8958-7748FA8FB9A1}" destId="{A462B9ED-78DC-49A0-A82D-209790128440}"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45C64C-DB1C-400D-A1D0-31185D3CF07D}"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B3F036DE-F206-4F73-94FA-1C43EAC64EBC}">
      <dgm:prSet/>
      <dgm:spPr/>
      <dgm:t>
        <a:bodyPr/>
        <a:lstStyle/>
        <a:p>
          <a:r>
            <a:rPr lang="en-GB" b="0" i="0">
              <a:latin typeface="Futura Std Book" panose="020B0502020204020303" pitchFamily="34" charset="77"/>
            </a:rPr>
            <a:t>Two million fewer woman &amp; girls play sport than men, with 13 million woman &amp; girls saying they are wanting to become more active. Just over 6 millions of those women/girls are </a:t>
          </a:r>
          <a:r>
            <a:rPr lang="en-GB" b="0" i="0" u="sng">
              <a:latin typeface="Futura Std Book" panose="020B0502020204020303" pitchFamily="34" charset="77"/>
            </a:rPr>
            <a:t>NOT </a:t>
          </a:r>
          <a:r>
            <a:rPr lang="en-GB" b="0" i="0">
              <a:latin typeface="Futura Std Book" panose="020B0502020204020303" pitchFamily="34" charset="77"/>
            </a:rPr>
            <a:t>currently active  (This Girl Can, 2022)</a:t>
          </a:r>
          <a:r>
            <a:rPr lang="en-US" b="0" i="0">
              <a:latin typeface="Futura Std Book" panose="020B0502020204020303" pitchFamily="34" charset="77"/>
            </a:rPr>
            <a:t>​</a:t>
          </a:r>
        </a:p>
      </dgm:t>
    </dgm:pt>
    <dgm:pt modelId="{AB5CF6DB-0444-440A-80D4-112EC25810F7}" type="parTrans" cxnId="{293D0EA2-A4E8-4DDF-8B2F-5A9A1C69C296}">
      <dgm:prSet/>
      <dgm:spPr/>
      <dgm:t>
        <a:bodyPr/>
        <a:lstStyle/>
        <a:p>
          <a:endParaRPr lang="en-US"/>
        </a:p>
      </dgm:t>
    </dgm:pt>
    <dgm:pt modelId="{ED06AFA7-CC22-4C23-BFFF-CC7F90F85EE4}" type="sibTrans" cxnId="{293D0EA2-A4E8-4DDF-8B2F-5A9A1C69C296}">
      <dgm:prSet/>
      <dgm:spPr/>
      <dgm:t>
        <a:bodyPr/>
        <a:lstStyle/>
        <a:p>
          <a:endParaRPr lang="en-US"/>
        </a:p>
      </dgm:t>
    </dgm:pt>
    <dgm:pt modelId="{51DF405D-14BA-447F-AA1C-C7787E4CD9F4}">
      <dgm:prSet/>
      <dgm:spPr/>
      <dgm:t>
        <a:bodyPr/>
        <a:lstStyle/>
        <a:p>
          <a:r>
            <a:rPr lang="en-US" b="0" i="0">
              <a:latin typeface="Futura Std Book" panose="020B0502020204020303" pitchFamily="34" charset="77"/>
            </a:rPr>
            <a:t>By the time puberty hits, </a:t>
          </a:r>
          <a:r>
            <a:rPr lang="en-US">
              <a:latin typeface="Futura Std Book" panose="020B0502020204020303" pitchFamily="34" charset="77"/>
            </a:rPr>
            <a:t>64% of girls drop out of sport- this is double the rate of boys and to make matters worse, only a third of girls meet the minimum requirement for exercise (</a:t>
          </a:r>
          <a:r>
            <a:rPr lang="en-US" err="1">
              <a:latin typeface="Futura Std Book" panose="020B0502020204020303" pitchFamily="34" charset="77"/>
            </a:rPr>
            <a:t>NetballHer</a:t>
          </a:r>
          <a:r>
            <a:rPr lang="en-US">
              <a:latin typeface="Futura Std Book" panose="020B0502020204020303" pitchFamily="34" charset="77"/>
            </a:rPr>
            <a:t>, 2023)</a:t>
          </a:r>
        </a:p>
      </dgm:t>
    </dgm:pt>
    <dgm:pt modelId="{17E1BE72-7833-450A-8313-54535CD82858}" type="parTrans" cxnId="{5DF93738-A663-4A26-A138-9FB98E0FDA81}">
      <dgm:prSet/>
      <dgm:spPr/>
      <dgm:t>
        <a:bodyPr/>
        <a:lstStyle/>
        <a:p>
          <a:endParaRPr lang="en-US"/>
        </a:p>
      </dgm:t>
    </dgm:pt>
    <dgm:pt modelId="{3D5F83F9-3937-4820-B1C5-90F012110A8F}" type="sibTrans" cxnId="{5DF93738-A663-4A26-A138-9FB98E0FDA81}">
      <dgm:prSet/>
      <dgm:spPr/>
      <dgm:t>
        <a:bodyPr/>
        <a:lstStyle/>
        <a:p>
          <a:endParaRPr lang="en-US"/>
        </a:p>
      </dgm:t>
    </dgm:pt>
    <dgm:pt modelId="{FFA6C1B6-F6A5-466A-A6FF-436341B813C9}">
      <dgm:prSet/>
      <dgm:spPr/>
      <dgm:t>
        <a:bodyPr/>
        <a:lstStyle/>
        <a:p>
          <a:r>
            <a:rPr lang="en-GB" b="0" i="0">
              <a:latin typeface="Futura Std Book" panose="020B0502020204020303" pitchFamily="34" charset="77"/>
            </a:rPr>
            <a:t>This present a fantastic opportunity for Lord’s Taverners…</a:t>
          </a:r>
          <a:endParaRPr lang="en-US" b="0" i="0">
            <a:latin typeface="Futura Std Book" panose="020B0502020204020303" pitchFamily="34" charset="77"/>
          </a:endParaRPr>
        </a:p>
      </dgm:t>
    </dgm:pt>
    <dgm:pt modelId="{E86E1E63-85D4-4E7E-8B2A-A4885110A4FF}" type="parTrans" cxnId="{AF4D7ACF-ACF8-452A-BC2D-3D6984E1DB79}">
      <dgm:prSet/>
      <dgm:spPr/>
      <dgm:t>
        <a:bodyPr/>
        <a:lstStyle/>
        <a:p>
          <a:endParaRPr lang="en-US"/>
        </a:p>
      </dgm:t>
    </dgm:pt>
    <dgm:pt modelId="{F88C175D-7D97-426F-99CB-3393A190068F}" type="sibTrans" cxnId="{AF4D7ACF-ACF8-452A-BC2D-3D6984E1DB79}">
      <dgm:prSet/>
      <dgm:spPr/>
      <dgm:t>
        <a:bodyPr/>
        <a:lstStyle/>
        <a:p>
          <a:endParaRPr lang="en-US"/>
        </a:p>
      </dgm:t>
    </dgm:pt>
    <dgm:pt modelId="{67BA3C6D-6F97-464D-8B25-8FDA74D0423A}" type="pres">
      <dgm:prSet presAssocID="{B645C64C-DB1C-400D-A1D0-31185D3CF07D}" presName="outerComposite" presStyleCnt="0">
        <dgm:presLayoutVars>
          <dgm:chMax val="5"/>
          <dgm:dir/>
          <dgm:resizeHandles val="exact"/>
        </dgm:presLayoutVars>
      </dgm:prSet>
      <dgm:spPr/>
    </dgm:pt>
    <dgm:pt modelId="{0E368C87-A0FF-46A5-BAB6-E1826F332F76}" type="pres">
      <dgm:prSet presAssocID="{B645C64C-DB1C-400D-A1D0-31185D3CF07D}" presName="dummyMaxCanvas" presStyleCnt="0">
        <dgm:presLayoutVars/>
      </dgm:prSet>
      <dgm:spPr/>
    </dgm:pt>
    <dgm:pt modelId="{892D04DC-6B79-4230-92DC-740577CF8328}" type="pres">
      <dgm:prSet presAssocID="{B645C64C-DB1C-400D-A1D0-31185D3CF07D}" presName="ThreeNodes_1" presStyleLbl="node1" presStyleIdx="0" presStyleCnt="3">
        <dgm:presLayoutVars>
          <dgm:bulletEnabled val="1"/>
        </dgm:presLayoutVars>
      </dgm:prSet>
      <dgm:spPr/>
    </dgm:pt>
    <dgm:pt modelId="{F3431B30-C393-4CA0-8342-5ACFF1ADADC8}" type="pres">
      <dgm:prSet presAssocID="{B645C64C-DB1C-400D-A1D0-31185D3CF07D}" presName="ThreeNodes_2" presStyleLbl="node1" presStyleIdx="1" presStyleCnt="3">
        <dgm:presLayoutVars>
          <dgm:bulletEnabled val="1"/>
        </dgm:presLayoutVars>
      </dgm:prSet>
      <dgm:spPr/>
    </dgm:pt>
    <dgm:pt modelId="{49E85BA4-E574-4308-98A6-47D227F8FDA7}" type="pres">
      <dgm:prSet presAssocID="{B645C64C-DB1C-400D-A1D0-31185D3CF07D}" presName="ThreeNodes_3" presStyleLbl="node1" presStyleIdx="2" presStyleCnt="3">
        <dgm:presLayoutVars>
          <dgm:bulletEnabled val="1"/>
        </dgm:presLayoutVars>
      </dgm:prSet>
      <dgm:spPr/>
    </dgm:pt>
    <dgm:pt modelId="{A08D995A-57AD-44E7-9D6A-B969368ED6EC}" type="pres">
      <dgm:prSet presAssocID="{B645C64C-DB1C-400D-A1D0-31185D3CF07D}" presName="ThreeConn_1-2" presStyleLbl="fgAccFollowNode1" presStyleIdx="0" presStyleCnt="2">
        <dgm:presLayoutVars>
          <dgm:bulletEnabled val="1"/>
        </dgm:presLayoutVars>
      </dgm:prSet>
      <dgm:spPr/>
    </dgm:pt>
    <dgm:pt modelId="{E3EAFD88-8D34-42A9-ABC6-61FF831F2133}" type="pres">
      <dgm:prSet presAssocID="{B645C64C-DB1C-400D-A1D0-31185D3CF07D}" presName="ThreeConn_2-3" presStyleLbl="fgAccFollowNode1" presStyleIdx="1" presStyleCnt="2">
        <dgm:presLayoutVars>
          <dgm:bulletEnabled val="1"/>
        </dgm:presLayoutVars>
      </dgm:prSet>
      <dgm:spPr/>
    </dgm:pt>
    <dgm:pt modelId="{03C55573-4DE8-483D-83A3-4391C814BA4A}" type="pres">
      <dgm:prSet presAssocID="{B645C64C-DB1C-400D-A1D0-31185D3CF07D}" presName="ThreeNodes_1_text" presStyleLbl="node1" presStyleIdx="2" presStyleCnt="3">
        <dgm:presLayoutVars>
          <dgm:bulletEnabled val="1"/>
        </dgm:presLayoutVars>
      </dgm:prSet>
      <dgm:spPr/>
    </dgm:pt>
    <dgm:pt modelId="{89B21869-2BDB-49B4-9F3E-543C1447EE79}" type="pres">
      <dgm:prSet presAssocID="{B645C64C-DB1C-400D-A1D0-31185D3CF07D}" presName="ThreeNodes_2_text" presStyleLbl="node1" presStyleIdx="2" presStyleCnt="3">
        <dgm:presLayoutVars>
          <dgm:bulletEnabled val="1"/>
        </dgm:presLayoutVars>
      </dgm:prSet>
      <dgm:spPr/>
    </dgm:pt>
    <dgm:pt modelId="{A254C4E1-C32A-4B58-BB9B-D34FEB0BA4C8}" type="pres">
      <dgm:prSet presAssocID="{B645C64C-DB1C-400D-A1D0-31185D3CF07D}" presName="ThreeNodes_3_text" presStyleLbl="node1" presStyleIdx="2" presStyleCnt="3">
        <dgm:presLayoutVars>
          <dgm:bulletEnabled val="1"/>
        </dgm:presLayoutVars>
      </dgm:prSet>
      <dgm:spPr/>
    </dgm:pt>
  </dgm:ptLst>
  <dgm:cxnLst>
    <dgm:cxn modelId="{0249B303-4D8F-CE40-A623-06005F523A69}" type="presOf" srcId="{B3F036DE-F206-4F73-94FA-1C43EAC64EBC}" destId="{892D04DC-6B79-4230-92DC-740577CF8328}" srcOrd="0" destOrd="0" presId="urn:microsoft.com/office/officeart/2005/8/layout/vProcess5"/>
    <dgm:cxn modelId="{5DF93738-A663-4A26-A138-9FB98E0FDA81}" srcId="{B645C64C-DB1C-400D-A1D0-31185D3CF07D}" destId="{51DF405D-14BA-447F-AA1C-C7787E4CD9F4}" srcOrd="1" destOrd="0" parTransId="{17E1BE72-7833-450A-8313-54535CD82858}" sibTransId="{3D5F83F9-3937-4820-B1C5-90F012110A8F}"/>
    <dgm:cxn modelId="{41B59D63-3BE4-224F-87FF-2D5FFD61A0F0}" type="presOf" srcId="{3D5F83F9-3937-4820-B1C5-90F012110A8F}" destId="{E3EAFD88-8D34-42A9-ABC6-61FF831F2133}" srcOrd="0" destOrd="0" presId="urn:microsoft.com/office/officeart/2005/8/layout/vProcess5"/>
    <dgm:cxn modelId="{BB60D584-2DE9-2242-BE3A-B889B88A5DFB}" type="presOf" srcId="{51DF405D-14BA-447F-AA1C-C7787E4CD9F4}" destId="{89B21869-2BDB-49B4-9F3E-543C1447EE79}" srcOrd="1" destOrd="0" presId="urn:microsoft.com/office/officeart/2005/8/layout/vProcess5"/>
    <dgm:cxn modelId="{1054FB90-8890-644B-A1B9-9405D5054199}" type="presOf" srcId="{FFA6C1B6-F6A5-466A-A6FF-436341B813C9}" destId="{49E85BA4-E574-4308-98A6-47D227F8FDA7}" srcOrd="0" destOrd="0" presId="urn:microsoft.com/office/officeart/2005/8/layout/vProcess5"/>
    <dgm:cxn modelId="{293D0EA2-A4E8-4DDF-8B2F-5A9A1C69C296}" srcId="{B645C64C-DB1C-400D-A1D0-31185D3CF07D}" destId="{B3F036DE-F206-4F73-94FA-1C43EAC64EBC}" srcOrd="0" destOrd="0" parTransId="{AB5CF6DB-0444-440A-80D4-112EC25810F7}" sibTransId="{ED06AFA7-CC22-4C23-BFFF-CC7F90F85EE4}"/>
    <dgm:cxn modelId="{BD7FEEA9-C357-594D-AE81-A1D39CE3DC43}" type="presOf" srcId="{B3F036DE-F206-4F73-94FA-1C43EAC64EBC}" destId="{03C55573-4DE8-483D-83A3-4391C814BA4A}" srcOrd="1" destOrd="0" presId="urn:microsoft.com/office/officeart/2005/8/layout/vProcess5"/>
    <dgm:cxn modelId="{8E1B3CBF-3548-6F4F-BDC5-87F8A5DC5794}" type="presOf" srcId="{FFA6C1B6-F6A5-466A-A6FF-436341B813C9}" destId="{A254C4E1-C32A-4B58-BB9B-D34FEB0BA4C8}" srcOrd="1" destOrd="0" presId="urn:microsoft.com/office/officeart/2005/8/layout/vProcess5"/>
    <dgm:cxn modelId="{AF4D7ACF-ACF8-452A-BC2D-3D6984E1DB79}" srcId="{B645C64C-DB1C-400D-A1D0-31185D3CF07D}" destId="{FFA6C1B6-F6A5-466A-A6FF-436341B813C9}" srcOrd="2" destOrd="0" parTransId="{E86E1E63-85D4-4E7E-8B2A-A4885110A4FF}" sibTransId="{F88C175D-7D97-426F-99CB-3393A190068F}"/>
    <dgm:cxn modelId="{8189ABD1-D85A-6642-9712-5352667D82FF}" type="presOf" srcId="{ED06AFA7-CC22-4C23-BFFF-CC7F90F85EE4}" destId="{A08D995A-57AD-44E7-9D6A-B969368ED6EC}" srcOrd="0" destOrd="0" presId="urn:microsoft.com/office/officeart/2005/8/layout/vProcess5"/>
    <dgm:cxn modelId="{612E20D3-9A21-ED49-8386-CA524D8D3356}" type="presOf" srcId="{B645C64C-DB1C-400D-A1D0-31185D3CF07D}" destId="{67BA3C6D-6F97-464D-8B25-8FDA74D0423A}" srcOrd="0" destOrd="0" presId="urn:microsoft.com/office/officeart/2005/8/layout/vProcess5"/>
    <dgm:cxn modelId="{8DC18CE4-74AB-D145-9717-1D6E01AE2E65}" type="presOf" srcId="{51DF405D-14BA-447F-AA1C-C7787E4CD9F4}" destId="{F3431B30-C393-4CA0-8342-5ACFF1ADADC8}" srcOrd="0" destOrd="0" presId="urn:microsoft.com/office/officeart/2005/8/layout/vProcess5"/>
    <dgm:cxn modelId="{B7CD175D-63BC-494E-BFF5-FA319D1FCFEA}" type="presParOf" srcId="{67BA3C6D-6F97-464D-8B25-8FDA74D0423A}" destId="{0E368C87-A0FF-46A5-BAB6-E1826F332F76}" srcOrd="0" destOrd="0" presId="urn:microsoft.com/office/officeart/2005/8/layout/vProcess5"/>
    <dgm:cxn modelId="{76BBA96D-0112-994F-A471-7457F8151049}" type="presParOf" srcId="{67BA3C6D-6F97-464D-8B25-8FDA74D0423A}" destId="{892D04DC-6B79-4230-92DC-740577CF8328}" srcOrd="1" destOrd="0" presId="urn:microsoft.com/office/officeart/2005/8/layout/vProcess5"/>
    <dgm:cxn modelId="{34E8C34F-C29A-3A4F-9638-B88D501090EE}" type="presParOf" srcId="{67BA3C6D-6F97-464D-8B25-8FDA74D0423A}" destId="{F3431B30-C393-4CA0-8342-5ACFF1ADADC8}" srcOrd="2" destOrd="0" presId="urn:microsoft.com/office/officeart/2005/8/layout/vProcess5"/>
    <dgm:cxn modelId="{47E928CB-F650-3A4C-BA00-8A048EEF962D}" type="presParOf" srcId="{67BA3C6D-6F97-464D-8B25-8FDA74D0423A}" destId="{49E85BA4-E574-4308-98A6-47D227F8FDA7}" srcOrd="3" destOrd="0" presId="urn:microsoft.com/office/officeart/2005/8/layout/vProcess5"/>
    <dgm:cxn modelId="{EBD01A26-5E31-5D42-B265-06F34D3B7DE4}" type="presParOf" srcId="{67BA3C6D-6F97-464D-8B25-8FDA74D0423A}" destId="{A08D995A-57AD-44E7-9D6A-B969368ED6EC}" srcOrd="4" destOrd="0" presId="urn:microsoft.com/office/officeart/2005/8/layout/vProcess5"/>
    <dgm:cxn modelId="{7CC1D117-D1AF-0D4F-B145-9285DA46770A}" type="presParOf" srcId="{67BA3C6D-6F97-464D-8B25-8FDA74D0423A}" destId="{E3EAFD88-8D34-42A9-ABC6-61FF831F2133}" srcOrd="5" destOrd="0" presId="urn:microsoft.com/office/officeart/2005/8/layout/vProcess5"/>
    <dgm:cxn modelId="{7C24D80F-9224-BA45-AE43-F8D3DB720A17}" type="presParOf" srcId="{67BA3C6D-6F97-464D-8B25-8FDA74D0423A}" destId="{03C55573-4DE8-483D-83A3-4391C814BA4A}" srcOrd="6" destOrd="0" presId="urn:microsoft.com/office/officeart/2005/8/layout/vProcess5"/>
    <dgm:cxn modelId="{813E2369-CA20-7344-A0F6-B5DADA0B6EF3}" type="presParOf" srcId="{67BA3C6D-6F97-464D-8B25-8FDA74D0423A}" destId="{89B21869-2BDB-49B4-9F3E-543C1447EE79}" srcOrd="7" destOrd="0" presId="urn:microsoft.com/office/officeart/2005/8/layout/vProcess5"/>
    <dgm:cxn modelId="{0E9AC62C-9584-BD4C-89A5-7D6529168751}" type="presParOf" srcId="{67BA3C6D-6F97-464D-8B25-8FDA74D0423A}" destId="{A254C4E1-C32A-4B58-BB9B-D34FEB0BA4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5E545E-1A63-4C9E-8E7E-2FC05EFBA1C2}"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n-US"/>
        </a:p>
      </dgm:t>
    </dgm:pt>
    <dgm:pt modelId="{2E82E6F4-12D1-48A7-9542-48267CD09ED2}">
      <dgm:prSet/>
      <dgm:spPr/>
      <dgm:t>
        <a:bodyPr/>
        <a:lstStyle/>
        <a:p>
          <a:r>
            <a:rPr lang="en-GB" b="0" i="0">
              <a:latin typeface="Futura Std Book" panose="020B0502020204020303" pitchFamily="34" charset="77"/>
            </a:rPr>
            <a:t>Remove barriers to participation</a:t>
          </a:r>
          <a:endParaRPr lang="en-US" b="0" i="0">
            <a:latin typeface="Futura Std Book" panose="020B0502020204020303" pitchFamily="34" charset="77"/>
          </a:endParaRPr>
        </a:p>
      </dgm:t>
    </dgm:pt>
    <dgm:pt modelId="{2AD8B4AF-262F-4CBB-81AF-E7DFD41195F7}" type="parTrans" cxnId="{821ACB95-AC3F-4F6F-9813-7BCFD5BBFAE1}">
      <dgm:prSet/>
      <dgm:spPr/>
      <dgm:t>
        <a:bodyPr/>
        <a:lstStyle/>
        <a:p>
          <a:endParaRPr lang="en-US"/>
        </a:p>
      </dgm:t>
    </dgm:pt>
    <dgm:pt modelId="{72708704-87F1-4A77-A7D9-51679AC9B296}" type="sibTrans" cxnId="{821ACB95-AC3F-4F6F-9813-7BCFD5BBFAE1}">
      <dgm:prSet/>
      <dgm:spPr/>
      <dgm:t>
        <a:bodyPr/>
        <a:lstStyle/>
        <a:p>
          <a:endParaRPr lang="en-US"/>
        </a:p>
      </dgm:t>
    </dgm:pt>
    <dgm:pt modelId="{2998D0A5-3D2E-4478-B645-CF119DBB2299}">
      <dgm:prSet phldr="0"/>
      <dgm:spPr/>
      <dgm:t>
        <a:bodyPr/>
        <a:lstStyle/>
        <a:p>
          <a:pPr rtl="0"/>
          <a:r>
            <a:rPr lang="en-GB" b="0" i="0">
              <a:latin typeface="Futura Std Book" panose="020B0502020204020303" pitchFamily="34" charset="77"/>
            </a:rPr>
            <a:t>See more women &amp; girls playing and loving the game</a:t>
          </a:r>
        </a:p>
      </dgm:t>
    </dgm:pt>
    <dgm:pt modelId="{27B9082B-07AB-402D-8259-F0D8816042F6}" type="parTrans" cxnId="{76CB5A72-B4E6-4A71-ABBB-B6F02182C6CB}">
      <dgm:prSet/>
      <dgm:spPr/>
      <dgm:t>
        <a:bodyPr/>
        <a:lstStyle/>
        <a:p>
          <a:endParaRPr lang="en-US"/>
        </a:p>
      </dgm:t>
    </dgm:pt>
    <dgm:pt modelId="{F81D6CE4-12C4-4CCB-9082-F435E07B587D}" type="sibTrans" cxnId="{76CB5A72-B4E6-4A71-ABBB-B6F02182C6CB}">
      <dgm:prSet/>
      <dgm:spPr/>
      <dgm:t>
        <a:bodyPr/>
        <a:lstStyle/>
        <a:p>
          <a:endParaRPr lang="en-US"/>
        </a:p>
      </dgm:t>
    </dgm:pt>
    <dgm:pt modelId="{6690F40F-FDC9-4C6E-8803-DF2248AA6B74}">
      <dgm:prSet phldr="0"/>
      <dgm:spPr/>
      <dgm:t>
        <a:bodyPr/>
        <a:lstStyle/>
        <a:p>
          <a:pPr rtl="0"/>
          <a:r>
            <a:rPr lang="en-GB" b="0" i="0">
              <a:latin typeface="Futura Std Book" panose="020B0502020204020303" pitchFamily="34" charset="77"/>
            </a:rPr>
            <a:t>Create the 'I can play' mentality </a:t>
          </a:r>
        </a:p>
      </dgm:t>
    </dgm:pt>
    <dgm:pt modelId="{5CB88528-0044-42EC-9C97-961399427514}" type="parTrans" cxnId="{7BEC92B5-1094-44F7-99FF-7727128CEE09}">
      <dgm:prSet/>
      <dgm:spPr/>
      <dgm:t>
        <a:bodyPr/>
        <a:lstStyle/>
        <a:p>
          <a:endParaRPr lang="en-GB"/>
        </a:p>
      </dgm:t>
    </dgm:pt>
    <dgm:pt modelId="{721F610A-3712-46D1-BDCC-20D01E73EBC8}" type="sibTrans" cxnId="{7BEC92B5-1094-44F7-99FF-7727128CEE09}">
      <dgm:prSet/>
      <dgm:spPr/>
      <dgm:t>
        <a:bodyPr/>
        <a:lstStyle/>
        <a:p>
          <a:endParaRPr lang="en-US"/>
        </a:p>
      </dgm:t>
    </dgm:pt>
    <dgm:pt modelId="{774DDFAB-509B-4A9D-A860-F250719CB29E}" type="pres">
      <dgm:prSet presAssocID="{255E545E-1A63-4C9E-8E7E-2FC05EFBA1C2}" presName="diagram" presStyleCnt="0">
        <dgm:presLayoutVars>
          <dgm:dir/>
          <dgm:resizeHandles val="exact"/>
        </dgm:presLayoutVars>
      </dgm:prSet>
      <dgm:spPr/>
    </dgm:pt>
    <dgm:pt modelId="{642E6DE5-AB0A-4EA5-866A-311B5372C966}" type="pres">
      <dgm:prSet presAssocID="{2E82E6F4-12D1-48A7-9542-48267CD09ED2}" presName="node" presStyleLbl="node1" presStyleIdx="0" presStyleCnt="3">
        <dgm:presLayoutVars>
          <dgm:bulletEnabled val="1"/>
        </dgm:presLayoutVars>
      </dgm:prSet>
      <dgm:spPr/>
    </dgm:pt>
    <dgm:pt modelId="{FE0A119B-8999-4DBF-8635-16B9CB045759}" type="pres">
      <dgm:prSet presAssocID="{72708704-87F1-4A77-A7D9-51679AC9B296}" presName="sibTrans" presStyleLbl="sibTrans2D1" presStyleIdx="0" presStyleCnt="2"/>
      <dgm:spPr/>
    </dgm:pt>
    <dgm:pt modelId="{739F0487-F014-43F5-96B1-85B948E8AE24}" type="pres">
      <dgm:prSet presAssocID="{72708704-87F1-4A77-A7D9-51679AC9B296}" presName="connectorText" presStyleLbl="sibTrans2D1" presStyleIdx="0" presStyleCnt="2"/>
      <dgm:spPr/>
    </dgm:pt>
    <dgm:pt modelId="{DD3310F1-A2DB-40D6-AC18-448D7E4A8B69}" type="pres">
      <dgm:prSet presAssocID="{6690F40F-FDC9-4C6E-8803-DF2248AA6B74}" presName="node" presStyleLbl="node1" presStyleIdx="1" presStyleCnt="3">
        <dgm:presLayoutVars>
          <dgm:bulletEnabled val="1"/>
        </dgm:presLayoutVars>
      </dgm:prSet>
      <dgm:spPr/>
    </dgm:pt>
    <dgm:pt modelId="{306F82C1-381D-45AC-A2A5-650E08206725}" type="pres">
      <dgm:prSet presAssocID="{721F610A-3712-46D1-BDCC-20D01E73EBC8}" presName="sibTrans" presStyleLbl="sibTrans2D1" presStyleIdx="1" presStyleCnt="2"/>
      <dgm:spPr/>
    </dgm:pt>
    <dgm:pt modelId="{E44D3967-ABE2-4757-BB4B-05346B8F6BB4}" type="pres">
      <dgm:prSet presAssocID="{721F610A-3712-46D1-BDCC-20D01E73EBC8}" presName="connectorText" presStyleLbl="sibTrans2D1" presStyleIdx="1" presStyleCnt="2"/>
      <dgm:spPr/>
    </dgm:pt>
    <dgm:pt modelId="{BC410B85-3B6D-4B91-BAC8-BA8A1CC3DF27}" type="pres">
      <dgm:prSet presAssocID="{2998D0A5-3D2E-4478-B645-CF119DBB2299}" presName="node" presStyleLbl="node1" presStyleIdx="2" presStyleCnt="3" custLinFactNeighborX="-6238" custLinFactNeighborY="-3781">
        <dgm:presLayoutVars>
          <dgm:bulletEnabled val="1"/>
        </dgm:presLayoutVars>
      </dgm:prSet>
      <dgm:spPr/>
    </dgm:pt>
  </dgm:ptLst>
  <dgm:cxnLst>
    <dgm:cxn modelId="{F0386622-FB1B-4C50-BCBC-9785814C8482}" type="presOf" srcId="{2998D0A5-3D2E-4478-B645-CF119DBB2299}" destId="{BC410B85-3B6D-4B91-BAC8-BA8A1CC3DF27}" srcOrd="0" destOrd="0" presId="urn:microsoft.com/office/officeart/2005/8/layout/process5"/>
    <dgm:cxn modelId="{7816F85F-B4F0-4D6D-A067-4C60B96D67FD}" type="presOf" srcId="{255E545E-1A63-4C9E-8E7E-2FC05EFBA1C2}" destId="{774DDFAB-509B-4A9D-A860-F250719CB29E}" srcOrd="0" destOrd="0" presId="urn:microsoft.com/office/officeart/2005/8/layout/process5"/>
    <dgm:cxn modelId="{0933D565-356D-4EDE-9B2D-AECD15429CEA}" type="presOf" srcId="{6690F40F-FDC9-4C6E-8803-DF2248AA6B74}" destId="{DD3310F1-A2DB-40D6-AC18-448D7E4A8B69}" srcOrd="0" destOrd="0" presId="urn:microsoft.com/office/officeart/2005/8/layout/process5"/>
    <dgm:cxn modelId="{6848AA6D-A303-4C19-8BB7-D4E2DC50FA35}" type="presOf" srcId="{721F610A-3712-46D1-BDCC-20D01E73EBC8}" destId="{306F82C1-381D-45AC-A2A5-650E08206725}" srcOrd="0" destOrd="0" presId="urn:microsoft.com/office/officeart/2005/8/layout/process5"/>
    <dgm:cxn modelId="{76CB5A72-B4E6-4A71-ABBB-B6F02182C6CB}" srcId="{255E545E-1A63-4C9E-8E7E-2FC05EFBA1C2}" destId="{2998D0A5-3D2E-4478-B645-CF119DBB2299}" srcOrd="2" destOrd="0" parTransId="{27B9082B-07AB-402D-8259-F0D8816042F6}" sibTransId="{F81D6CE4-12C4-4CCB-9082-F435E07B587D}"/>
    <dgm:cxn modelId="{692A4376-2300-4576-9245-70C664A06BC4}" type="presOf" srcId="{721F610A-3712-46D1-BDCC-20D01E73EBC8}" destId="{E44D3967-ABE2-4757-BB4B-05346B8F6BB4}" srcOrd="1" destOrd="0" presId="urn:microsoft.com/office/officeart/2005/8/layout/process5"/>
    <dgm:cxn modelId="{35825993-18CB-4F0C-827E-0656494037FB}" type="presOf" srcId="{72708704-87F1-4A77-A7D9-51679AC9B296}" destId="{739F0487-F014-43F5-96B1-85B948E8AE24}" srcOrd="1" destOrd="0" presId="urn:microsoft.com/office/officeart/2005/8/layout/process5"/>
    <dgm:cxn modelId="{821ACB95-AC3F-4F6F-9813-7BCFD5BBFAE1}" srcId="{255E545E-1A63-4C9E-8E7E-2FC05EFBA1C2}" destId="{2E82E6F4-12D1-48A7-9542-48267CD09ED2}" srcOrd="0" destOrd="0" parTransId="{2AD8B4AF-262F-4CBB-81AF-E7DFD41195F7}" sibTransId="{72708704-87F1-4A77-A7D9-51679AC9B296}"/>
    <dgm:cxn modelId="{620B1FAB-50FC-4090-B647-D66390E155F8}" type="presOf" srcId="{72708704-87F1-4A77-A7D9-51679AC9B296}" destId="{FE0A119B-8999-4DBF-8635-16B9CB045759}" srcOrd="0" destOrd="0" presId="urn:microsoft.com/office/officeart/2005/8/layout/process5"/>
    <dgm:cxn modelId="{7BEC92B5-1094-44F7-99FF-7727128CEE09}" srcId="{255E545E-1A63-4C9E-8E7E-2FC05EFBA1C2}" destId="{6690F40F-FDC9-4C6E-8803-DF2248AA6B74}" srcOrd="1" destOrd="0" parTransId="{5CB88528-0044-42EC-9C97-961399427514}" sibTransId="{721F610A-3712-46D1-BDCC-20D01E73EBC8}"/>
    <dgm:cxn modelId="{C70D47DB-E72C-446A-8009-2B1258176A8D}" type="presOf" srcId="{2E82E6F4-12D1-48A7-9542-48267CD09ED2}" destId="{642E6DE5-AB0A-4EA5-866A-311B5372C966}" srcOrd="0" destOrd="0" presId="urn:microsoft.com/office/officeart/2005/8/layout/process5"/>
    <dgm:cxn modelId="{696D8E2F-17F4-43D6-BB0D-34873C00C999}" type="presParOf" srcId="{774DDFAB-509B-4A9D-A860-F250719CB29E}" destId="{642E6DE5-AB0A-4EA5-866A-311B5372C966}" srcOrd="0" destOrd="0" presId="urn:microsoft.com/office/officeart/2005/8/layout/process5"/>
    <dgm:cxn modelId="{6409542E-0A90-460B-AD83-2AFCEA92E4CF}" type="presParOf" srcId="{774DDFAB-509B-4A9D-A860-F250719CB29E}" destId="{FE0A119B-8999-4DBF-8635-16B9CB045759}" srcOrd="1" destOrd="0" presId="urn:microsoft.com/office/officeart/2005/8/layout/process5"/>
    <dgm:cxn modelId="{BC348FA7-9C5D-4E70-9B86-4B36C39F0DD4}" type="presParOf" srcId="{FE0A119B-8999-4DBF-8635-16B9CB045759}" destId="{739F0487-F014-43F5-96B1-85B948E8AE24}" srcOrd="0" destOrd="0" presId="urn:microsoft.com/office/officeart/2005/8/layout/process5"/>
    <dgm:cxn modelId="{672903C8-E75E-469C-AA91-E0814C7EA05C}" type="presParOf" srcId="{774DDFAB-509B-4A9D-A860-F250719CB29E}" destId="{DD3310F1-A2DB-40D6-AC18-448D7E4A8B69}" srcOrd="2" destOrd="0" presId="urn:microsoft.com/office/officeart/2005/8/layout/process5"/>
    <dgm:cxn modelId="{602CA37A-CCE6-4DFF-82AD-748937BBE61A}" type="presParOf" srcId="{774DDFAB-509B-4A9D-A860-F250719CB29E}" destId="{306F82C1-381D-45AC-A2A5-650E08206725}" srcOrd="3" destOrd="0" presId="urn:microsoft.com/office/officeart/2005/8/layout/process5"/>
    <dgm:cxn modelId="{9565C024-3148-4D07-8E3F-ADBF271C6452}" type="presParOf" srcId="{306F82C1-381D-45AC-A2A5-650E08206725}" destId="{E44D3967-ABE2-4757-BB4B-05346B8F6BB4}" srcOrd="0" destOrd="0" presId="urn:microsoft.com/office/officeart/2005/8/layout/process5"/>
    <dgm:cxn modelId="{7F0464A6-08DE-4423-BF23-C7A55348DF32}" type="presParOf" srcId="{774DDFAB-509B-4A9D-A860-F250719CB29E}" destId="{BC410B85-3B6D-4B91-BAC8-BA8A1CC3DF27}" srcOrd="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848193-C274-4F22-84BA-8CDCC30EED74}"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D345C10-90A9-4C46-86FF-56E5D170E0DB}">
      <dgm:prSet/>
      <dgm:spPr/>
      <dgm:t>
        <a:bodyPr/>
        <a:lstStyle/>
        <a:p>
          <a:pPr>
            <a:defRPr cap="all"/>
          </a:pPr>
          <a:r>
            <a:rPr lang="en-GB" b="0" i="0">
              <a:latin typeface="Futura Std Book" panose="020B0502020204020303" pitchFamily="34" charset="77"/>
            </a:rPr>
            <a:t>Having fun </a:t>
          </a:r>
          <a:endParaRPr lang="en-US" b="0" i="0">
            <a:latin typeface="Futura Std Book" panose="020B0502020204020303" pitchFamily="34" charset="77"/>
          </a:endParaRPr>
        </a:p>
      </dgm:t>
    </dgm:pt>
    <dgm:pt modelId="{24CE9039-7479-4091-8FE9-68DC9116867C}" type="parTrans" cxnId="{F19F61BE-5CAF-4854-B2B9-8DF2415397EF}">
      <dgm:prSet/>
      <dgm:spPr/>
      <dgm:t>
        <a:bodyPr/>
        <a:lstStyle/>
        <a:p>
          <a:endParaRPr lang="en-US"/>
        </a:p>
      </dgm:t>
    </dgm:pt>
    <dgm:pt modelId="{926B9FB1-8387-4A15-8345-D3A965E855D8}" type="sibTrans" cxnId="{F19F61BE-5CAF-4854-B2B9-8DF2415397EF}">
      <dgm:prSet/>
      <dgm:spPr/>
      <dgm:t>
        <a:bodyPr/>
        <a:lstStyle/>
        <a:p>
          <a:endParaRPr lang="en-US"/>
        </a:p>
      </dgm:t>
    </dgm:pt>
    <dgm:pt modelId="{61CF5A55-941E-441F-A476-91A251FDDE21}">
      <dgm:prSet/>
      <dgm:spPr/>
      <dgm:t>
        <a:bodyPr/>
        <a:lstStyle/>
        <a:p>
          <a:pPr>
            <a:defRPr cap="all"/>
          </a:pPr>
          <a:r>
            <a:rPr lang="en-GB" b="0" i="0">
              <a:latin typeface="Futura Std Book" panose="020B0502020204020303" pitchFamily="34" charset="77"/>
            </a:rPr>
            <a:t>Make new friends</a:t>
          </a:r>
          <a:endParaRPr lang="en-US" b="0" i="0">
            <a:latin typeface="Futura Std Book" panose="020B0502020204020303" pitchFamily="34" charset="77"/>
          </a:endParaRPr>
        </a:p>
      </dgm:t>
    </dgm:pt>
    <dgm:pt modelId="{FF8372E9-D8DA-436A-9E34-8B50353F32B9}" type="parTrans" cxnId="{9146961A-597A-4DD0-A92A-3792866058D2}">
      <dgm:prSet/>
      <dgm:spPr/>
      <dgm:t>
        <a:bodyPr/>
        <a:lstStyle/>
        <a:p>
          <a:endParaRPr lang="en-US"/>
        </a:p>
      </dgm:t>
    </dgm:pt>
    <dgm:pt modelId="{D21EB547-21A4-4E72-8E84-A5BF237B1C6B}" type="sibTrans" cxnId="{9146961A-597A-4DD0-A92A-3792866058D2}">
      <dgm:prSet/>
      <dgm:spPr/>
      <dgm:t>
        <a:bodyPr/>
        <a:lstStyle/>
        <a:p>
          <a:endParaRPr lang="en-US"/>
        </a:p>
      </dgm:t>
    </dgm:pt>
    <dgm:pt modelId="{42720968-024F-48DD-A704-50CC44785714}">
      <dgm:prSet/>
      <dgm:spPr/>
      <dgm:t>
        <a:bodyPr/>
        <a:lstStyle/>
        <a:p>
          <a:pPr>
            <a:defRPr cap="all"/>
          </a:pPr>
          <a:r>
            <a:rPr lang="en-GB" b="0" i="0">
              <a:latin typeface="Futura Std Book" panose="020B0502020204020303" pitchFamily="34" charset="77"/>
            </a:rPr>
            <a:t>Socialising and spending time with friends</a:t>
          </a:r>
          <a:endParaRPr lang="en-US" b="0" i="0">
            <a:latin typeface="Futura Std Book" panose="020B0502020204020303" pitchFamily="34" charset="77"/>
          </a:endParaRPr>
        </a:p>
      </dgm:t>
    </dgm:pt>
    <dgm:pt modelId="{7566435B-65C3-4D40-AB66-05BEDDC66749}" type="parTrans" cxnId="{9164D45A-9615-4441-AABE-070F9B99BCCE}">
      <dgm:prSet/>
      <dgm:spPr/>
      <dgm:t>
        <a:bodyPr/>
        <a:lstStyle/>
        <a:p>
          <a:endParaRPr lang="en-US"/>
        </a:p>
      </dgm:t>
    </dgm:pt>
    <dgm:pt modelId="{52D90EF2-2179-41F6-816B-EEF4A6FA1F3D}" type="sibTrans" cxnId="{9164D45A-9615-4441-AABE-070F9B99BCCE}">
      <dgm:prSet/>
      <dgm:spPr/>
      <dgm:t>
        <a:bodyPr/>
        <a:lstStyle/>
        <a:p>
          <a:endParaRPr lang="en-US"/>
        </a:p>
      </dgm:t>
    </dgm:pt>
    <dgm:pt modelId="{C3702798-2576-4A96-ABA0-48BF264791C9}">
      <dgm:prSet/>
      <dgm:spPr/>
      <dgm:t>
        <a:bodyPr/>
        <a:lstStyle/>
        <a:p>
          <a:pPr>
            <a:defRPr cap="all"/>
          </a:pPr>
          <a:r>
            <a:rPr lang="en-GB" b="0" i="0">
              <a:latin typeface="Futura Std Book" panose="020B0502020204020303" pitchFamily="34" charset="77"/>
            </a:rPr>
            <a:t>To gain confidence and self-esteem </a:t>
          </a:r>
          <a:endParaRPr lang="en-US" b="0" i="0">
            <a:latin typeface="Futura Std Book" panose="020B0502020204020303" pitchFamily="34" charset="77"/>
          </a:endParaRPr>
        </a:p>
      </dgm:t>
    </dgm:pt>
    <dgm:pt modelId="{A0CCF6EC-2CE9-4C9F-B7FC-438BE97B8575}" type="parTrans" cxnId="{F8906B91-EAF5-4FE7-AAF1-F9E66C305906}">
      <dgm:prSet/>
      <dgm:spPr/>
      <dgm:t>
        <a:bodyPr/>
        <a:lstStyle/>
        <a:p>
          <a:endParaRPr lang="en-US"/>
        </a:p>
      </dgm:t>
    </dgm:pt>
    <dgm:pt modelId="{82659399-EC93-4A6F-9E02-354CA28BB192}" type="sibTrans" cxnId="{F8906B91-EAF5-4FE7-AAF1-F9E66C305906}">
      <dgm:prSet/>
      <dgm:spPr/>
      <dgm:t>
        <a:bodyPr/>
        <a:lstStyle/>
        <a:p>
          <a:endParaRPr lang="en-US"/>
        </a:p>
      </dgm:t>
    </dgm:pt>
    <dgm:pt modelId="{CB7924EC-FFC4-48D4-A783-A473FE1C851E}">
      <dgm:prSet/>
      <dgm:spPr/>
      <dgm:t>
        <a:bodyPr/>
        <a:lstStyle/>
        <a:p>
          <a:pPr>
            <a:defRPr cap="all"/>
          </a:pPr>
          <a:r>
            <a:rPr lang="en-GB" b="0" i="0">
              <a:latin typeface="Futura Std Book" panose="020B0502020204020303" pitchFamily="34" charset="77"/>
            </a:rPr>
            <a:t>To be part of a team </a:t>
          </a:r>
          <a:endParaRPr lang="en-US" b="0" i="0">
            <a:latin typeface="Futura Std Book" panose="020B0502020204020303" pitchFamily="34" charset="77"/>
          </a:endParaRPr>
        </a:p>
      </dgm:t>
    </dgm:pt>
    <dgm:pt modelId="{B06AC736-C90A-4C7A-BF5E-1007483D13CF}" type="parTrans" cxnId="{7862AD93-019F-4392-ABFD-2EFA5E16A959}">
      <dgm:prSet/>
      <dgm:spPr/>
      <dgm:t>
        <a:bodyPr/>
        <a:lstStyle/>
        <a:p>
          <a:endParaRPr lang="en-US"/>
        </a:p>
      </dgm:t>
    </dgm:pt>
    <dgm:pt modelId="{D5CC5E9F-AEAB-4D42-9F01-2BA4B60E4448}" type="sibTrans" cxnId="{7862AD93-019F-4392-ABFD-2EFA5E16A959}">
      <dgm:prSet/>
      <dgm:spPr/>
      <dgm:t>
        <a:bodyPr/>
        <a:lstStyle/>
        <a:p>
          <a:endParaRPr lang="en-US"/>
        </a:p>
      </dgm:t>
    </dgm:pt>
    <dgm:pt modelId="{6343BACE-7710-4D17-B1FA-378713C974EE}">
      <dgm:prSet/>
      <dgm:spPr/>
      <dgm:t>
        <a:bodyPr/>
        <a:lstStyle/>
        <a:p>
          <a:pPr>
            <a:defRPr cap="all"/>
          </a:pPr>
          <a:r>
            <a:rPr lang="en-GB" b="0" i="0">
              <a:latin typeface="Futura Std Book" panose="020B0502020204020303" pitchFamily="34" charset="77"/>
            </a:rPr>
            <a:t>To improve their mental and physical wellbeing </a:t>
          </a:r>
          <a:endParaRPr lang="en-US" b="0" i="0">
            <a:latin typeface="Futura Std Book" panose="020B0502020204020303" pitchFamily="34" charset="77"/>
          </a:endParaRPr>
        </a:p>
      </dgm:t>
    </dgm:pt>
    <dgm:pt modelId="{43285F33-D2A9-4408-AF47-2666E6FFF2A4}" type="parTrans" cxnId="{3BEDFDF3-0E38-4933-92F0-CE905C3F4566}">
      <dgm:prSet/>
      <dgm:spPr/>
      <dgm:t>
        <a:bodyPr/>
        <a:lstStyle/>
        <a:p>
          <a:endParaRPr lang="en-US"/>
        </a:p>
      </dgm:t>
    </dgm:pt>
    <dgm:pt modelId="{B8C3D9C5-9E1B-4B7D-A37E-2DA814BC4E57}" type="sibTrans" cxnId="{3BEDFDF3-0E38-4933-92F0-CE905C3F4566}">
      <dgm:prSet/>
      <dgm:spPr/>
      <dgm:t>
        <a:bodyPr/>
        <a:lstStyle/>
        <a:p>
          <a:endParaRPr lang="en-US"/>
        </a:p>
      </dgm:t>
    </dgm:pt>
    <dgm:pt modelId="{52B663C0-D541-4294-AD82-98095FF173F1}" type="pres">
      <dgm:prSet presAssocID="{C7848193-C274-4F22-84BA-8CDCC30EED74}" presName="root" presStyleCnt="0">
        <dgm:presLayoutVars>
          <dgm:dir/>
          <dgm:resizeHandles val="exact"/>
        </dgm:presLayoutVars>
      </dgm:prSet>
      <dgm:spPr/>
    </dgm:pt>
    <dgm:pt modelId="{52CE3020-11FC-45DD-A0EA-6C0B705463E7}" type="pres">
      <dgm:prSet presAssocID="{3D345C10-90A9-4C46-86FF-56E5D170E0DB}" presName="compNode" presStyleCnt="0"/>
      <dgm:spPr/>
    </dgm:pt>
    <dgm:pt modelId="{C0452DD1-B418-4096-99F4-7DF5F78E96B5}" type="pres">
      <dgm:prSet presAssocID="{3D345C10-90A9-4C46-86FF-56E5D170E0DB}" presName="iconBgRect" presStyleLbl="bgShp" presStyleIdx="0" presStyleCnt="6"/>
      <dgm:spPr/>
    </dgm:pt>
    <dgm:pt modelId="{B817F8FE-5B0D-4265-A1C1-64BE58F8D7AF}" type="pres">
      <dgm:prSet presAssocID="{3D345C10-90A9-4C46-86FF-56E5D170E0D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nce"/>
        </a:ext>
      </dgm:extLst>
    </dgm:pt>
    <dgm:pt modelId="{F1B7B690-AB1A-4F56-8AC7-366AC5EE17E6}" type="pres">
      <dgm:prSet presAssocID="{3D345C10-90A9-4C46-86FF-56E5D170E0DB}" presName="spaceRect" presStyleCnt="0"/>
      <dgm:spPr/>
    </dgm:pt>
    <dgm:pt modelId="{09B1B0F0-9FA7-444C-AF45-EABE2609D7DB}" type="pres">
      <dgm:prSet presAssocID="{3D345C10-90A9-4C46-86FF-56E5D170E0DB}" presName="textRect" presStyleLbl="revTx" presStyleIdx="0" presStyleCnt="6">
        <dgm:presLayoutVars>
          <dgm:chMax val="1"/>
          <dgm:chPref val="1"/>
        </dgm:presLayoutVars>
      </dgm:prSet>
      <dgm:spPr/>
    </dgm:pt>
    <dgm:pt modelId="{F8F48F96-A1A5-4C56-A2E0-0029A1A1AD91}" type="pres">
      <dgm:prSet presAssocID="{926B9FB1-8387-4A15-8345-D3A965E855D8}" presName="sibTrans" presStyleCnt="0"/>
      <dgm:spPr/>
    </dgm:pt>
    <dgm:pt modelId="{7F1B1AF0-9FCB-4BEA-8872-895F8E4F7B73}" type="pres">
      <dgm:prSet presAssocID="{61CF5A55-941E-441F-A476-91A251FDDE21}" presName="compNode" presStyleCnt="0"/>
      <dgm:spPr/>
    </dgm:pt>
    <dgm:pt modelId="{6AC9B7AB-EBC6-480F-BF9C-D6456D54C010}" type="pres">
      <dgm:prSet presAssocID="{61CF5A55-941E-441F-A476-91A251FDDE21}" presName="iconBgRect" presStyleLbl="bgShp" presStyleIdx="1" presStyleCnt="6"/>
      <dgm:spPr/>
    </dgm:pt>
    <dgm:pt modelId="{92048BC6-5696-4163-9676-577F513CCA4A}" type="pres">
      <dgm:prSet presAssocID="{61CF5A55-941E-441F-A476-91A251FDDE21}"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BCBB2959-06A6-487C-BB2D-87E0D98C1528}" type="pres">
      <dgm:prSet presAssocID="{61CF5A55-941E-441F-A476-91A251FDDE21}" presName="spaceRect" presStyleCnt="0"/>
      <dgm:spPr/>
    </dgm:pt>
    <dgm:pt modelId="{7CAF8CEA-AD67-4C09-B394-2AB5732231A8}" type="pres">
      <dgm:prSet presAssocID="{61CF5A55-941E-441F-A476-91A251FDDE21}" presName="textRect" presStyleLbl="revTx" presStyleIdx="1" presStyleCnt="6">
        <dgm:presLayoutVars>
          <dgm:chMax val="1"/>
          <dgm:chPref val="1"/>
        </dgm:presLayoutVars>
      </dgm:prSet>
      <dgm:spPr/>
    </dgm:pt>
    <dgm:pt modelId="{DC1600C0-5978-4A87-A4C4-6F1D194BE0FE}" type="pres">
      <dgm:prSet presAssocID="{D21EB547-21A4-4E72-8E84-A5BF237B1C6B}" presName="sibTrans" presStyleCnt="0"/>
      <dgm:spPr/>
    </dgm:pt>
    <dgm:pt modelId="{A0AA5A40-204D-4FBD-BDCA-E6B0CB179F99}" type="pres">
      <dgm:prSet presAssocID="{42720968-024F-48DD-A704-50CC44785714}" presName="compNode" presStyleCnt="0"/>
      <dgm:spPr/>
    </dgm:pt>
    <dgm:pt modelId="{79F6AB72-EBC6-4E1E-8766-A5ACC9E3E166}" type="pres">
      <dgm:prSet presAssocID="{42720968-024F-48DD-A704-50CC44785714}" presName="iconBgRect" presStyleLbl="bgShp" presStyleIdx="2" presStyleCnt="6"/>
      <dgm:spPr/>
    </dgm:pt>
    <dgm:pt modelId="{319C1200-174F-4FF7-870A-51E375A54BBD}" type="pres">
      <dgm:prSet presAssocID="{42720968-024F-48DD-A704-50CC44785714}"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4E13BD3D-0ADC-4855-96CC-15DEDF1A46A8}" type="pres">
      <dgm:prSet presAssocID="{42720968-024F-48DD-A704-50CC44785714}" presName="spaceRect" presStyleCnt="0"/>
      <dgm:spPr/>
    </dgm:pt>
    <dgm:pt modelId="{D6330B2E-D94F-40D9-8920-D9F363036FC3}" type="pres">
      <dgm:prSet presAssocID="{42720968-024F-48DD-A704-50CC44785714}" presName="textRect" presStyleLbl="revTx" presStyleIdx="2" presStyleCnt="6">
        <dgm:presLayoutVars>
          <dgm:chMax val="1"/>
          <dgm:chPref val="1"/>
        </dgm:presLayoutVars>
      </dgm:prSet>
      <dgm:spPr/>
    </dgm:pt>
    <dgm:pt modelId="{DFA839C7-112E-46B6-A744-260823659E50}" type="pres">
      <dgm:prSet presAssocID="{52D90EF2-2179-41F6-816B-EEF4A6FA1F3D}" presName="sibTrans" presStyleCnt="0"/>
      <dgm:spPr/>
    </dgm:pt>
    <dgm:pt modelId="{C30BD0B6-A52A-4B75-A1AF-C83719CDCEA8}" type="pres">
      <dgm:prSet presAssocID="{C3702798-2576-4A96-ABA0-48BF264791C9}" presName="compNode" presStyleCnt="0"/>
      <dgm:spPr/>
    </dgm:pt>
    <dgm:pt modelId="{72FD3AB1-1176-4BB4-B0F9-01FB849D24A3}" type="pres">
      <dgm:prSet presAssocID="{C3702798-2576-4A96-ABA0-48BF264791C9}" presName="iconBgRect" presStyleLbl="bgShp" presStyleIdx="3" presStyleCnt="6"/>
      <dgm:spPr/>
    </dgm:pt>
    <dgm:pt modelId="{86B2A608-C190-477F-8265-38EAAB136684}" type="pres">
      <dgm:prSet presAssocID="{C3702798-2576-4A96-ABA0-48BF264791C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odium"/>
        </a:ext>
      </dgm:extLst>
    </dgm:pt>
    <dgm:pt modelId="{EA714F1B-22B8-4BE0-BB46-B78D844AFD71}" type="pres">
      <dgm:prSet presAssocID="{C3702798-2576-4A96-ABA0-48BF264791C9}" presName="spaceRect" presStyleCnt="0"/>
      <dgm:spPr/>
    </dgm:pt>
    <dgm:pt modelId="{91D20E5A-D6BC-4E91-B58C-1BF54D4955D6}" type="pres">
      <dgm:prSet presAssocID="{C3702798-2576-4A96-ABA0-48BF264791C9}" presName="textRect" presStyleLbl="revTx" presStyleIdx="3" presStyleCnt="6">
        <dgm:presLayoutVars>
          <dgm:chMax val="1"/>
          <dgm:chPref val="1"/>
        </dgm:presLayoutVars>
      </dgm:prSet>
      <dgm:spPr/>
    </dgm:pt>
    <dgm:pt modelId="{F8EA6160-B669-4BFE-B8F4-91E227CE3D26}" type="pres">
      <dgm:prSet presAssocID="{82659399-EC93-4A6F-9E02-354CA28BB192}" presName="sibTrans" presStyleCnt="0"/>
      <dgm:spPr/>
    </dgm:pt>
    <dgm:pt modelId="{013943FD-02A1-4ACC-9016-E4A344CCFF1F}" type="pres">
      <dgm:prSet presAssocID="{CB7924EC-FFC4-48D4-A783-A473FE1C851E}" presName="compNode" presStyleCnt="0"/>
      <dgm:spPr/>
    </dgm:pt>
    <dgm:pt modelId="{5C9E44F2-785F-4285-AE67-E04A96C6996D}" type="pres">
      <dgm:prSet presAssocID="{CB7924EC-FFC4-48D4-A783-A473FE1C851E}" presName="iconBgRect" presStyleLbl="bgShp" presStyleIdx="4" presStyleCnt="6"/>
      <dgm:spPr/>
    </dgm:pt>
    <dgm:pt modelId="{431B71D5-C27C-438C-900E-3B78148FA3B9}" type="pres">
      <dgm:prSet presAssocID="{CB7924EC-FFC4-48D4-A783-A473FE1C851E}"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s"/>
        </a:ext>
      </dgm:extLst>
    </dgm:pt>
    <dgm:pt modelId="{B3133A91-FCE3-4288-976D-815665AE6933}" type="pres">
      <dgm:prSet presAssocID="{CB7924EC-FFC4-48D4-A783-A473FE1C851E}" presName="spaceRect" presStyleCnt="0"/>
      <dgm:spPr/>
    </dgm:pt>
    <dgm:pt modelId="{59FB67F7-EE4C-4CD0-A4E4-667EE84B9520}" type="pres">
      <dgm:prSet presAssocID="{CB7924EC-FFC4-48D4-A783-A473FE1C851E}" presName="textRect" presStyleLbl="revTx" presStyleIdx="4" presStyleCnt="6">
        <dgm:presLayoutVars>
          <dgm:chMax val="1"/>
          <dgm:chPref val="1"/>
        </dgm:presLayoutVars>
      </dgm:prSet>
      <dgm:spPr/>
    </dgm:pt>
    <dgm:pt modelId="{AA8650E1-098D-4616-8693-A49A1DF557C5}" type="pres">
      <dgm:prSet presAssocID="{D5CC5E9F-AEAB-4D42-9F01-2BA4B60E4448}" presName="sibTrans" presStyleCnt="0"/>
      <dgm:spPr/>
    </dgm:pt>
    <dgm:pt modelId="{6D59596F-B548-4C75-90C1-0337EBF7FF5B}" type="pres">
      <dgm:prSet presAssocID="{6343BACE-7710-4D17-B1FA-378713C974EE}" presName="compNode" presStyleCnt="0"/>
      <dgm:spPr/>
    </dgm:pt>
    <dgm:pt modelId="{3576B606-706F-4944-9E8B-9547D0630206}" type="pres">
      <dgm:prSet presAssocID="{6343BACE-7710-4D17-B1FA-378713C974EE}" presName="iconBgRect" presStyleLbl="bgShp" presStyleIdx="5" presStyleCnt="6"/>
      <dgm:spPr/>
    </dgm:pt>
    <dgm:pt modelId="{FB2D1DB4-258D-4CF9-8E76-DEB0BE349865}" type="pres">
      <dgm:prSet presAssocID="{6343BACE-7710-4D17-B1FA-378713C974E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rain in head"/>
        </a:ext>
      </dgm:extLst>
    </dgm:pt>
    <dgm:pt modelId="{AA9FA296-6A5F-4B8D-AA4F-63E89C03E263}" type="pres">
      <dgm:prSet presAssocID="{6343BACE-7710-4D17-B1FA-378713C974EE}" presName="spaceRect" presStyleCnt="0"/>
      <dgm:spPr/>
    </dgm:pt>
    <dgm:pt modelId="{7BD11C06-9102-41A4-9534-9AB303D3A35C}" type="pres">
      <dgm:prSet presAssocID="{6343BACE-7710-4D17-B1FA-378713C974EE}" presName="textRect" presStyleLbl="revTx" presStyleIdx="5" presStyleCnt="6">
        <dgm:presLayoutVars>
          <dgm:chMax val="1"/>
          <dgm:chPref val="1"/>
        </dgm:presLayoutVars>
      </dgm:prSet>
      <dgm:spPr/>
    </dgm:pt>
  </dgm:ptLst>
  <dgm:cxnLst>
    <dgm:cxn modelId="{00771E13-9374-4D57-A5D7-CA2F8F839304}" type="presOf" srcId="{C7848193-C274-4F22-84BA-8CDCC30EED74}" destId="{52B663C0-D541-4294-AD82-98095FF173F1}" srcOrd="0" destOrd="0" presId="urn:microsoft.com/office/officeart/2018/5/layout/IconCircleLabelList"/>
    <dgm:cxn modelId="{E686051A-9AAE-497A-84A0-FF8D2191B5BC}" type="presOf" srcId="{3D345C10-90A9-4C46-86FF-56E5D170E0DB}" destId="{09B1B0F0-9FA7-444C-AF45-EABE2609D7DB}" srcOrd="0" destOrd="0" presId="urn:microsoft.com/office/officeart/2018/5/layout/IconCircleLabelList"/>
    <dgm:cxn modelId="{0327291A-D023-47C1-BD26-279E6E9A20E1}" type="presOf" srcId="{C3702798-2576-4A96-ABA0-48BF264791C9}" destId="{91D20E5A-D6BC-4E91-B58C-1BF54D4955D6}" srcOrd="0" destOrd="0" presId="urn:microsoft.com/office/officeart/2018/5/layout/IconCircleLabelList"/>
    <dgm:cxn modelId="{9146961A-597A-4DD0-A92A-3792866058D2}" srcId="{C7848193-C274-4F22-84BA-8CDCC30EED74}" destId="{61CF5A55-941E-441F-A476-91A251FDDE21}" srcOrd="1" destOrd="0" parTransId="{FF8372E9-D8DA-436A-9E34-8B50353F32B9}" sibTransId="{D21EB547-21A4-4E72-8E84-A5BF237B1C6B}"/>
    <dgm:cxn modelId="{B220B273-BF5A-4CE3-B844-607338F763BE}" type="presOf" srcId="{CB7924EC-FFC4-48D4-A783-A473FE1C851E}" destId="{59FB67F7-EE4C-4CD0-A4E4-667EE84B9520}" srcOrd="0" destOrd="0" presId="urn:microsoft.com/office/officeart/2018/5/layout/IconCircleLabelList"/>
    <dgm:cxn modelId="{9164D45A-9615-4441-AABE-070F9B99BCCE}" srcId="{C7848193-C274-4F22-84BA-8CDCC30EED74}" destId="{42720968-024F-48DD-A704-50CC44785714}" srcOrd="2" destOrd="0" parTransId="{7566435B-65C3-4D40-AB66-05BEDDC66749}" sibTransId="{52D90EF2-2179-41F6-816B-EEF4A6FA1F3D}"/>
    <dgm:cxn modelId="{1EFAD980-82F5-4EFD-A9A6-691E74EA7089}" type="presOf" srcId="{61CF5A55-941E-441F-A476-91A251FDDE21}" destId="{7CAF8CEA-AD67-4C09-B394-2AB5732231A8}" srcOrd="0" destOrd="0" presId="urn:microsoft.com/office/officeart/2018/5/layout/IconCircleLabelList"/>
    <dgm:cxn modelId="{F8906B91-EAF5-4FE7-AAF1-F9E66C305906}" srcId="{C7848193-C274-4F22-84BA-8CDCC30EED74}" destId="{C3702798-2576-4A96-ABA0-48BF264791C9}" srcOrd="3" destOrd="0" parTransId="{A0CCF6EC-2CE9-4C9F-B7FC-438BE97B8575}" sibTransId="{82659399-EC93-4A6F-9E02-354CA28BB192}"/>
    <dgm:cxn modelId="{7862AD93-019F-4392-ABFD-2EFA5E16A959}" srcId="{C7848193-C274-4F22-84BA-8CDCC30EED74}" destId="{CB7924EC-FFC4-48D4-A783-A473FE1C851E}" srcOrd="4" destOrd="0" parTransId="{B06AC736-C90A-4C7A-BF5E-1007483D13CF}" sibTransId="{D5CC5E9F-AEAB-4D42-9F01-2BA4B60E4448}"/>
    <dgm:cxn modelId="{8F65F79D-5284-4E80-BCE9-DCCB17F0BFC2}" type="presOf" srcId="{42720968-024F-48DD-A704-50CC44785714}" destId="{D6330B2E-D94F-40D9-8920-D9F363036FC3}" srcOrd="0" destOrd="0" presId="urn:microsoft.com/office/officeart/2018/5/layout/IconCircleLabelList"/>
    <dgm:cxn modelId="{F19F61BE-5CAF-4854-B2B9-8DF2415397EF}" srcId="{C7848193-C274-4F22-84BA-8CDCC30EED74}" destId="{3D345C10-90A9-4C46-86FF-56E5D170E0DB}" srcOrd="0" destOrd="0" parTransId="{24CE9039-7479-4091-8FE9-68DC9116867C}" sibTransId="{926B9FB1-8387-4A15-8345-D3A965E855D8}"/>
    <dgm:cxn modelId="{26FE64EA-BE98-4DB2-BB47-5DBF0784ADC7}" type="presOf" srcId="{6343BACE-7710-4D17-B1FA-378713C974EE}" destId="{7BD11C06-9102-41A4-9534-9AB303D3A35C}" srcOrd="0" destOrd="0" presId="urn:microsoft.com/office/officeart/2018/5/layout/IconCircleLabelList"/>
    <dgm:cxn modelId="{3BEDFDF3-0E38-4933-92F0-CE905C3F4566}" srcId="{C7848193-C274-4F22-84BA-8CDCC30EED74}" destId="{6343BACE-7710-4D17-B1FA-378713C974EE}" srcOrd="5" destOrd="0" parTransId="{43285F33-D2A9-4408-AF47-2666E6FFF2A4}" sibTransId="{B8C3D9C5-9E1B-4B7D-A37E-2DA814BC4E57}"/>
    <dgm:cxn modelId="{050CF036-6BFC-444A-8357-01BE7DC191FC}" type="presParOf" srcId="{52B663C0-D541-4294-AD82-98095FF173F1}" destId="{52CE3020-11FC-45DD-A0EA-6C0B705463E7}" srcOrd="0" destOrd="0" presId="urn:microsoft.com/office/officeart/2018/5/layout/IconCircleLabelList"/>
    <dgm:cxn modelId="{3451A23C-8E36-462E-838B-1CD0B0296195}" type="presParOf" srcId="{52CE3020-11FC-45DD-A0EA-6C0B705463E7}" destId="{C0452DD1-B418-4096-99F4-7DF5F78E96B5}" srcOrd="0" destOrd="0" presId="urn:microsoft.com/office/officeart/2018/5/layout/IconCircleLabelList"/>
    <dgm:cxn modelId="{BDDC8029-3B25-4412-829C-56577897408C}" type="presParOf" srcId="{52CE3020-11FC-45DD-A0EA-6C0B705463E7}" destId="{B817F8FE-5B0D-4265-A1C1-64BE58F8D7AF}" srcOrd="1" destOrd="0" presId="urn:microsoft.com/office/officeart/2018/5/layout/IconCircleLabelList"/>
    <dgm:cxn modelId="{3DAC6E2B-ED0D-4B89-888C-8869A0B13224}" type="presParOf" srcId="{52CE3020-11FC-45DD-A0EA-6C0B705463E7}" destId="{F1B7B690-AB1A-4F56-8AC7-366AC5EE17E6}" srcOrd="2" destOrd="0" presId="urn:microsoft.com/office/officeart/2018/5/layout/IconCircleLabelList"/>
    <dgm:cxn modelId="{A382C2A9-1F9F-4EF4-913C-EE8303153CAB}" type="presParOf" srcId="{52CE3020-11FC-45DD-A0EA-6C0B705463E7}" destId="{09B1B0F0-9FA7-444C-AF45-EABE2609D7DB}" srcOrd="3" destOrd="0" presId="urn:microsoft.com/office/officeart/2018/5/layout/IconCircleLabelList"/>
    <dgm:cxn modelId="{7111AB2B-F0C4-4B3E-888C-5AFCC168B080}" type="presParOf" srcId="{52B663C0-D541-4294-AD82-98095FF173F1}" destId="{F8F48F96-A1A5-4C56-A2E0-0029A1A1AD91}" srcOrd="1" destOrd="0" presId="urn:microsoft.com/office/officeart/2018/5/layout/IconCircleLabelList"/>
    <dgm:cxn modelId="{EFA31EDF-471A-4D6A-A065-19CF3EC4F2D2}" type="presParOf" srcId="{52B663C0-D541-4294-AD82-98095FF173F1}" destId="{7F1B1AF0-9FCB-4BEA-8872-895F8E4F7B73}" srcOrd="2" destOrd="0" presId="urn:microsoft.com/office/officeart/2018/5/layout/IconCircleLabelList"/>
    <dgm:cxn modelId="{AE5AB62D-C558-4DAA-9690-3A6EA4AEDABD}" type="presParOf" srcId="{7F1B1AF0-9FCB-4BEA-8872-895F8E4F7B73}" destId="{6AC9B7AB-EBC6-480F-BF9C-D6456D54C010}" srcOrd="0" destOrd="0" presId="urn:microsoft.com/office/officeart/2018/5/layout/IconCircleLabelList"/>
    <dgm:cxn modelId="{D1DD1A65-9A67-44C4-A445-5465FC0BA7A6}" type="presParOf" srcId="{7F1B1AF0-9FCB-4BEA-8872-895F8E4F7B73}" destId="{92048BC6-5696-4163-9676-577F513CCA4A}" srcOrd="1" destOrd="0" presId="urn:microsoft.com/office/officeart/2018/5/layout/IconCircleLabelList"/>
    <dgm:cxn modelId="{27E2CF95-2B3B-42D3-8D88-AA7AFA7D316A}" type="presParOf" srcId="{7F1B1AF0-9FCB-4BEA-8872-895F8E4F7B73}" destId="{BCBB2959-06A6-487C-BB2D-87E0D98C1528}" srcOrd="2" destOrd="0" presId="urn:microsoft.com/office/officeart/2018/5/layout/IconCircleLabelList"/>
    <dgm:cxn modelId="{C0EF4B41-FA60-47E6-A612-3788479F008A}" type="presParOf" srcId="{7F1B1AF0-9FCB-4BEA-8872-895F8E4F7B73}" destId="{7CAF8CEA-AD67-4C09-B394-2AB5732231A8}" srcOrd="3" destOrd="0" presId="urn:microsoft.com/office/officeart/2018/5/layout/IconCircleLabelList"/>
    <dgm:cxn modelId="{AB764786-1584-4B56-8914-CD8E1582DE45}" type="presParOf" srcId="{52B663C0-D541-4294-AD82-98095FF173F1}" destId="{DC1600C0-5978-4A87-A4C4-6F1D194BE0FE}" srcOrd="3" destOrd="0" presId="urn:microsoft.com/office/officeart/2018/5/layout/IconCircleLabelList"/>
    <dgm:cxn modelId="{3F9A14C6-5962-4A03-BA15-8EEF03BE2A3B}" type="presParOf" srcId="{52B663C0-D541-4294-AD82-98095FF173F1}" destId="{A0AA5A40-204D-4FBD-BDCA-E6B0CB179F99}" srcOrd="4" destOrd="0" presId="urn:microsoft.com/office/officeart/2018/5/layout/IconCircleLabelList"/>
    <dgm:cxn modelId="{FD110C63-FA0B-4573-AF4D-E8452BACCE06}" type="presParOf" srcId="{A0AA5A40-204D-4FBD-BDCA-E6B0CB179F99}" destId="{79F6AB72-EBC6-4E1E-8766-A5ACC9E3E166}" srcOrd="0" destOrd="0" presId="urn:microsoft.com/office/officeart/2018/5/layout/IconCircleLabelList"/>
    <dgm:cxn modelId="{1B8D736C-A50B-4A32-B73F-D45CC0731141}" type="presParOf" srcId="{A0AA5A40-204D-4FBD-BDCA-E6B0CB179F99}" destId="{319C1200-174F-4FF7-870A-51E375A54BBD}" srcOrd="1" destOrd="0" presId="urn:microsoft.com/office/officeart/2018/5/layout/IconCircleLabelList"/>
    <dgm:cxn modelId="{1E2177A3-833B-4CEA-B849-45081E299A24}" type="presParOf" srcId="{A0AA5A40-204D-4FBD-BDCA-E6B0CB179F99}" destId="{4E13BD3D-0ADC-4855-96CC-15DEDF1A46A8}" srcOrd="2" destOrd="0" presId="urn:microsoft.com/office/officeart/2018/5/layout/IconCircleLabelList"/>
    <dgm:cxn modelId="{5BFF420B-FB47-4B3F-9801-3F55B502E8BC}" type="presParOf" srcId="{A0AA5A40-204D-4FBD-BDCA-E6B0CB179F99}" destId="{D6330B2E-D94F-40D9-8920-D9F363036FC3}" srcOrd="3" destOrd="0" presId="urn:microsoft.com/office/officeart/2018/5/layout/IconCircleLabelList"/>
    <dgm:cxn modelId="{9340A711-9B52-4865-9A5E-5339C1D7AA39}" type="presParOf" srcId="{52B663C0-D541-4294-AD82-98095FF173F1}" destId="{DFA839C7-112E-46B6-A744-260823659E50}" srcOrd="5" destOrd="0" presId="urn:microsoft.com/office/officeart/2018/5/layout/IconCircleLabelList"/>
    <dgm:cxn modelId="{59E2D733-79B9-475F-BD93-C8EFB61FD3C9}" type="presParOf" srcId="{52B663C0-D541-4294-AD82-98095FF173F1}" destId="{C30BD0B6-A52A-4B75-A1AF-C83719CDCEA8}" srcOrd="6" destOrd="0" presId="urn:microsoft.com/office/officeart/2018/5/layout/IconCircleLabelList"/>
    <dgm:cxn modelId="{D31FB39A-0296-40AE-82A4-DF70BE1EB148}" type="presParOf" srcId="{C30BD0B6-A52A-4B75-A1AF-C83719CDCEA8}" destId="{72FD3AB1-1176-4BB4-B0F9-01FB849D24A3}" srcOrd="0" destOrd="0" presId="urn:microsoft.com/office/officeart/2018/5/layout/IconCircleLabelList"/>
    <dgm:cxn modelId="{6EB87FEC-75ED-4390-B95A-1B18413D142A}" type="presParOf" srcId="{C30BD0B6-A52A-4B75-A1AF-C83719CDCEA8}" destId="{86B2A608-C190-477F-8265-38EAAB136684}" srcOrd="1" destOrd="0" presId="urn:microsoft.com/office/officeart/2018/5/layout/IconCircleLabelList"/>
    <dgm:cxn modelId="{6F0A2B6E-DDD1-408D-9BF4-378E01D83129}" type="presParOf" srcId="{C30BD0B6-A52A-4B75-A1AF-C83719CDCEA8}" destId="{EA714F1B-22B8-4BE0-BB46-B78D844AFD71}" srcOrd="2" destOrd="0" presId="urn:microsoft.com/office/officeart/2018/5/layout/IconCircleLabelList"/>
    <dgm:cxn modelId="{9D5DE27C-F5CE-4BB5-9F93-BB6134210CB7}" type="presParOf" srcId="{C30BD0B6-A52A-4B75-A1AF-C83719CDCEA8}" destId="{91D20E5A-D6BC-4E91-B58C-1BF54D4955D6}" srcOrd="3" destOrd="0" presId="urn:microsoft.com/office/officeart/2018/5/layout/IconCircleLabelList"/>
    <dgm:cxn modelId="{B4A57CB2-86A8-4FD1-A2D3-0F0AE4D52B0C}" type="presParOf" srcId="{52B663C0-D541-4294-AD82-98095FF173F1}" destId="{F8EA6160-B669-4BFE-B8F4-91E227CE3D26}" srcOrd="7" destOrd="0" presId="urn:microsoft.com/office/officeart/2018/5/layout/IconCircleLabelList"/>
    <dgm:cxn modelId="{C1AC7565-99D7-4F5F-A0FE-A7C0D7D13DFE}" type="presParOf" srcId="{52B663C0-D541-4294-AD82-98095FF173F1}" destId="{013943FD-02A1-4ACC-9016-E4A344CCFF1F}" srcOrd="8" destOrd="0" presId="urn:microsoft.com/office/officeart/2018/5/layout/IconCircleLabelList"/>
    <dgm:cxn modelId="{7571E035-D2A0-4FB4-B4CB-5E43EEA9ACCE}" type="presParOf" srcId="{013943FD-02A1-4ACC-9016-E4A344CCFF1F}" destId="{5C9E44F2-785F-4285-AE67-E04A96C6996D}" srcOrd="0" destOrd="0" presId="urn:microsoft.com/office/officeart/2018/5/layout/IconCircleLabelList"/>
    <dgm:cxn modelId="{4B15175C-1731-4D4A-ADFF-DBC82B568E38}" type="presParOf" srcId="{013943FD-02A1-4ACC-9016-E4A344CCFF1F}" destId="{431B71D5-C27C-438C-900E-3B78148FA3B9}" srcOrd="1" destOrd="0" presId="urn:microsoft.com/office/officeart/2018/5/layout/IconCircleLabelList"/>
    <dgm:cxn modelId="{FDF49C63-B613-41AE-819C-9DB265E2C8ED}" type="presParOf" srcId="{013943FD-02A1-4ACC-9016-E4A344CCFF1F}" destId="{B3133A91-FCE3-4288-976D-815665AE6933}" srcOrd="2" destOrd="0" presId="urn:microsoft.com/office/officeart/2018/5/layout/IconCircleLabelList"/>
    <dgm:cxn modelId="{755A7BE6-86B0-4E08-AB89-37B7F4D05C04}" type="presParOf" srcId="{013943FD-02A1-4ACC-9016-E4A344CCFF1F}" destId="{59FB67F7-EE4C-4CD0-A4E4-667EE84B9520}" srcOrd="3" destOrd="0" presId="urn:microsoft.com/office/officeart/2018/5/layout/IconCircleLabelList"/>
    <dgm:cxn modelId="{44FED59D-CF00-4EBB-A1A7-2390B4AAF107}" type="presParOf" srcId="{52B663C0-D541-4294-AD82-98095FF173F1}" destId="{AA8650E1-098D-4616-8693-A49A1DF557C5}" srcOrd="9" destOrd="0" presId="urn:microsoft.com/office/officeart/2018/5/layout/IconCircleLabelList"/>
    <dgm:cxn modelId="{98DBAE97-6EA3-4002-9A5A-2B1F98773720}" type="presParOf" srcId="{52B663C0-D541-4294-AD82-98095FF173F1}" destId="{6D59596F-B548-4C75-90C1-0337EBF7FF5B}" srcOrd="10" destOrd="0" presId="urn:microsoft.com/office/officeart/2018/5/layout/IconCircleLabelList"/>
    <dgm:cxn modelId="{C5AD4934-816B-4A1C-9897-AC89E4BF1901}" type="presParOf" srcId="{6D59596F-B548-4C75-90C1-0337EBF7FF5B}" destId="{3576B606-706F-4944-9E8B-9547D0630206}" srcOrd="0" destOrd="0" presId="urn:microsoft.com/office/officeart/2018/5/layout/IconCircleLabelList"/>
    <dgm:cxn modelId="{F8EC6353-D173-41AB-8AB5-BA92F45F0343}" type="presParOf" srcId="{6D59596F-B548-4C75-90C1-0337EBF7FF5B}" destId="{FB2D1DB4-258D-4CF9-8E76-DEB0BE349865}" srcOrd="1" destOrd="0" presId="urn:microsoft.com/office/officeart/2018/5/layout/IconCircleLabelList"/>
    <dgm:cxn modelId="{3817CD4B-F321-4350-A511-AC2B3FDEA2E3}" type="presParOf" srcId="{6D59596F-B548-4C75-90C1-0337EBF7FF5B}" destId="{AA9FA296-6A5F-4B8D-AA4F-63E89C03E263}" srcOrd="2" destOrd="0" presId="urn:microsoft.com/office/officeart/2018/5/layout/IconCircleLabelList"/>
    <dgm:cxn modelId="{6F3513AB-EDA7-4870-8F51-A896B612AF4C}" type="presParOf" srcId="{6D59596F-B548-4C75-90C1-0337EBF7FF5B}" destId="{7BD11C06-9102-41A4-9534-9AB303D3A35C}"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0372ED-C742-4397-9BEF-06C7D260317E}" type="doc">
      <dgm:prSet loTypeId="urn:microsoft.com/office/officeart/2016/7/layout/LinearArrowProcessNumbered" loCatId="process" qsTypeId="urn:microsoft.com/office/officeart/2005/8/quickstyle/simple1" qsCatId="simple" csTypeId="urn:microsoft.com/office/officeart/2005/8/colors/colorful5" csCatId="colorful" phldr="1"/>
      <dgm:spPr/>
      <dgm:t>
        <a:bodyPr/>
        <a:lstStyle/>
        <a:p>
          <a:endParaRPr lang="en-US"/>
        </a:p>
      </dgm:t>
    </dgm:pt>
    <dgm:pt modelId="{9F1F94ED-FA59-4F95-9E29-8B44CE96B4AC}">
      <dgm:prSet/>
      <dgm:spPr/>
      <dgm:t>
        <a:bodyPr/>
        <a:lstStyle/>
        <a:p>
          <a:pPr rtl="0"/>
          <a:r>
            <a:rPr lang="en-GB" b="1" i="0">
              <a:latin typeface="Futura Std Book" panose="020B0502020204020303" pitchFamily="34" charset="77"/>
            </a:rPr>
            <a:t>1. Marketing (Pages 9-14)</a:t>
          </a:r>
        </a:p>
        <a:p>
          <a:pPr rtl="0"/>
          <a:endParaRPr lang="en-GB" b="0" i="0">
            <a:latin typeface="Futura Std Book" panose="020B0502020204020303" pitchFamily="34" charset="77"/>
          </a:endParaRPr>
        </a:p>
        <a:p>
          <a:pPr rtl="0"/>
          <a:r>
            <a:rPr lang="en-GB" b="0" i="0">
              <a:latin typeface="Futura Std Book" panose="020B0502020204020303" pitchFamily="34" charset="77"/>
            </a:rPr>
            <a:t>Create content that is representative, relatable, relevant and appealing </a:t>
          </a:r>
          <a:endParaRPr lang="en-US" b="0" i="0">
            <a:latin typeface="Futura Std Book" panose="020B0502020204020303" pitchFamily="34" charset="77"/>
          </a:endParaRPr>
        </a:p>
      </dgm:t>
    </dgm:pt>
    <dgm:pt modelId="{AFD766E8-537D-4C0C-8603-24E7F9EF0BFF}" type="parTrans" cxnId="{03925E42-0519-4168-BAE6-0BC92CFB4C5D}">
      <dgm:prSet/>
      <dgm:spPr/>
      <dgm:t>
        <a:bodyPr/>
        <a:lstStyle/>
        <a:p>
          <a:endParaRPr lang="en-US"/>
        </a:p>
      </dgm:t>
    </dgm:pt>
    <dgm:pt modelId="{0E4DC2F0-C936-4A02-BACE-ED87805F0F9C}" type="sibTrans" cxnId="{03925E42-0519-4168-BAE6-0BC92CFB4C5D}">
      <dgm:prSet phldrT="1" phldr="0"/>
      <dgm:spPr/>
      <dgm:t>
        <a:bodyPr/>
        <a:lstStyle/>
        <a:p>
          <a:r>
            <a:rPr lang="en-US"/>
            <a:t>1</a:t>
          </a:r>
        </a:p>
      </dgm:t>
    </dgm:pt>
    <dgm:pt modelId="{30691A88-447C-4E59-B9A3-CACF40F0EFD5}">
      <dgm:prSet/>
      <dgm:spPr/>
      <dgm:t>
        <a:bodyPr/>
        <a:lstStyle/>
        <a:p>
          <a:pPr rtl="0"/>
          <a:r>
            <a:rPr lang="en-GB" b="1" i="0">
              <a:latin typeface="Futura Std Book" panose="020B0502020204020303" pitchFamily="34" charset="77"/>
            </a:rPr>
            <a:t>2. Recognition &amp; Incentives (Pages 15-19) </a:t>
          </a:r>
        </a:p>
        <a:p>
          <a:pPr rtl="0"/>
          <a:endParaRPr lang="en-GB">
            <a:latin typeface="Aptos Display" panose="02110004020202020204"/>
          </a:endParaRPr>
        </a:p>
        <a:p>
          <a:pPr rtl="0"/>
          <a:r>
            <a:rPr lang="en-GB" b="0" i="0">
              <a:latin typeface="Futura Std Book" panose="020B0502020204020303" pitchFamily="34" charset="77"/>
            </a:rPr>
            <a:t>Boost confidence &amp; make the offers more appealing </a:t>
          </a:r>
          <a:endParaRPr lang="en-US" b="0" i="0">
            <a:latin typeface="Futura Std Book" panose="020B0502020204020303" pitchFamily="34" charset="77"/>
          </a:endParaRPr>
        </a:p>
      </dgm:t>
    </dgm:pt>
    <dgm:pt modelId="{316083D1-1BAD-4838-8405-645C692F787A}" type="parTrans" cxnId="{BB923830-0003-47D3-9370-24F87E88A514}">
      <dgm:prSet/>
      <dgm:spPr/>
      <dgm:t>
        <a:bodyPr/>
        <a:lstStyle/>
        <a:p>
          <a:endParaRPr lang="en-US"/>
        </a:p>
      </dgm:t>
    </dgm:pt>
    <dgm:pt modelId="{F72FD9D1-73ED-4371-9747-016B1B8D6813}" type="sibTrans" cxnId="{BB923830-0003-47D3-9370-24F87E88A514}">
      <dgm:prSet phldrT="2" phldr="0"/>
      <dgm:spPr/>
      <dgm:t>
        <a:bodyPr/>
        <a:lstStyle/>
        <a:p>
          <a:r>
            <a:rPr lang="en-US"/>
            <a:t>2</a:t>
          </a:r>
        </a:p>
      </dgm:t>
    </dgm:pt>
    <dgm:pt modelId="{A9408B8B-B4BE-48F8-A075-CE3790E2E442}">
      <dgm:prSet/>
      <dgm:spPr/>
      <dgm:t>
        <a:bodyPr/>
        <a:lstStyle/>
        <a:p>
          <a:pPr rtl="0"/>
          <a:r>
            <a:rPr lang="en-GB" b="1" i="0">
              <a:latin typeface="Futura Std Book" panose="020B0502020204020303" pitchFamily="34" charset="77"/>
            </a:rPr>
            <a:t>3. Facilities (Page 20)  </a:t>
          </a:r>
        </a:p>
        <a:p>
          <a:pPr rtl="0"/>
          <a:endParaRPr lang="en-GB" b="0" i="0">
            <a:latin typeface="Aptos Display" panose="02110004020202020204"/>
          </a:endParaRPr>
        </a:p>
        <a:p>
          <a:pPr rtl="0"/>
          <a:r>
            <a:rPr lang="en-GB" b="0" i="0">
              <a:latin typeface="Futura Std Book" panose="020B0502020204020303" pitchFamily="34" charset="77"/>
            </a:rPr>
            <a:t>Removing barriers to participation by selecting a venue that suit target audiences needs </a:t>
          </a:r>
          <a:r>
            <a:rPr lang="en-GB">
              <a:latin typeface="Aptos Display" panose="02110004020202020204"/>
            </a:rPr>
            <a:t> </a:t>
          </a:r>
          <a:endParaRPr lang="en-US"/>
        </a:p>
      </dgm:t>
    </dgm:pt>
    <dgm:pt modelId="{2C0D9D95-8D28-4002-BC98-70660796E109}" type="parTrans" cxnId="{83C95EEC-8B7F-42F8-82FE-AB843CDB079A}">
      <dgm:prSet/>
      <dgm:spPr/>
      <dgm:t>
        <a:bodyPr/>
        <a:lstStyle/>
        <a:p>
          <a:endParaRPr lang="en-US"/>
        </a:p>
      </dgm:t>
    </dgm:pt>
    <dgm:pt modelId="{810B6A73-370D-4925-A0F9-0D07A4A11544}" type="sibTrans" cxnId="{83C95EEC-8B7F-42F8-82FE-AB843CDB079A}">
      <dgm:prSet phldrT="3" phldr="0"/>
      <dgm:spPr/>
      <dgm:t>
        <a:bodyPr/>
        <a:lstStyle/>
        <a:p>
          <a:r>
            <a:rPr lang="en-US"/>
            <a:t>3</a:t>
          </a:r>
        </a:p>
      </dgm:t>
    </dgm:pt>
    <dgm:pt modelId="{DFEFE35C-7064-4481-AC89-E9306F4E5955}">
      <dgm:prSet/>
      <dgm:spPr/>
      <dgm:t>
        <a:bodyPr/>
        <a:lstStyle/>
        <a:p>
          <a:pPr rtl="0"/>
          <a:r>
            <a:rPr lang="en-GB" b="1" i="0">
              <a:latin typeface="Futura Std Book"/>
            </a:rPr>
            <a:t>4.  Right Cricket activity and environment (Pages 21-26) </a:t>
          </a:r>
        </a:p>
        <a:p>
          <a:pPr rtl="0"/>
          <a:r>
            <a:rPr lang="en-GB" b="0" i="0">
              <a:latin typeface="Futura Std Book" panose="020B0502020204020303" pitchFamily="34" charset="77"/>
            </a:rPr>
            <a:t>Reframe the cricket offer as a fun and social space where their needs are understood</a:t>
          </a:r>
        </a:p>
      </dgm:t>
    </dgm:pt>
    <dgm:pt modelId="{4D3FB2E6-2550-40A9-ADD2-AAF97AB8FF77}" type="parTrans" cxnId="{C7F74B4D-1B43-4A3B-9724-A9531783DF73}">
      <dgm:prSet/>
      <dgm:spPr/>
      <dgm:t>
        <a:bodyPr/>
        <a:lstStyle/>
        <a:p>
          <a:endParaRPr lang="en-US"/>
        </a:p>
      </dgm:t>
    </dgm:pt>
    <dgm:pt modelId="{3D8BC3E7-5E5E-4999-8229-79BFC70D8CED}" type="sibTrans" cxnId="{C7F74B4D-1B43-4A3B-9724-A9531783DF73}">
      <dgm:prSet phldrT="4" phldr="0"/>
      <dgm:spPr/>
      <dgm:t>
        <a:bodyPr/>
        <a:lstStyle/>
        <a:p>
          <a:r>
            <a:rPr lang="en-US"/>
            <a:t>4</a:t>
          </a:r>
        </a:p>
      </dgm:t>
    </dgm:pt>
    <dgm:pt modelId="{836C3C4A-A3C7-4052-9374-DEE12AB8E20D}">
      <dgm:prSet/>
      <dgm:spPr/>
      <dgm:t>
        <a:bodyPr/>
        <a:lstStyle/>
        <a:p>
          <a:pPr rtl="0"/>
          <a:r>
            <a:rPr lang="en-GB" b="1" i="0">
              <a:latin typeface="Futura Std Book"/>
            </a:rPr>
            <a:t>5. Right People (Page 27)</a:t>
          </a:r>
        </a:p>
        <a:p>
          <a:pPr rtl="0"/>
          <a:endParaRPr lang="en-GB" b="0" i="0">
            <a:latin typeface="Futura Std Book" panose="020B0502020204020303" pitchFamily="34" charset="77"/>
          </a:endParaRPr>
        </a:p>
        <a:p>
          <a:pPr rtl="0"/>
          <a:r>
            <a:rPr lang="en-GB" b="0" i="0">
              <a:latin typeface="Futura Std Book" panose="020B0502020204020303" pitchFamily="34" charset="77"/>
            </a:rPr>
            <a:t>Increase relatable role models and have coaches who understand player's needs</a:t>
          </a:r>
          <a:endParaRPr lang="en-US" b="0" i="0">
            <a:latin typeface="Futura Std Book" panose="020B0502020204020303" pitchFamily="34" charset="77"/>
          </a:endParaRPr>
        </a:p>
      </dgm:t>
    </dgm:pt>
    <dgm:pt modelId="{E43DD944-6405-4177-895E-7631AC4B51A1}" type="parTrans" cxnId="{A8228182-546A-4D63-8A46-1853D47B99B4}">
      <dgm:prSet/>
      <dgm:spPr/>
      <dgm:t>
        <a:bodyPr/>
        <a:lstStyle/>
        <a:p>
          <a:endParaRPr lang="en-US"/>
        </a:p>
      </dgm:t>
    </dgm:pt>
    <dgm:pt modelId="{6C8F3575-9DA0-4250-A6D8-476F0DA802B7}" type="sibTrans" cxnId="{A8228182-546A-4D63-8A46-1853D47B99B4}">
      <dgm:prSet phldrT="5" phldr="0"/>
      <dgm:spPr/>
      <dgm:t>
        <a:bodyPr/>
        <a:lstStyle/>
        <a:p>
          <a:r>
            <a:rPr lang="en-US"/>
            <a:t>5</a:t>
          </a:r>
        </a:p>
      </dgm:t>
    </dgm:pt>
    <dgm:pt modelId="{0FB13F61-FE28-4AFD-ADF3-C1A921C30DE4}" type="pres">
      <dgm:prSet presAssocID="{B20372ED-C742-4397-9BEF-06C7D260317E}" presName="linearFlow" presStyleCnt="0">
        <dgm:presLayoutVars>
          <dgm:dir/>
          <dgm:animLvl val="lvl"/>
          <dgm:resizeHandles val="exact"/>
        </dgm:presLayoutVars>
      </dgm:prSet>
      <dgm:spPr/>
    </dgm:pt>
    <dgm:pt modelId="{E4E9899C-885E-41BC-B208-E11E2598A97F}" type="pres">
      <dgm:prSet presAssocID="{9F1F94ED-FA59-4F95-9E29-8B44CE96B4AC}" presName="compositeNode" presStyleCnt="0"/>
      <dgm:spPr/>
    </dgm:pt>
    <dgm:pt modelId="{19D43F4B-0B03-40B3-8560-7383D06EBC6A}" type="pres">
      <dgm:prSet presAssocID="{9F1F94ED-FA59-4F95-9E29-8B44CE96B4AC}" presName="parTx" presStyleLbl="node1" presStyleIdx="0" presStyleCnt="0">
        <dgm:presLayoutVars>
          <dgm:chMax val="0"/>
          <dgm:chPref val="0"/>
          <dgm:bulletEnabled val="1"/>
        </dgm:presLayoutVars>
      </dgm:prSet>
      <dgm:spPr/>
    </dgm:pt>
    <dgm:pt modelId="{B36F7843-AA0D-481D-A418-86EAEFE76ADE}" type="pres">
      <dgm:prSet presAssocID="{9F1F94ED-FA59-4F95-9E29-8B44CE96B4AC}" presName="parSh" presStyleCnt="0"/>
      <dgm:spPr/>
    </dgm:pt>
    <dgm:pt modelId="{159FCC9F-EF78-4874-82DE-D64DB2DCD541}" type="pres">
      <dgm:prSet presAssocID="{9F1F94ED-FA59-4F95-9E29-8B44CE96B4AC}" presName="lineNode" presStyleLbl="alignAccFollowNode1" presStyleIdx="0" presStyleCnt="15"/>
      <dgm:spPr/>
    </dgm:pt>
    <dgm:pt modelId="{242F5E1B-7787-4262-B80E-0CD651733638}" type="pres">
      <dgm:prSet presAssocID="{9F1F94ED-FA59-4F95-9E29-8B44CE96B4AC}" presName="lineArrowNode" presStyleLbl="alignAccFollowNode1" presStyleIdx="1" presStyleCnt="15"/>
      <dgm:spPr/>
    </dgm:pt>
    <dgm:pt modelId="{61537E40-11EE-4D9F-8C25-6F0760008A64}" type="pres">
      <dgm:prSet presAssocID="{0E4DC2F0-C936-4A02-BACE-ED87805F0F9C}" presName="sibTransNodeCircle" presStyleLbl="alignNode1" presStyleIdx="0" presStyleCnt="5">
        <dgm:presLayoutVars>
          <dgm:chMax val="0"/>
          <dgm:bulletEnabled/>
        </dgm:presLayoutVars>
      </dgm:prSet>
      <dgm:spPr/>
    </dgm:pt>
    <dgm:pt modelId="{1A3DF56B-5DAE-4425-B105-3B32D488AC2A}" type="pres">
      <dgm:prSet presAssocID="{0E4DC2F0-C936-4A02-BACE-ED87805F0F9C}" presName="spacerBetweenCircleAndCallout" presStyleCnt="0">
        <dgm:presLayoutVars/>
      </dgm:prSet>
      <dgm:spPr/>
    </dgm:pt>
    <dgm:pt modelId="{45A39905-EC41-436E-BF25-1530EBCE6A11}" type="pres">
      <dgm:prSet presAssocID="{9F1F94ED-FA59-4F95-9E29-8B44CE96B4AC}" presName="nodeText" presStyleLbl="alignAccFollowNode1" presStyleIdx="2" presStyleCnt="15">
        <dgm:presLayoutVars>
          <dgm:bulletEnabled val="1"/>
        </dgm:presLayoutVars>
      </dgm:prSet>
      <dgm:spPr/>
    </dgm:pt>
    <dgm:pt modelId="{50971D71-94E0-4D77-A003-98ABF9B50F7B}" type="pres">
      <dgm:prSet presAssocID="{0E4DC2F0-C936-4A02-BACE-ED87805F0F9C}" presName="sibTransComposite" presStyleCnt="0"/>
      <dgm:spPr/>
    </dgm:pt>
    <dgm:pt modelId="{FB1BA6DD-7221-4203-81AA-C79A059DFDFF}" type="pres">
      <dgm:prSet presAssocID="{30691A88-447C-4E59-B9A3-CACF40F0EFD5}" presName="compositeNode" presStyleCnt="0"/>
      <dgm:spPr/>
    </dgm:pt>
    <dgm:pt modelId="{EFEF825E-5457-49CF-9CED-881EE610A1A7}" type="pres">
      <dgm:prSet presAssocID="{30691A88-447C-4E59-B9A3-CACF40F0EFD5}" presName="parTx" presStyleLbl="node1" presStyleIdx="0" presStyleCnt="0">
        <dgm:presLayoutVars>
          <dgm:chMax val="0"/>
          <dgm:chPref val="0"/>
          <dgm:bulletEnabled val="1"/>
        </dgm:presLayoutVars>
      </dgm:prSet>
      <dgm:spPr/>
    </dgm:pt>
    <dgm:pt modelId="{F3725249-844D-4524-87BF-F1E921087585}" type="pres">
      <dgm:prSet presAssocID="{30691A88-447C-4E59-B9A3-CACF40F0EFD5}" presName="parSh" presStyleCnt="0"/>
      <dgm:spPr/>
    </dgm:pt>
    <dgm:pt modelId="{A740F460-F2A2-4675-BAAE-90074BB3BEEB}" type="pres">
      <dgm:prSet presAssocID="{30691A88-447C-4E59-B9A3-CACF40F0EFD5}" presName="lineNode" presStyleLbl="alignAccFollowNode1" presStyleIdx="3" presStyleCnt="15"/>
      <dgm:spPr/>
    </dgm:pt>
    <dgm:pt modelId="{1529247B-6079-4076-BC93-E0478BCF421F}" type="pres">
      <dgm:prSet presAssocID="{30691A88-447C-4E59-B9A3-CACF40F0EFD5}" presName="lineArrowNode" presStyleLbl="alignAccFollowNode1" presStyleIdx="4" presStyleCnt="15"/>
      <dgm:spPr/>
    </dgm:pt>
    <dgm:pt modelId="{33F6DB8C-A207-4E35-BA35-E79BDD3A2055}" type="pres">
      <dgm:prSet presAssocID="{F72FD9D1-73ED-4371-9747-016B1B8D6813}" presName="sibTransNodeCircle" presStyleLbl="alignNode1" presStyleIdx="1" presStyleCnt="5">
        <dgm:presLayoutVars>
          <dgm:chMax val="0"/>
          <dgm:bulletEnabled/>
        </dgm:presLayoutVars>
      </dgm:prSet>
      <dgm:spPr/>
    </dgm:pt>
    <dgm:pt modelId="{6E6FEFBB-1EDF-4384-8274-FC7DD22D40B5}" type="pres">
      <dgm:prSet presAssocID="{F72FD9D1-73ED-4371-9747-016B1B8D6813}" presName="spacerBetweenCircleAndCallout" presStyleCnt="0">
        <dgm:presLayoutVars/>
      </dgm:prSet>
      <dgm:spPr/>
    </dgm:pt>
    <dgm:pt modelId="{543BC6CA-0776-4981-81CA-CB90E10B73AA}" type="pres">
      <dgm:prSet presAssocID="{30691A88-447C-4E59-B9A3-CACF40F0EFD5}" presName="nodeText" presStyleLbl="alignAccFollowNode1" presStyleIdx="5" presStyleCnt="15">
        <dgm:presLayoutVars>
          <dgm:bulletEnabled val="1"/>
        </dgm:presLayoutVars>
      </dgm:prSet>
      <dgm:spPr/>
    </dgm:pt>
    <dgm:pt modelId="{F04165A0-FB18-4C27-BBC8-DDCB66A0AFF3}" type="pres">
      <dgm:prSet presAssocID="{F72FD9D1-73ED-4371-9747-016B1B8D6813}" presName="sibTransComposite" presStyleCnt="0"/>
      <dgm:spPr/>
    </dgm:pt>
    <dgm:pt modelId="{0D1DDA80-6509-4140-996F-00BC57E7EF66}" type="pres">
      <dgm:prSet presAssocID="{A9408B8B-B4BE-48F8-A075-CE3790E2E442}" presName="compositeNode" presStyleCnt="0"/>
      <dgm:spPr/>
    </dgm:pt>
    <dgm:pt modelId="{0CD3CFF7-0EB7-4C0B-8FBA-F3D1A1DE001B}" type="pres">
      <dgm:prSet presAssocID="{A9408B8B-B4BE-48F8-A075-CE3790E2E442}" presName="parTx" presStyleLbl="node1" presStyleIdx="0" presStyleCnt="0">
        <dgm:presLayoutVars>
          <dgm:chMax val="0"/>
          <dgm:chPref val="0"/>
          <dgm:bulletEnabled val="1"/>
        </dgm:presLayoutVars>
      </dgm:prSet>
      <dgm:spPr/>
    </dgm:pt>
    <dgm:pt modelId="{C6CDD982-75F4-4A0C-B292-1AB84C93C9E2}" type="pres">
      <dgm:prSet presAssocID="{A9408B8B-B4BE-48F8-A075-CE3790E2E442}" presName="parSh" presStyleCnt="0"/>
      <dgm:spPr/>
    </dgm:pt>
    <dgm:pt modelId="{68B88DD9-5829-4C97-ADE1-CEABB2995C57}" type="pres">
      <dgm:prSet presAssocID="{A9408B8B-B4BE-48F8-A075-CE3790E2E442}" presName="lineNode" presStyleLbl="alignAccFollowNode1" presStyleIdx="6" presStyleCnt="15"/>
      <dgm:spPr/>
    </dgm:pt>
    <dgm:pt modelId="{4CABA4A4-BD2E-43CD-9FCF-A38206881EA3}" type="pres">
      <dgm:prSet presAssocID="{A9408B8B-B4BE-48F8-A075-CE3790E2E442}" presName="lineArrowNode" presStyleLbl="alignAccFollowNode1" presStyleIdx="7" presStyleCnt="15"/>
      <dgm:spPr/>
    </dgm:pt>
    <dgm:pt modelId="{C4818A4D-A2ED-4432-AF9D-CABBA6E18DB0}" type="pres">
      <dgm:prSet presAssocID="{810B6A73-370D-4925-A0F9-0D07A4A11544}" presName="sibTransNodeCircle" presStyleLbl="alignNode1" presStyleIdx="2" presStyleCnt="5">
        <dgm:presLayoutVars>
          <dgm:chMax val="0"/>
          <dgm:bulletEnabled/>
        </dgm:presLayoutVars>
      </dgm:prSet>
      <dgm:spPr/>
    </dgm:pt>
    <dgm:pt modelId="{39A0E5CF-4BF7-4506-BFB4-A34521C23B10}" type="pres">
      <dgm:prSet presAssocID="{810B6A73-370D-4925-A0F9-0D07A4A11544}" presName="spacerBetweenCircleAndCallout" presStyleCnt="0">
        <dgm:presLayoutVars/>
      </dgm:prSet>
      <dgm:spPr/>
    </dgm:pt>
    <dgm:pt modelId="{FDA75100-F6E8-41F0-9C30-FB934F567F27}" type="pres">
      <dgm:prSet presAssocID="{A9408B8B-B4BE-48F8-A075-CE3790E2E442}" presName="nodeText" presStyleLbl="alignAccFollowNode1" presStyleIdx="8" presStyleCnt="15">
        <dgm:presLayoutVars>
          <dgm:bulletEnabled val="1"/>
        </dgm:presLayoutVars>
      </dgm:prSet>
      <dgm:spPr/>
    </dgm:pt>
    <dgm:pt modelId="{B89DE22C-8BA6-4823-A569-A697F87D2975}" type="pres">
      <dgm:prSet presAssocID="{810B6A73-370D-4925-A0F9-0D07A4A11544}" presName="sibTransComposite" presStyleCnt="0"/>
      <dgm:spPr/>
    </dgm:pt>
    <dgm:pt modelId="{B288D2C8-5266-4138-9614-041FAC58749F}" type="pres">
      <dgm:prSet presAssocID="{DFEFE35C-7064-4481-AC89-E9306F4E5955}" presName="compositeNode" presStyleCnt="0"/>
      <dgm:spPr/>
    </dgm:pt>
    <dgm:pt modelId="{DAC45324-97C0-4A04-BC6C-98CF862AA9AC}" type="pres">
      <dgm:prSet presAssocID="{DFEFE35C-7064-4481-AC89-E9306F4E5955}" presName="parTx" presStyleLbl="node1" presStyleIdx="0" presStyleCnt="0">
        <dgm:presLayoutVars>
          <dgm:chMax val="0"/>
          <dgm:chPref val="0"/>
          <dgm:bulletEnabled val="1"/>
        </dgm:presLayoutVars>
      </dgm:prSet>
      <dgm:spPr/>
    </dgm:pt>
    <dgm:pt modelId="{32BC736F-629A-4037-976C-5FD398A6C682}" type="pres">
      <dgm:prSet presAssocID="{DFEFE35C-7064-4481-AC89-E9306F4E5955}" presName="parSh" presStyleCnt="0"/>
      <dgm:spPr/>
    </dgm:pt>
    <dgm:pt modelId="{DD32CCEC-CCF9-48C2-AA3A-D6B2BB60FBB6}" type="pres">
      <dgm:prSet presAssocID="{DFEFE35C-7064-4481-AC89-E9306F4E5955}" presName="lineNode" presStyleLbl="alignAccFollowNode1" presStyleIdx="9" presStyleCnt="15"/>
      <dgm:spPr/>
    </dgm:pt>
    <dgm:pt modelId="{25A92F2E-E532-4EC9-B29E-F7EBC2E3D827}" type="pres">
      <dgm:prSet presAssocID="{DFEFE35C-7064-4481-AC89-E9306F4E5955}" presName="lineArrowNode" presStyleLbl="alignAccFollowNode1" presStyleIdx="10" presStyleCnt="15"/>
      <dgm:spPr/>
    </dgm:pt>
    <dgm:pt modelId="{96F4716E-A9A4-44E7-BFF2-56FA5B3AA9B3}" type="pres">
      <dgm:prSet presAssocID="{3D8BC3E7-5E5E-4999-8229-79BFC70D8CED}" presName="sibTransNodeCircle" presStyleLbl="alignNode1" presStyleIdx="3" presStyleCnt="5">
        <dgm:presLayoutVars>
          <dgm:chMax val="0"/>
          <dgm:bulletEnabled/>
        </dgm:presLayoutVars>
      </dgm:prSet>
      <dgm:spPr/>
    </dgm:pt>
    <dgm:pt modelId="{BDB2DD95-086F-4685-A27D-24D40574DA11}" type="pres">
      <dgm:prSet presAssocID="{3D8BC3E7-5E5E-4999-8229-79BFC70D8CED}" presName="spacerBetweenCircleAndCallout" presStyleCnt="0">
        <dgm:presLayoutVars/>
      </dgm:prSet>
      <dgm:spPr/>
    </dgm:pt>
    <dgm:pt modelId="{D78D790D-1CA3-41FB-A9A0-C2DF00E660C6}" type="pres">
      <dgm:prSet presAssocID="{DFEFE35C-7064-4481-AC89-E9306F4E5955}" presName="nodeText" presStyleLbl="alignAccFollowNode1" presStyleIdx="11" presStyleCnt="15">
        <dgm:presLayoutVars>
          <dgm:bulletEnabled val="1"/>
        </dgm:presLayoutVars>
      </dgm:prSet>
      <dgm:spPr/>
    </dgm:pt>
    <dgm:pt modelId="{C15B0C06-701B-4DE9-80CF-BF5EEAE69CE7}" type="pres">
      <dgm:prSet presAssocID="{3D8BC3E7-5E5E-4999-8229-79BFC70D8CED}" presName="sibTransComposite" presStyleCnt="0"/>
      <dgm:spPr/>
    </dgm:pt>
    <dgm:pt modelId="{12C16701-D703-45A8-A8BB-8BCA569E753F}" type="pres">
      <dgm:prSet presAssocID="{836C3C4A-A3C7-4052-9374-DEE12AB8E20D}" presName="compositeNode" presStyleCnt="0"/>
      <dgm:spPr/>
    </dgm:pt>
    <dgm:pt modelId="{62670EF9-2A31-498D-BFC0-679D2AA151F5}" type="pres">
      <dgm:prSet presAssocID="{836C3C4A-A3C7-4052-9374-DEE12AB8E20D}" presName="parTx" presStyleLbl="node1" presStyleIdx="0" presStyleCnt="0">
        <dgm:presLayoutVars>
          <dgm:chMax val="0"/>
          <dgm:chPref val="0"/>
          <dgm:bulletEnabled val="1"/>
        </dgm:presLayoutVars>
      </dgm:prSet>
      <dgm:spPr/>
    </dgm:pt>
    <dgm:pt modelId="{7AFF7843-9BDD-426C-A8D6-7E80A91F437E}" type="pres">
      <dgm:prSet presAssocID="{836C3C4A-A3C7-4052-9374-DEE12AB8E20D}" presName="parSh" presStyleCnt="0"/>
      <dgm:spPr/>
    </dgm:pt>
    <dgm:pt modelId="{EC18903A-1F0B-4930-B055-D70364011DDA}" type="pres">
      <dgm:prSet presAssocID="{836C3C4A-A3C7-4052-9374-DEE12AB8E20D}" presName="lineNode" presStyleLbl="alignAccFollowNode1" presStyleIdx="12" presStyleCnt="15"/>
      <dgm:spPr/>
    </dgm:pt>
    <dgm:pt modelId="{0D4BA7C9-01F2-4C81-8097-449801BCEF16}" type="pres">
      <dgm:prSet presAssocID="{836C3C4A-A3C7-4052-9374-DEE12AB8E20D}" presName="lineArrowNode" presStyleLbl="alignAccFollowNode1" presStyleIdx="13" presStyleCnt="15"/>
      <dgm:spPr/>
    </dgm:pt>
    <dgm:pt modelId="{52077AA0-387F-4267-8F44-8EC4A28122E0}" type="pres">
      <dgm:prSet presAssocID="{6C8F3575-9DA0-4250-A6D8-476F0DA802B7}" presName="sibTransNodeCircle" presStyleLbl="alignNode1" presStyleIdx="4" presStyleCnt="5">
        <dgm:presLayoutVars>
          <dgm:chMax val="0"/>
          <dgm:bulletEnabled/>
        </dgm:presLayoutVars>
      </dgm:prSet>
      <dgm:spPr/>
    </dgm:pt>
    <dgm:pt modelId="{870BE82B-3A81-44B1-9BD1-A61C36AACB45}" type="pres">
      <dgm:prSet presAssocID="{6C8F3575-9DA0-4250-A6D8-476F0DA802B7}" presName="spacerBetweenCircleAndCallout" presStyleCnt="0">
        <dgm:presLayoutVars/>
      </dgm:prSet>
      <dgm:spPr/>
    </dgm:pt>
    <dgm:pt modelId="{C8C661CA-2091-4009-894D-33DF5145DC59}" type="pres">
      <dgm:prSet presAssocID="{836C3C4A-A3C7-4052-9374-DEE12AB8E20D}" presName="nodeText" presStyleLbl="alignAccFollowNode1" presStyleIdx="14" presStyleCnt="15">
        <dgm:presLayoutVars>
          <dgm:bulletEnabled val="1"/>
        </dgm:presLayoutVars>
      </dgm:prSet>
      <dgm:spPr/>
    </dgm:pt>
  </dgm:ptLst>
  <dgm:cxnLst>
    <dgm:cxn modelId="{6C769D09-5FA1-4685-B3F3-28EB1C6574BE}" type="presOf" srcId="{0E4DC2F0-C936-4A02-BACE-ED87805F0F9C}" destId="{61537E40-11EE-4D9F-8C25-6F0760008A64}" srcOrd="0" destOrd="0" presId="urn:microsoft.com/office/officeart/2016/7/layout/LinearArrowProcessNumbered"/>
    <dgm:cxn modelId="{D792AD09-A7F4-4C14-8B0D-7B2388ACA6A2}" type="presOf" srcId="{DFEFE35C-7064-4481-AC89-E9306F4E5955}" destId="{D78D790D-1CA3-41FB-A9A0-C2DF00E660C6}" srcOrd="0" destOrd="0" presId="urn:microsoft.com/office/officeart/2016/7/layout/LinearArrowProcessNumbered"/>
    <dgm:cxn modelId="{C679BB13-EC26-4F84-9B15-DD371BBD3E94}" type="presOf" srcId="{30691A88-447C-4E59-B9A3-CACF40F0EFD5}" destId="{543BC6CA-0776-4981-81CA-CB90E10B73AA}" srcOrd="0" destOrd="0" presId="urn:microsoft.com/office/officeart/2016/7/layout/LinearArrowProcessNumbered"/>
    <dgm:cxn modelId="{7EB8E41D-6D60-45DF-A9E8-E75D6CDD63CC}" type="presOf" srcId="{A9408B8B-B4BE-48F8-A075-CE3790E2E442}" destId="{FDA75100-F6E8-41F0-9C30-FB934F567F27}" srcOrd="0" destOrd="0" presId="urn:microsoft.com/office/officeart/2016/7/layout/LinearArrowProcessNumbered"/>
    <dgm:cxn modelId="{BB923830-0003-47D3-9370-24F87E88A514}" srcId="{B20372ED-C742-4397-9BEF-06C7D260317E}" destId="{30691A88-447C-4E59-B9A3-CACF40F0EFD5}" srcOrd="1" destOrd="0" parTransId="{316083D1-1BAD-4838-8405-645C692F787A}" sibTransId="{F72FD9D1-73ED-4371-9747-016B1B8D6813}"/>
    <dgm:cxn modelId="{38F69E3E-68E4-46EB-B444-A467BAFEBACE}" type="presOf" srcId="{6C8F3575-9DA0-4250-A6D8-476F0DA802B7}" destId="{52077AA0-387F-4267-8F44-8EC4A28122E0}" srcOrd="0" destOrd="0" presId="urn:microsoft.com/office/officeart/2016/7/layout/LinearArrowProcessNumbered"/>
    <dgm:cxn modelId="{03925E42-0519-4168-BAE6-0BC92CFB4C5D}" srcId="{B20372ED-C742-4397-9BEF-06C7D260317E}" destId="{9F1F94ED-FA59-4F95-9E29-8B44CE96B4AC}" srcOrd="0" destOrd="0" parTransId="{AFD766E8-537D-4C0C-8603-24E7F9EF0BFF}" sibTransId="{0E4DC2F0-C936-4A02-BACE-ED87805F0F9C}"/>
    <dgm:cxn modelId="{C7F74B4D-1B43-4A3B-9724-A9531783DF73}" srcId="{B20372ED-C742-4397-9BEF-06C7D260317E}" destId="{DFEFE35C-7064-4481-AC89-E9306F4E5955}" srcOrd="3" destOrd="0" parTransId="{4D3FB2E6-2550-40A9-ADD2-AAF97AB8FF77}" sibTransId="{3D8BC3E7-5E5E-4999-8229-79BFC70D8CED}"/>
    <dgm:cxn modelId="{18547951-A51B-4DBA-9D0A-59CE114776F6}" type="presOf" srcId="{B20372ED-C742-4397-9BEF-06C7D260317E}" destId="{0FB13F61-FE28-4AFD-ADF3-C1A921C30DE4}" srcOrd="0" destOrd="0" presId="urn:microsoft.com/office/officeart/2016/7/layout/LinearArrowProcessNumbered"/>
    <dgm:cxn modelId="{A8228182-546A-4D63-8A46-1853D47B99B4}" srcId="{B20372ED-C742-4397-9BEF-06C7D260317E}" destId="{836C3C4A-A3C7-4052-9374-DEE12AB8E20D}" srcOrd="4" destOrd="0" parTransId="{E43DD944-6405-4177-895E-7631AC4B51A1}" sibTransId="{6C8F3575-9DA0-4250-A6D8-476F0DA802B7}"/>
    <dgm:cxn modelId="{1651A9AF-6A72-4004-A3E7-2739D418B73E}" type="presOf" srcId="{F72FD9D1-73ED-4371-9747-016B1B8D6813}" destId="{33F6DB8C-A207-4E35-BA35-E79BDD3A2055}" srcOrd="0" destOrd="0" presId="urn:microsoft.com/office/officeart/2016/7/layout/LinearArrowProcessNumbered"/>
    <dgm:cxn modelId="{7423A8C8-835E-4763-B9F3-3FB9E33C7769}" type="presOf" srcId="{836C3C4A-A3C7-4052-9374-DEE12AB8E20D}" destId="{C8C661CA-2091-4009-894D-33DF5145DC59}" srcOrd="0" destOrd="0" presId="urn:microsoft.com/office/officeart/2016/7/layout/LinearArrowProcessNumbered"/>
    <dgm:cxn modelId="{6A93B5CA-A6F2-4395-8151-2403C2AF6DDC}" type="presOf" srcId="{3D8BC3E7-5E5E-4999-8229-79BFC70D8CED}" destId="{96F4716E-A9A4-44E7-BFF2-56FA5B3AA9B3}" srcOrd="0" destOrd="0" presId="urn:microsoft.com/office/officeart/2016/7/layout/LinearArrowProcessNumbered"/>
    <dgm:cxn modelId="{83C95EEC-8B7F-42F8-82FE-AB843CDB079A}" srcId="{B20372ED-C742-4397-9BEF-06C7D260317E}" destId="{A9408B8B-B4BE-48F8-A075-CE3790E2E442}" srcOrd="2" destOrd="0" parTransId="{2C0D9D95-8D28-4002-BC98-70660796E109}" sibTransId="{810B6A73-370D-4925-A0F9-0D07A4A11544}"/>
    <dgm:cxn modelId="{6F150CFA-EA1A-4062-A785-4EEAE3E2A1A9}" type="presOf" srcId="{9F1F94ED-FA59-4F95-9E29-8B44CE96B4AC}" destId="{45A39905-EC41-436E-BF25-1530EBCE6A11}" srcOrd="0" destOrd="0" presId="urn:microsoft.com/office/officeart/2016/7/layout/LinearArrowProcessNumbered"/>
    <dgm:cxn modelId="{E8C5CAFC-14EB-42E6-926C-54CE58C57E06}" type="presOf" srcId="{810B6A73-370D-4925-A0F9-0D07A4A11544}" destId="{C4818A4D-A2ED-4432-AF9D-CABBA6E18DB0}" srcOrd="0" destOrd="0" presId="urn:microsoft.com/office/officeart/2016/7/layout/LinearArrowProcessNumbered"/>
    <dgm:cxn modelId="{C7F3FFBF-294A-48A1-933F-1AB790CFDBAA}" type="presParOf" srcId="{0FB13F61-FE28-4AFD-ADF3-C1A921C30DE4}" destId="{E4E9899C-885E-41BC-B208-E11E2598A97F}" srcOrd="0" destOrd="0" presId="urn:microsoft.com/office/officeart/2016/7/layout/LinearArrowProcessNumbered"/>
    <dgm:cxn modelId="{FF05B0B7-B6DF-433E-9F4A-AB6CB5D5909F}" type="presParOf" srcId="{E4E9899C-885E-41BC-B208-E11E2598A97F}" destId="{19D43F4B-0B03-40B3-8560-7383D06EBC6A}" srcOrd="0" destOrd="0" presId="urn:microsoft.com/office/officeart/2016/7/layout/LinearArrowProcessNumbered"/>
    <dgm:cxn modelId="{5F670EEB-7013-4B61-8DBE-CF0F0C2FB9B5}" type="presParOf" srcId="{E4E9899C-885E-41BC-B208-E11E2598A97F}" destId="{B36F7843-AA0D-481D-A418-86EAEFE76ADE}" srcOrd="1" destOrd="0" presId="urn:microsoft.com/office/officeart/2016/7/layout/LinearArrowProcessNumbered"/>
    <dgm:cxn modelId="{9C8CDD72-ABB8-4CB9-95AF-D503FE66C305}" type="presParOf" srcId="{B36F7843-AA0D-481D-A418-86EAEFE76ADE}" destId="{159FCC9F-EF78-4874-82DE-D64DB2DCD541}" srcOrd="0" destOrd="0" presId="urn:microsoft.com/office/officeart/2016/7/layout/LinearArrowProcessNumbered"/>
    <dgm:cxn modelId="{B4F2ACE9-CCAB-4EB9-87A0-2EF063AC9A64}" type="presParOf" srcId="{B36F7843-AA0D-481D-A418-86EAEFE76ADE}" destId="{242F5E1B-7787-4262-B80E-0CD651733638}" srcOrd="1" destOrd="0" presId="urn:microsoft.com/office/officeart/2016/7/layout/LinearArrowProcessNumbered"/>
    <dgm:cxn modelId="{B9D0F04E-7816-4387-B62B-C4F919D7B30D}" type="presParOf" srcId="{B36F7843-AA0D-481D-A418-86EAEFE76ADE}" destId="{61537E40-11EE-4D9F-8C25-6F0760008A64}" srcOrd="2" destOrd="0" presId="urn:microsoft.com/office/officeart/2016/7/layout/LinearArrowProcessNumbered"/>
    <dgm:cxn modelId="{A0B60693-7138-4C75-B996-121C9F81257B}" type="presParOf" srcId="{B36F7843-AA0D-481D-A418-86EAEFE76ADE}" destId="{1A3DF56B-5DAE-4425-B105-3B32D488AC2A}" srcOrd="3" destOrd="0" presId="urn:microsoft.com/office/officeart/2016/7/layout/LinearArrowProcessNumbered"/>
    <dgm:cxn modelId="{6745F136-C999-403F-A75C-AD2C96AFA081}" type="presParOf" srcId="{E4E9899C-885E-41BC-B208-E11E2598A97F}" destId="{45A39905-EC41-436E-BF25-1530EBCE6A11}" srcOrd="2" destOrd="0" presId="urn:microsoft.com/office/officeart/2016/7/layout/LinearArrowProcessNumbered"/>
    <dgm:cxn modelId="{B1F42E18-D82C-4F41-A134-1AA7A5FE4455}" type="presParOf" srcId="{0FB13F61-FE28-4AFD-ADF3-C1A921C30DE4}" destId="{50971D71-94E0-4D77-A003-98ABF9B50F7B}" srcOrd="1" destOrd="0" presId="urn:microsoft.com/office/officeart/2016/7/layout/LinearArrowProcessNumbered"/>
    <dgm:cxn modelId="{D0D99E3C-9405-4C24-80D5-BE72A639F18D}" type="presParOf" srcId="{0FB13F61-FE28-4AFD-ADF3-C1A921C30DE4}" destId="{FB1BA6DD-7221-4203-81AA-C79A059DFDFF}" srcOrd="2" destOrd="0" presId="urn:microsoft.com/office/officeart/2016/7/layout/LinearArrowProcessNumbered"/>
    <dgm:cxn modelId="{9EA3FBAA-849E-4225-8FAA-1CA2C85228C0}" type="presParOf" srcId="{FB1BA6DD-7221-4203-81AA-C79A059DFDFF}" destId="{EFEF825E-5457-49CF-9CED-881EE610A1A7}" srcOrd="0" destOrd="0" presId="urn:microsoft.com/office/officeart/2016/7/layout/LinearArrowProcessNumbered"/>
    <dgm:cxn modelId="{CCDB3A06-FC08-4F83-BDB3-C2C8040DFD4C}" type="presParOf" srcId="{FB1BA6DD-7221-4203-81AA-C79A059DFDFF}" destId="{F3725249-844D-4524-87BF-F1E921087585}" srcOrd="1" destOrd="0" presId="urn:microsoft.com/office/officeart/2016/7/layout/LinearArrowProcessNumbered"/>
    <dgm:cxn modelId="{7B6F9535-57AE-418E-ADCD-D3F5E08641E6}" type="presParOf" srcId="{F3725249-844D-4524-87BF-F1E921087585}" destId="{A740F460-F2A2-4675-BAAE-90074BB3BEEB}" srcOrd="0" destOrd="0" presId="urn:microsoft.com/office/officeart/2016/7/layout/LinearArrowProcessNumbered"/>
    <dgm:cxn modelId="{E718629C-A31B-4879-9D47-2BDE1917FE71}" type="presParOf" srcId="{F3725249-844D-4524-87BF-F1E921087585}" destId="{1529247B-6079-4076-BC93-E0478BCF421F}" srcOrd="1" destOrd="0" presId="urn:microsoft.com/office/officeart/2016/7/layout/LinearArrowProcessNumbered"/>
    <dgm:cxn modelId="{9DD8230B-B3E7-413E-833B-FE445455A4D1}" type="presParOf" srcId="{F3725249-844D-4524-87BF-F1E921087585}" destId="{33F6DB8C-A207-4E35-BA35-E79BDD3A2055}" srcOrd="2" destOrd="0" presId="urn:microsoft.com/office/officeart/2016/7/layout/LinearArrowProcessNumbered"/>
    <dgm:cxn modelId="{8450ACD8-29E1-4156-A7BE-4EA990442664}" type="presParOf" srcId="{F3725249-844D-4524-87BF-F1E921087585}" destId="{6E6FEFBB-1EDF-4384-8274-FC7DD22D40B5}" srcOrd="3" destOrd="0" presId="urn:microsoft.com/office/officeart/2016/7/layout/LinearArrowProcessNumbered"/>
    <dgm:cxn modelId="{C846671A-CD24-4CC4-AB64-080CBD8EB844}" type="presParOf" srcId="{FB1BA6DD-7221-4203-81AA-C79A059DFDFF}" destId="{543BC6CA-0776-4981-81CA-CB90E10B73AA}" srcOrd="2" destOrd="0" presId="urn:microsoft.com/office/officeart/2016/7/layout/LinearArrowProcessNumbered"/>
    <dgm:cxn modelId="{8B102219-11D1-4A9F-B750-10230EEAE8D1}" type="presParOf" srcId="{0FB13F61-FE28-4AFD-ADF3-C1A921C30DE4}" destId="{F04165A0-FB18-4C27-BBC8-DDCB66A0AFF3}" srcOrd="3" destOrd="0" presId="urn:microsoft.com/office/officeart/2016/7/layout/LinearArrowProcessNumbered"/>
    <dgm:cxn modelId="{B3322765-9E33-45BB-ABF3-CC33501C6AEB}" type="presParOf" srcId="{0FB13F61-FE28-4AFD-ADF3-C1A921C30DE4}" destId="{0D1DDA80-6509-4140-996F-00BC57E7EF66}" srcOrd="4" destOrd="0" presId="urn:microsoft.com/office/officeart/2016/7/layout/LinearArrowProcessNumbered"/>
    <dgm:cxn modelId="{A3E49550-D69F-4519-93F9-E2FC3322C2AC}" type="presParOf" srcId="{0D1DDA80-6509-4140-996F-00BC57E7EF66}" destId="{0CD3CFF7-0EB7-4C0B-8FBA-F3D1A1DE001B}" srcOrd="0" destOrd="0" presId="urn:microsoft.com/office/officeart/2016/7/layout/LinearArrowProcessNumbered"/>
    <dgm:cxn modelId="{4BAE27AF-3772-494F-804E-12B8DDA1983E}" type="presParOf" srcId="{0D1DDA80-6509-4140-996F-00BC57E7EF66}" destId="{C6CDD982-75F4-4A0C-B292-1AB84C93C9E2}" srcOrd="1" destOrd="0" presId="urn:microsoft.com/office/officeart/2016/7/layout/LinearArrowProcessNumbered"/>
    <dgm:cxn modelId="{8CFCCBF1-9595-4677-86B4-BC974424CE8A}" type="presParOf" srcId="{C6CDD982-75F4-4A0C-B292-1AB84C93C9E2}" destId="{68B88DD9-5829-4C97-ADE1-CEABB2995C57}" srcOrd="0" destOrd="0" presId="urn:microsoft.com/office/officeart/2016/7/layout/LinearArrowProcessNumbered"/>
    <dgm:cxn modelId="{50BE8D91-DE78-46ED-8D35-AB614064203C}" type="presParOf" srcId="{C6CDD982-75F4-4A0C-B292-1AB84C93C9E2}" destId="{4CABA4A4-BD2E-43CD-9FCF-A38206881EA3}" srcOrd="1" destOrd="0" presId="urn:microsoft.com/office/officeart/2016/7/layout/LinearArrowProcessNumbered"/>
    <dgm:cxn modelId="{09436733-3E3A-48BB-BF15-E9D98ABA2FD2}" type="presParOf" srcId="{C6CDD982-75F4-4A0C-B292-1AB84C93C9E2}" destId="{C4818A4D-A2ED-4432-AF9D-CABBA6E18DB0}" srcOrd="2" destOrd="0" presId="urn:microsoft.com/office/officeart/2016/7/layout/LinearArrowProcessNumbered"/>
    <dgm:cxn modelId="{BE0AA485-549E-487E-B145-E9FBB012E282}" type="presParOf" srcId="{C6CDD982-75F4-4A0C-B292-1AB84C93C9E2}" destId="{39A0E5CF-4BF7-4506-BFB4-A34521C23B10}" srcOrd="3" destOrd="0" presId="urn:microsoft.com/office/officeart/2016/7/layout/LinearArrowProcessNumbered"/>
    <dgm:cxn modelId="{AD253483-BF0C-4976-8B5E-6620D3ABE4C6}" type="presParOf" srcId="{0D1DDA80-6509-4140-996F-00BC57E7EF66}" destId="{FDA75100-F6E8-41F0-9C30-FB934F567F27}" srcOrd="2" destOrd="0" presId="urn:microsoft.com/office/officeart/2016/7/layout/LinearArrowProcessNumbered"/>
    <dgm:cxn modelId="{D29240FB-D07E-4B75-B834-FA32E6A79455}" type="presParOf" srcId="{0FB13F61-FE28-4AFD-ADF3-C1A921C30DE4}" destId="{B89DE22C-8BA6-4823-A569-A697F87D2975}" srcOrd="5" destOrd="0" presId="urn:microsoft.com/office/officeart/2016/7/layout/LinearArrowProcessNumbered"/>
    <dgm:cxn modelId="{17AAC0F5-4AB0-4D06-B44E-2D5465E61567}" type="presParOf" srcId="{0FB13F61-FE28-4AFD-ADF3-C1A921C30DE4}" destId="{B288D2C8-5266-4138-9614-041FAC58749F}" srcOrd="6" destOrd="0" presId="urn:microsoft.com/office/officeart/2016/7/layout/LinearArrowProcessNumbered"/>
    <dgm:cxn modelId="{C5CD96DB-3FB1-4959-A5E0-438DF647DE29}" type="presParOf" srcId="{B288D2C8-5266-4138-9614-041FAC58749F}" destId="{DAC45324-97C0-4A04-BC6C-98CF862AA9AC}" srcOrd="0" destOrd="0" presId="urn:microsoft.com/office/officeart/2016/7/layout/LinearArrowProcessNumbered"/>
    <dgm:cxn modelId="{F47F95CE-941A-4CF4-A066-BB94576C6329}" type="presParOf" srcId="{B288D2C8-5266-4138-9614-041FAC58749F}" destId="{32BC736F-629A-4037-976C-5FD398A6C682}" srcOrd="1" destOrd="0" presId="urn:microsoft.com/office/officeart/2016/7/layout/LinearArrowProcessNumbered"/>
    <dgm:cxn modelId="{E9D4BBF7-4EB8-4D0E-BA58-238F0EF691C2}" type="presParOf" srcId="{32BC736F-629A-4037-976C-5FD398A6C682}" destId="{DD32CCEC-CCF9-48C2-AA3A-D6B2BB60FBB6}" srcOrd="0" destOrd="0" presId="urn:microsoft.com/office/officeart/2016/7/layout/LinearArrowProcessNumbered"/>
    <dgm:cxn modelId="{CD4906E2-F288-4651-81CD-C0E931A6AB33}" type="presParOf" srcId="{32BC736F-629A-4037-976C-5FD398A6C682}" destId="{25A92F2E-E532-4EC9-B29E-F7EBC2E3D827}" srcOrd="1" destOrd="0" presId="urn:microsoft.com/office/officeart/2016/7/layout/LinearArrowProcessNumbered"/>
    <dgm:cxn modelId="{0F91CFC5-457F-4687-A5FE-6A88AE96635A}" type="presParOf" srcId="{32BC736F-629A-4037-976C-5FD398A6C682}" destId="{96F4716E-A9A4-44E7-BFF2-56FA5B3AA9B3}" srcOrd="2" destOrd="0" presId="urn:microsoft.com/office/officeart/2016/7/layout/LinearArrowProcessNumbered"/>
    <dgm:cxn modelId="{7256ABA5-86D1-4DD1-A547-4CC6B9466E9B}" type="presParOf" srcId="{32BC736F-629A-4037-976C-5FD398A6C682}" destId="{BDB2DD95-086F-4685-A27D-24D40574DA11}" srcOrd="3" destOrd="0" presId="urn:microsoft.com/office/officeart/2016/7/layout/LinearArrowProcessNumbered"/>
    <dgm:cxn modelId="{B4DCAFD6-8BCF-4E3F-AF29-096383A082C3}" type="presParOf" srcId="{B288D2C8-5266-4138-9614-041FAC58749F}" destId="{D78D790D-1CA3-41FB-A9A0-C2DF00E660C6}" srcOrd="2" destOrd="0" presId="urn:microsoft.com/office/officeart/2016/7/layout/LinearArrowProcessNumbered"/>
    <dgm:cxn modelId="{4264563C-9725-4999-AC68-FF5C2F24E337}" type="presParOf" srcId="{0FB13F61-FE28-4AFD-ADF3-C1A921C30DE4}" destId="{C15B0C06-701B-4DE9-80CF-BF5EEAE69CE7}" srcOrd="7" destOrd="0" presId="urn:microsoft.com/office/officeart/2016/7/layout/LinearArrowProcessNumbered"/>
    <dgm:cxn modelId="{A9F4DB79-BB34-4CA4-89B3-F60D31FA08DE}" type="presParOf" srcId="{0FB13F61-FE28-4AFD-ADF3-C1A921C30DE4}" destId="{12C16701-D703-45A8-A8BB-8BCA569E753F}" srcOrd="8" destOrd="0" presId="urn:microsoft.com/office/officeart/2016/7/layout/LinearArrowProcessNumbered"/>
    <dgm:cxn modelId="{DDBC0739-7F81-4512-91AE-845D29ADC07E}" type="presParOf" srcId="{12C16701-D703-45A8-A8BB-8BCA569E753F}" destId="{62670EF9-2A31-498D-BFC0-679D2AA151F5}" srcOrd="0" destOrd="0" presId="urn:microsoft.com/office/officeart/2016/7/layout/LinearArrowProcessNumbered"/>
    <dgm:cxn modelId="{DB92712B-ABBD-4DEE-AF95-5DF16C11F936}" type="presParOf" srcId="{12C16701-D703-45A8-A8BB-8BCA569E753F}" destId="{7AFF7843-9BDD-426C-A8D6-7E80A91F437E}" srcOrd="1" destOrd="0" presId="urn:microsoft.com/office/officeart/2016/7/layout/LinearArrowProcessNumbered"/>
    <dgm:cxn modelId="{5A001B51-27AE-4197-8AF7-645ADD0A25CF}" type="presParOf" srcId="{7AFF7843-9BDD-426C-A8D6-7E80A91F437E}" destId="{EC18903A-1F0B-4930-B055-D70364011DDA}" srcOrd="0" destOrd="0" presId="urn:microsoft.com/office/officeart/2016/7/layout/LinearArrowProcessNumbered"/>
    <dgm:cxn modelId="{BC7F2FE3-89E6-4112-AFEA-DC250821FF5A}" type="presParOf" srcId="{7AFF7843-9BDD-426C-A8D6-7E80A91F437E}" destId="{0D4BA7C9-01F2-4C81-8097-449801BCEF16}" srcOrd="1" destOrd="0" presId="urn:microsoft.com/office/officeart/2016/7/layout/LinearArrowProcessNumbered"/>
    <dgm:cxn modelId="{DBE75B5B-599C-4403-B6CA-AAACB258418B}" type="presParOf" srcId="{7AFF7843-9BDD-426C-A8D6-7E80A91F437E}" destId="{52077AA0-387F-4267-8F44-8EC4A28122E0}" srcOrd="2" destOrd="0" presId="urn:microsoft.com/office/officeart/2016/7/layout/LinearArrowProcessNumbered"/>
    <dgm:cxn modelId="{5E4BCBDC-8C28-4A8B-9CB7-CA0CEF1623F2}" type="presParOf" srcId="{7AFF7843-9BDD-426C-A8D6-7E80A91F437E}" destId="{870BE82B-3A81-44B1-9BD1-A61C36AACB45}" srcOrd="3" destOrd="0" presId="urn:microsoft.com/office/officeart/2016/7/layout/LinearArrowProcessNumbered"/>
    <dgm:cxn modelId="{A222CFCC-CDC6-4D59-9C55-79E3B643DD9D}" type="presParOf" srcId="{12C16701-D703-45A8-A8BB-8BCA569E753F}" destId="{C8C661CA-2091-4009-894D-33DF5145DC59}"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9B58AB7-68B8-46DA-B0C8-B7949CFF9B86}"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5ADF69D9-3A5A-40DE-AD0C-4F2A3767325A}">
      <dgm:prSet/>
      <dgm:spPr/>
      <dgm:t>
        <a:bodyPr/>
        <a:lstStyle/>
        <a:p>
          <a:pPr rtl="0"/>
          <a:r>
            <a:rPr lang="en-US" b="1">
              <a:latin typeface="Poppins"/>
              <a:cs typeface="Poppins"/>
            </a:rPr>
            <a:t>65%</a:t>
          </a:r>
          <a:r>
            <a:rPr lang="en-US"/>
            <a:t> </a:t>
          </a:r>
          <a:r>
            <a:rPr lang="en-US" b="0" i="0">
              <a:latin typeface="Futura Std Book" panose="020B0502020204020303" pitchFamily="34" charset="77"/>
            </a:rPr>
            <a:t>of girls on our </a:t>
          </a:r>
          <a:r>
            <a:rPr lang="en-US" b="0" i="0" err="1">
              <a:latin typeface="Futura Std Book" panose="020B0502020204020303" pitchFamily="34" charset="77"/>
            </a:rPr>
            <a:t>programmes</a:t>
          </a:r>
          <a:r>
            <a:rPr lang="en-US" b="0" i="0">
              <a:latin typeface="Futura Std Book" panose="020B0502020204020303" pitchFamily="34" charset="77"/>
            </a:rPr>
            <a:t> said having the right imagery and language is a key step to engagement</a:t>
          </a:r>
        </a:p>
      </dgm:t>
    </dgm:pt>
    <dgm:pt modelId="{932154F7-7A17-40A2-84FF-304EEA266CC5}" type="parTrans" cxnId="{D9C301EF-CBB6-4E88-ABF8-7B490F4B2409}">
      <dgm:prSet/>
      <dgm:spPr/>
      <dgm:t>
        <a:bodyPr/>
        <a:lstStyle/>
        <a:p>
          <a:endParaRPr lang="en-US"/>
        </a:p>
      </dgm:t>
    </dgm:pt>
    <dgm:pt modelId="{53462781-83B1-4FFF-B7BE-AD4430455218}" type="sibTrans" cxnId="{D9C301EF-CBB6-4E88-ABF8-7B490F4B2409}">
      <dgm:prSet/>
      <dgm:spPr/>
      <dgm:t>
        <a:bodyPr/>
        <a:lstStyle/>
        <a:p>
          <a:endParaRPr lang="en-US"/>
        </a:p>
      </dgm:t>
    </dgm:pt>
    <dgm:pt modelId="{C110774B-8705-4251-B183-3EEADCAFFC92}">
      <dgm:prSet phldr="0"/>
      <dgm:spPr/>
      <dgm:t>
        <a:bodyPr/>
        <a:lstStyle/>
        <a:p>
          <a:pPr rtl="0"/>
          <a:r>
            <a:rPr lang="en-US" b="0" i="0">
              <a:latin typeface="Futura Std Book" panose="020B0502020204020303" pitchFamily="34" charset="77"/>
            </a:rPr>
            <a:t>Their first experience of advertisement happens before they attend the session; you must provide all necessary information and reassurance they need to take their first steps into cricket</a:t>
          </a:r>
          <a:r>
            <a:rPr lang="en-US">
              <a:latin typeface="Aptos Display" panose="02110004020202020204"/>
            </a:rPr>
            <a:t>  </a:t>
          </a:r>
        </a:p>
      </dgm:t>
    </dgm:pt>
    <dgm:pt modelId="{D58BC114-1599-4D26-BE28-AA4CB3DC1DD1}" type="parTrans" cxnId="{BFC271DF-6A4A-4277-A0A4-6CBD44E9DC1C}">
      <dgm:prSet/>
      <dgm:spPr/>
      <dgm:t>
        <a:bodyPr/>
        <a:lstStyle/>
        <a:p>
          <a:endParaRPr lang="en-GB"/>
        </a:p>
      </dgm:t>
    </dgm:pt>
    <dgm:pt modelId="{040DF81E-788B-46FA-9C85-93BB0B9C248B}" type="sibTrans" cxnId="{BFC271DF-6A4A-4277-A0A4-6CBD44E9DC1C}">
      <dgm:prSet/>
      <dgm:spPr/>
      <dgm:t>
        <a:bodyPr/>
        <a:lstStyle/>
        <a:p>
          <a:endParaRPr lang="en-US"/>
        </a:p>
      </dgm:t>
    </dgm:pt>
    <dgm:pt modelId="{C4B9C3CB-1862-43BA-A451-DE260B012FC2}">
      <dgm:prSet phldr="0"/>
      <dgm:spPr/>
      <dgm:t>
        <a:bodyPr/>
        <a:lstStyle/>
        <a:p>
          <a:pPr rtl="0"/>
          <a:r>
            <a:rPr lang="en-US" b="0" i="0">
              <a:latin typeface="Futura Std Book" panose="020B0502020204020303" pitchFamily="34" charset="77"/>
            </a:rPr>
            <a:t>On the next few pages, we will provide key suggestions you should be considering when developing your marketing and communications strategy</a:t>
          </a:r>
        </a:p>
      </dgm:t>
    </dgm:pt>
    <dgm:pt modelId="{906EBB20-3A18-4962-A9A4-2FDD09A3A8CF}" type="parTrans" cxnId="{5770A3D0-9DFD-4716-A31C-B4B84E358E20}">
      <dgm:prSet/>
      <dgm:spPr/>
      <dgm:t>
        <a:bodyPr/>
        <a:lstStyle/>
        <a:p>
          <a:endParaRPr lang="en-GB"/>
        </a:p>
      </dgm:t>
    </dgm:pt>
    <dgm:pt modelId="{A80DC8A4-E38E-48AE-B871-B052734DA548}" type="sibTrans" cxnId="{5770A3D0-9DFD-4716-A31C-B4B84E358E20}">
      <dgm:prSet/>
      <dgm:spPr/>
      <dgm:t>
        <a:bodyPr/>
        <a:lstStyle/>
        <a:p>
          <a:endParaRPr lang="en-GB"/>
        </a:p>
      </dgm:t>
    </dgm:pt>
    <dgm:pt modelId="{77C1C5D9-7896-3343-9017-B1D30162EAFA}" type="pres">
      <dgm:prSet presAssocID="{F9B58AB7-68B8-46DA-B0C8-B7949CFF9B86}" presName="diagram" presStyleCnt="0">
        <dgm:presLayoutVars>
          <dgm:dir/>
          <dgm:resizeHandles val="exact"/>
        </dgm:presLayoutVars>
      </dgm:prSet>
      <dgm:spPr/>
    </dgm:pt>
    <dgm:pt modelId="{7D88F001-6920-8B43-B268-0ED9F6D67534}" type="pres">
      <dgm:prSet presAssocID="{5ADF69D9-3A5A-40DE-AD0C-4F2A3767325A}" presName="node" presStyleLbl="node1" presStyleIdx="0" presStyleCnt="3">
        <dgm:presLayoutVars>
          <dgm:bulletEnabled val="1"/>
        </dgm:presLayoutVars>
      </dgm:prSet>
      <dgm:spPr/>
    </dgm:pt>
    <dgm:pt modelId="{2C43C49E-B1C6-124B-8E5F-A50F50FDE07B}" type="pres">
      <dgm:prSet presAssocID="{53462781-83B1-4FFF-B7BE-AD4430455218}" presName="sibTrans" presStyleCnt="0"/>
      <dgm:spPr/>
    </dgm:pt>
    <dgm:pt modelId="{1A240C60-8F21-3A4E-962A-EF6173C21908}" type="pres">
      <dgm:prSet presAssocID="{C110774B-8705-4251-B183-3EEADCAFFC92}" presName="node" presStyleLbl="node1" presStyleIdx="1" presStyleCnt="3">
        <dgm:presLayoutVars>
          <dgm:bulletEnabled val="1"/>
        </dgm:presLayoutVars>
      </dgm:prSet>
      <dgm:spPr/>
    </dgm:pt>
    <dgm:pt modelId="{15F042B6-3786-B74F-B4AC-B8E44A4F6ADC}" type="pres">
      <dgm:prSet presAssocID="{040DF81E-788B-46FA-9C85-93BB0B9C248B}" presName="sibTrans" presStyleCnt="0"/>
      <dgm:spPr/>
    </dgm:pt>
    <dgm:pt modelId="{D13C35DD-F331-6548-A7C0-55472F79B85F}" type="pres">
      <dgm:prSet presAssocID="{C4B9C3CB-1862-43BA-A451-DE260B012FC2}" presName="node" presStyleLbl="node1" presStyleIdx="2" presStyleCnt="3">
        <dgm:presLayoutVars>
          <dgm:bulletEnabled val="1"/>
        </dgm:presLayoutVars>
      </dgm:prSet>
      <dgm:spPr/>
    </dgm:pt>
  </dgm:ptLst>
  <dgm:cxnLst>
    <dgm:cxn modelId="{3F97085C-D9FD-E443-BECB-460EC02E0872}" type="presOf" srcId="{5ADF69D9-3A5A-40DE-AD0C-4F2A3767325A}" destId="{7D88F001-6920-8B43-B268-0ED9F6D67534}" srcOrd="0" destOrd="0" presId="urn:microsoft.com/office/officeart/2005/8/layout/default"/>
    <dgm:cxn modelId="{F8FDF99A-A9BB-9743-AB66-6B35B594C0D4}" type="presOf" srcId="{C4B9C3CB-1862-43BA-A451-DE260B012FC2}" destId="{D13C35DD-F331-6548-A7C0-55472F79B85F}" srcOrd="0" destOrd="0" presId="urn:microsoft.com/office/officeart/2005/8/layout/default"/>
    <dgm:cxn modelId="{133D4BAF-04D4-6C4A-9737-DB44A243BDEE}" type="presOf" srcId="{C110774B-8705-4251-B183-3EEADCAFFC92}" destId="{1A240C60-8F21-3A4E-962A-EF6173C21908}" srcOrd="0" destOrd="0" presId="urn:microsoft.com/office/officeart/2005/8/layout/default"/>
    <dgm:cxn modelId="{5F9909C6-A1A6-B34E-A673-2A67929EBEAF}" type="presOf" srcId="{F9B58AB7-68B8-46DA-B0C8-B7949CFF9B86}" destId="{77C1C5D9-7896-3343-9017-B1D30162EAFA}" srcOrd="0" destOrd="0" presId="urn:microsoft.com/office/officeart/2005/8/layout/default"/>
    <dgm:cxn modelId="{5770A3D0-9DFD-4716-A31C-B4B84E358E20}" srcId="{F9B58AB7-68B8-46DA-B0C8-B7949CFF9B86}" destId="{C4B9C3CB-1862-43BA-A451-DE260B012FC2}" srcOrd="2" destOrd="0" parTransId="{906EBB20-3A18-4962-A9A4-2FDD09A3A8CF}" sibTransId="{A80DC8A4-E38E-48AE-B871-B052734DA548}"/>
    <dgm:cxn modelId="{BFC271DF-6A4A-4277-A0A4-6CBD44E9DC1C}" srcId="{F9B58AB7-68B8-46DA-B0C8-B7949CFF9B86}" destId="{C110774B-8705-4251-B183-3EEADCAFFC92}" srcOrd="1" destOrd="0" parTransId="{D58BC114-1599-4D26-BE28-AA4CB3DC1DD1}" sibTransId="{040DF81E-788B-46FA-9C85-93BB0B9C248B}"/>
    <dgm:cxn modelId="{D9C301EF-CBB6-4E88-ABF8-7B490F4B2409}" srcId="{F9B58AB7-68B8-46DA-B0C8-B7949CFF9B86}" destId="{5ADF69D9-3A5A-40DE-AD0C-4F2A3767325A}" srcOrd="0" destOrd="0" parTransId="{932154F7-7A17-40A2-84FF-304EEA266CC5}" sibTransId="{53462781-83B1-4FFF-B7BE-AD4430455218}"/>
    <dgm:cxn modelId="{90A25F82-E957-724A-A221-293047E6D3EF}" type="presParOf" srcId="{77C1C5D9-7896-3343-9017-B1D30162EAFA}" destId="{7D88F001-6920-8B43-B268-0ED9F6D67534}" srcOrd="0" destOrd="0" presId="urn:microsoft.com/office/officeart/2005/8/layout/default"/>
    <dgm:cxn modelId="{5118B1D9-CD0A-BC4F-8AEA-63701AE9D909}" type="presParOf" srcId="{77C1C5D9-7896-3343-9017-B1D30162EAFA}" destId="{2C43C49E-B1C6-124B-8E5F-A50F50FDE07B}" srcOrd="1" destOrd="0" presId="urn:microsoft.com/office/officeart/2005/8/layout/default"/>
    <dgm:cxn modelId="{00568030-F3B8-AE4F-B094-285623243921}" type="presParOf" srcId="{77C1C5D9-7896-3343-9017-B1D30162EAFA}" destId="{1A240C60-8F21-3A4E-962A-EF6173C21908}" srcOrd="2" destOrd="0" presId="urn:microsoft.com/office/officeart/2005/8/layout/default"/>
    <dgm:cxn modelId="{78B9347B-DDD2-EF4F-B4B5-E4762030AB38}" type="presParOf" srcId="{77C1C5D9-7896-3343-9017-B1D30162EAFA}" destId="{15F042B6-3786-B74F-B4AC-B8E44A4F6ADC}" srcOrd="3" destOrd="0" presId="urn:microsoft.com/office/officeart/2005/8/layout/default"/>
    <dgm:cxn modelId="{AAA2D810-A3B7-144F-8EF2-FA9A29A140F1}" type="presParOf" srcId="{77C1C5D9-7896-3343-9017-B1D30162EAFA}" destId="{D13C35DD-F331-6548-A7C0-55472F79B85F}"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8CD3C5D-335C-415D-AD03-908A0830DF07}" type="doc">
      <dgm:prSet loTypeId="urn:microsoft.com/office/officeart/2016/7/layout/BasicProcessNew" loCatId="process" qsTypeId="urn:microsoft.com/office/officeart/2005/8/quickstyle/simple1" qsCatId="simple" csTypeId="urn:microsoft.com/office/officeart/2005/8/colors/accent2_5" csCatId="accent2" phldr="1"/>
      <dgm:spPr/>
      <dgm:t>
        <a:bodyPr/>
        <a:lstStyle/>
        <a:p>
          <a:endParaRPr lang="en-US"/>
        </a:p>
      </dgm:t>
    </dgm:pt>
    <dgm:pt modelId="{4330774E-57C8-40E1-9B1A-FA9ED2B19638}">
      <dgm:prSet/>
      <dgm:spPr/>
      <dgm:t>
        <a:bodyPr/>
        <a:lstStyle/>
        <a:p>
          <a:r>
            <a:rPr lang="en-US" b="0" i="0" u="sng">
              <a:latin typeface="Futura Std Book" panose="020B0502020204020303" pitchFamily="34" charset="77"/>
            </a:rPr>
            <a:t>Social media</a:t>
          </a:r>
        </a:p>
        <a:p>
          <a:pPr rtl="0"/>
          <a:r>
            <a:rPr lang="en-US" b="0" i="0">
              <a:latin typeface="Futura Std Book" panose="020B0502020204020303" pitchFamily="34" charset="77"/>
            </a:rPr>
            <a:t>Sharing authentic story telling posts (</a:t>
          </a:r>
          <a:r>
            <a:rPr lang="en-US" b="0" i="0" err="1">
              <a:latin typeface="Futura Std Book" panose="020B0502020204020303" pitchFamily="34" charset="77"/>
            </a:rPr>
            <a:t>i.e</a:t>
          </a:r>
          <a:r>
            <a:rPr lang="en-US" b="0" i="0">
              <a:latin typeface="Futura Std Book" panose="020B0502020204020303" pitchFamily="34" charset="77"/>
            </a:rPr>
            <a:t>) personal journeys </a:t>
          </a:r>
        </a:p>
      </dgm:t>
    </dgm:pt>
    <dgm:pt modelId="{16EDD890-D6EC-4542-A2F1-2EC7479880AF}" type="parTrans" cxnId="{D170FF33-8370-4C7C-BE1F-57537C07B42F}">
      <dgm:prSet/>
      <dgm:spPr/>
      <dgm:t>
        <a:bodyPr/>
        <a:lstStyle/>
        <a:p>
          <a:endParaRPr lang="en-US"/>
        </a:p>
      </dgm:t>
    </dgm:pt>
    <dgm:pt modelId="{FF91F048-69C1-452B-9B52-D7F6C97776BB}" type="sibTrans" cxnId="{D170FF33-8370-4C7C-BE1F-57537C07B42F}">
      <dgm:prSet/>
      <dgm:spPr/>
      <dgm:t>
        <a:bodyPr/>
        <a:lstStyle/>
        <a:p>
          <a:endParaRPr lang="en-US"/>
        </a:p>
      </dgm:t>
    </dgm:pt>
    <dgm:pt modelId="{56BED0FC-9565-4CA6-A2C7-18F66F2D4F83}">
      <dgm:prSet phldr="0"/>
      <dgm:spPr/>
      <dgm:t>
        <a:bodyPr/>
        <a:lstStyle/>
        <a:p>
          <a:r>
            <a:rPr lang="en-US" b="0" i="0" u="sng">
              <a:latin typeface="Futura Std Book" panose="020B0502020204020303" pitchFamily="34" charset="77"/>
            </a:rPr>
            <a:t>Family/parents</a:t>
          </a:r>
        </a:p>
        <a:p>
          <a:r>
            <a:rPr lang="en-US" b="0" i="0">
              <a:latin typeface="Futura Std Book" panose="020B0502020204020303" pitchFamily="34" charset="77"/>
            </a:rPr>
            <a:t>To allow continued encouragement/ praise at home</a:t>
          </a:r>
        </a:p>
      </dgm:t>
    </dgm:pt>
    <dgm:pt modelId="{5B9492E5-490A-45F0-9A8F-E8BFFD903FA9}" type="parTrans" cxnId="{8AB23623-E10F-4DD5-9231-8CFF590AE273}">
      <dgm:prSet/>
      <dgm:spPr/>
      <dgm:t>
        <a:bodyPr/>
        <a:lstStyle/>
        <a:p>
          <a:endParaRPr lang="en-GB"/>
        </a:p>
      </dgm:t>
    </dgm:pt>
    <dgm:pt modelId="{7F320DF9-5C4A-4A8C-958D-86B07C462A13}" type="sibTrans" cxnId="{8AB23623-E10F-4DD5-9231-8CFF590AE273}">
      <dgm:prSet/>
      <dgm:spPr/>
      <dgm:t>
        <a:bodyPr/>
        <a:lstStyle/>
        <a:p>
          <a:endParaRPr lang="en-US"/>
        </a:p>
      </dgm:t>
    </dgm:pt>
    <dgm:pt modelId="{922A9D6E-AF43-4602-8AB2-9BCFEA68E254}">
      <dgm:prSet phldr="0"/>
      <dgm:spPr/>
      <dgm:t>
        <a:bodyPr/>
        <a:lstStyle/>
        <a:p>
          <a:pPr rtl="0"/>
          <a:r>
            <a:rPr lang="en-US" b="0" i="0" u="sng">
              <a:latin typeface="Futura Std Book" panose="020B0502020204020303" pitchFamily="34" charset="77"/>
            </a:rPr>
            <a:t>Round robin Feedback</a:t>
          </a:r>
          <a:r>
            <a:rPr lang="en-US" b="0" i="0">
              <a:latin typeface="Futura Std Book" panose="020B0502020204020303" pitchFamily="34" charset="77"/>
            </a:rPr>
            <a:t> Opportunity for them to share what they are proud of/have appreciated amongst others in the team. </a:t>
          </a:r>
        </a:p>
      </dgm:t>
    </dgm:pt>
    <dgm:pt modelId="{DC370E70-E97E-46AD-8720-CE699F7D3DD9}" type="parTrans" cxnId="{0C75A2CC-24F5-422F-9BCA-E4382CFD760F}">
      <dgm:prSet/>
      <dgm:spPr/>
      <dgm:t>
        <a:bodyPr/>
        <a:lstStyle/>
        <a:p>
          <a:endParaRPr lang="en-GB"/>
        </a:p>
      </dgm:t>
    </dgm:pt>
    <dgm:pt modelId="{C8665BC3-E92A-408E-AA60-23385AF0BE80}" type="sibTrans" cxnId="{0C75A2CC-24F5-422F-9BCA-E4382CFD760F}">
      <dgm:prSet/>
      <dgm:spPr/>
      <dgm:t>
        <a:bodyPr/>
        <a:lstStyle/>
        <a:p>
          <a:endParaRPr lang="en-US"/>
        </a:p>
      </dgm:t>
    </dgm:pt>
    <dgm:pt modelId="{7A04E911-61A7-4C07-A3FF-F247C8F0C91C}" type="pres">
      <dgm:prSet presAssocID="{08CD3C5D-335C-415D-AD03-908A0830DF07}" presName="Name0" presStyleCnt="0">
        <dgm:presLayoutVars>
          <dgm:dir/>
          <dgm:resizeHandles val="exact"/>
        </dgm:presLayoutVars>
      </dgm:prSet>
      <dgm:spPr/>
    </dgm:pt>
    <dgm:pt modelId="{C271D8AE-1ADD-4F93-B8B8-265CC2DE0B08}" type="pres">
      <dgm:prSet presAssocID="{4330774E-57C8-40E1-9B1A-FA9ED2B19638}" presName="node" presStyleLbl="node1" presStyleIdx="0" presStyleCnt="5">
        <dgm:presLayoutVars>
          <dgm:bulletEnabled val="1"/>
        </dgm:presLayoutVars>
      </dgm:prSet>
      <dgm:spPr/>
    </dgm:pt>
    <dgm:pt modelId="{44BA784E-920A-4524-A453-75D5FBB64C37}" type="pres">
      <dgm:prSet presAssocID="{FF91F048-69C1-452B-9B52-D7F6C97776BB}" presName="sibTransSpacerBeforeConnector" presStyleCnt="0"/>
      <dgm:spPr/>
    </dgm:pt>
    <dgm:pt modelId="{1292B652-8701-4F14-BE43-FCCC62D84D59}" type="pres">
      <dgm:prSet presAssocID="{FF91F048-69C1-452B-9B52-D7F6C97776BB}" presName="sibTrans" presStyleLbl="node1" presStyleIdx="1" presStyleCnt="5"/>
      <dgm:spPr/>
    </dgm:pt>
    <dgm:pt modelId="{BB5CBCB6-196A-4F53-B9A2-121CBF0E2488}" type="pres">
      <dgm:prSet presAssocID="{FF91F048-69C1-452B-9B52-D7F6C97776BB}" presName="sibTransSpacerAfterConnector" presStyleCnt="0"/>
      <dgm:spPr/>
    </dgm:pt>
    <dgm:pt modelId="{B46235C5-8EDD-41DA-A8C8-1C1A8346E271}" type="pres">
      <dgm:prSet presAssocID="{56BED0FC-9565-4CA6-A2C7-18F66F2D4F83}" presName="node" presStyleLbl="node1" presStyleIdx="2" presStyleCnt="5">
        <dgm:presLayoutVars>
          <dgm:bulletEnabled val="1"/>
        </dgm:presLayoutVars>
      </dgm:prSet>
      <dgm:spPr/>
    </dgm:pt>
    <dgm:pt modelId="{57A12DC9-3DAD-484F-9763-3CEBECBF735A}" type="pres">
      <dgm:prSet presAssocID="{7F320DF9-5C4A-4A8C-958D-86B07C462A13}" presName="sibTransSpacerBeforeConnector" presStyleCnt="0"/>
      <dgm:spPr/>
    </dgm:pt>
    <dgm:pt modelId="{282BC20C-830A-4CED-8E52-38E1FE7F5C7D}" type="pres">
      <dgm:prSet presAssocID="{7F320DF9-5C4A-4A8C-958D-86B07C462A13}" presName="sibTrans" presStyleLbl="node1" presStyleIdx="3" presStyleCnt="5"/>
      <dgm:spPr/>
    </dgm:pt>
    <dgm:pt modelId="{88FF84F3-2E74-4908-9CFA-CB9AC2BE9212}" type="pres">
      <dgm:prSet presAssocID="{7F320DF9-5C4A-4A8C-958D-86B07C462A13}" presName="sibTransSpacerAfterConnector" presStyleCnt="0"/>
      <dgm:spPr/>
    </dgm:pt>
    <dgm:pt modelId="{3EB3B804-39A0-4B5C-BB36-83BD60ED31A3}" type="pres">
      <dgm:prSet presAssocID="{922A9D6E-AF43-4602-8AB2-9BCFEA68E254}" presName="node" presStyleLbl="node1" presStyleIdx="4" presStyleCnt="5">
        <dgm:presLayoutVars>
          <dgm:bulletEnabled val="1"/>
        </dgm:presLayoutVars>
      </dgm:prSet>
      <dgm:spPr/>
    </dgm:pt>
  </dgm:ptLst>
  <dgm:cxnLst>
    <dgm:cxn modelId="{8BEC3601-72FC-48B5-8978-5429259D9357}" type="presOf" srcId="{7F320DF9-5C4A-4A8C-958D-86B07C462A13}" destId="{282BC20C-830A-4CED-8E52-38E1FE7F5C7D}" srcOrd="0" destOrd="0" presId="urn:microsoft.com/office/officeart/2016/7/layout/BasicProcessNew"/>
    <dgm:cxn modelId="{8AB23623-E10F-4DD5-9231-8CFF590AE273}" srcId="{08CD3C5D-335C-415D-AD03-908A0830DF07}" destId="{56BED0FC-9565-4CA6-A2C7-18F66F2D4F83}" srcOrd="1" destOrd="0" parTransId="{5B9492E5-490A-45F0-9A8F-E8BFFD903FA9}" sibTransId="{7F320DF9-5C4A-4A8C-958D-86B07C462A13}"/>
    <dgm:cxn modelId="{D170FF33-8370-4C7C-BE1F-57537C07B42F}" srcId="{08CD3C5D-335C-415D-AD03-908A0830DF07}" destId="{4330774E-57C8-40E1-9B1A-FA9ED2B19638}" srcOrd="0" destOrd="0" parTransId="{16EDD890-D6EC-4542-A2F1-2EC7479880AF}" sibTransId="{FF91F048-69C1-452B-9B52-D7F6C97776BB}"/>
    <dgm:cxn modelId="{CA54EF4A-1075-4170-AB5D-D69A7DAE873A}" type="presOf" srcId="{56BED0FC-9565-4CA6-A2C7-18F66F2D4F83}" destId="{B46235C5-8EDD-41DA-A8C8-1C1A8346E271}" srcOrd="0" destOrd="0" presId="urn:microsoft.com/office/officeart/2016/7/layout/BasicProcessNew"/>
    <dgm:cxn modelId="{955DDB74-A371-4D89-9613-DA5CCD13DCD1}" type="presOf" srcId="{08CD3C5D-335C-415D-AD03-908A0830DF07}" destId="{7A04E911-61A7-4C07-A3FF-F247C8F0C91C}" srcOrd="0" destOrd="0" presId="urn:microsoft.com/office/officeart/2016/7/layout/BasicProcessNew"/>
    <dgm:cxn modelId="{1A37E954-4347-47BB-8BC2-77E8F98FED1C}" type="presOf" srcId="{922A9D6E-AF43-4602-8AB2-9BCFEA68E254}" destId="{3EB3B804-39A0-4B5C-BB36-83BD60ED31A3}" srcOrd="0" destOrd="0" presId="urn:microsoft.com/office/officeart/2016/7/layout/BasicProcessNew"/>
    <dgm:cxn modelId="{C7883BA6-9115-487D-BAF2-18BBDADDA07D}" type="presOf" srcId="{FF91F048-69C1-452B-9B52-D7F6C97776BB}" destId="{1292B652-8701-4F14-BE43-FCCC62D84D59}" srcOrd="0" destOrd="0" presId="urn:microsoft.com/office/officeart/2016/7/layout/BasicProcessNew"/>
    <dgm:cxn modelId="{0C75A2CC-24F5-422F-9BCA-E4382CFD760F}" srcId="{08CD3C5D-335C-415D-AD03-908A0830DF07}" destId="{922A9D6E-AF43-4602-8AB2-9BCFEA68E254}" srcOrd="2" destOrd="0" parTransId="{DC370E70-E97E-46AD-8720-CE699F7D3DD9}" sibTransId="{C8665BC3-E92A-408E-AA60-23385AF0BE80}"/>
    <dgm:cxn modelId="{728E01E8-CF99-4707-957B-5F6F16E76416}" type="presOf" srcId="{4330774E-57C8-40E1-9B1A-FA9ED2B19638}" destId="{C271D8AE-1ADD-4F93-B8B8-265CC2DE0B08}" srcOrd="0" destOrd="0" presId="urn:microsoft.com/office/officeart/2016/7/layout/BasicProcessNew"/>
    <dgm:cxn modelId="{966E14F2-24F6-4688-822A-3652CAB2E70D}" type="presParOf" srcId="{7A04E911-61A7-4C07-A3FF-F247C8F0C91C}" destId="{C271D8AE-1ADD-4F93-B8B8-265CC2DE0B08}" srcOrd="0" destOrd="0" presId="urn:microsoft.com/office/officeart/2016/7/layout/BasicProcessNew"/>
    <dgm:cxn modelId="{B53632F2-8F6C-4F08-B063-EE837EC252F0}" type="presParOf" srcId="{7A04E911-61A7-4C07-A3FF-F247C8F0C91C}" destId="{44BA784E-920A-4524-A453-75D5FBB64C37}" srcOrd="1" destOrd="0" presId="urn:microsoft.com/office/officeart/2016/7/layout/BasicProcessNew"/>
    <dgm:cxn modelId="{B2185EE8-D4A0-4BBE-B478-3C26DE7814D5}" type="presParOf" srcId="{7A04E911-61A7-4C07-A3FF-F247C8F0C91C}" destId="{1292B652-8701-4F14-BE43-FCCC62D84D59}" srcOrd="2" destOrd="0" presId="urn:microsoft.com/office/officeart/2016/7/layout/BasicProcessNew"/>
    <dgm:cxn modelId="{F9886342-5D45-4ACA-82F9-5CB1B683A71F}" type="presParOf" srcId="{7A04E911-61A7-4C07-A3FF-F247C8F0C91C}" destId="{BB5CBCB6-196A-4F53-B9A2-121CBF0E2488}" srcOrd="3" destOrd="0" presId="urn:microsoft.com/office/officeart/2016/7/layout/BasicProcessNew"/>
    <dgm:cxn modelId="{1631B474-39B8-4F15-9A90-A03605DAA3A2}" type="presParOf" srcId="{7A04E911-61A7-4C07-A3FF-F247C8F0C91C}" destId="{B46235C5-8EDD-41DA-A8C8-1C1A8346E271}" srcOrd="4" destOrd="0" presId="urn:microsoft.com/office/officeart/2016/7/layout/BasicProcessNew"/>
    <dgm:cxn modelId="{55D9676E-FB5E-42F9-9688-58DF4360D232}" type="presParOf" srcId="{7A04E911-61A7-4C07-A3FF-F247C8F0C91C}" destId="{57A12DC9-3DAD-484F-9763-3CEBECBF735A}" srcOrd="5" destOrd="0" presId="urn:microsoft.com/office/officeart/2016/7/layout/BasicProcessNew"/>
    <dgm:cxn modelId="{75616B8D-570D-497A-B77D-23B8A39E5563}" type="presParOf" srcId="{7A04E911-61A7-4C07-A3FF-F247C8F0C91C}" destId="{282BC20C-830A-4CED-8E52-38E1FE7F5C7D}" srcOrd="6" destOrd="0" presId="urn:microsoft.com/office/officeart/2016/7/layout/BasicProcessNew"/>
    <dgm:cxn modelId="{55E49ECE-9280-48E9-BB78-6139961BD502}" type="presParOf" srcId="{7A04E911-61A7-4C07-A3FF-F247C8F0C91C}" destId="{88FF84F3-2E74-4908-9CFA-CB9AC2BE9212}" srcOrd="7" destOrd="0" presId="urn:microsoft.com/office/officeart/2016/7/layout/BasicProcessNew"/>
    <dgm:cxn modelId="{1DC31208-5FA5-4502-9153-C47F43B7FC2F}" type="presParOf" srcId="{7A04E911-61A7-4C07-A3FF-F247C8F0C91C}" destId="{3EB3B804-39A0-4B5C-BB36-83BD60ED31A3}" srcOrd="8" destOrd="0" presId="urn:microsoft.com/office/officeart/2016/7/layout/Basic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7DAB543-E5F8-4780-9511-8C87A8443A4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C598B961-28B0-49B9-A361-E050EEC05E05}">
      <dgm:prSet/>
      <dgm:spPr/>
      <dgm:t>
        <a:bodyPr/>
        <a:lstStyle/>
        <a:p>
          <a:pPr rtl="0"/>
          <a:r>
            <a:rPr lang="en-GB" b="0" i="0">
              <a:latin typeface="Futura Std Book" panose="020B0502020204020303" pitchFamily="34" charset="77"/>
            </a:rPr>
            <a:t>For many women &amp; girls, a  cricket environment can often be unwelcoming and fail to meet their needs</a:t>
          </a:r>
        </a:p>
      </dgm:t>
    </dgm:pt>
    <dgm:pt modelId="{8E46B67E-31E6-46B6-8BD9-972FE11D3CD0}" type="parTrans" cxnId="{704D6947-38BB-4233-A67C-B72B636297A5}">
      <dgm:prSet/>
      <dgm:spPr/>
      <dgm:t>
        <a:bodyPr/>
        <a:lstStyle/>
        <a:p>
          <a:endParaRPr lang="en-US"/>
        </a:p>
      </dgm:t>
    </dgm:pt>
    <dgm:pt modelId="{8CF6A5D9-8727-46CF-9A5B-5E7688E5E301}" type="sibTrans" cxnId="{704D6947-38BB-4233-A67C-B72B636297A5}">
      <dgm:prSet/>
      <dgm:spPr/>
      <dgm:t>
        <a:bodyPr/>
        <a:lstStyle/>
        <a:p>
          <a:endParaRPr lang="en-US"/>
        </a:p>
      </dgm:t>
    </dgm:pt>
    <dgm:pt modelId="{38974289-DA02-4627-9DBE-1C71B19094C5}">
      <dgm:prSet phldr="0"/>
      <dgm:spPr/>
      <dgm:t>
        <a:bodyPr/>
        <a:lstStyle/>
        <a:p>
          <a:pPr rtl="0"/>
          <a:r>
            <a:rPr lang="en-GB" b="0" i="0">
              <a:latin typeface="Futura Std Book" panose="020B0502020204020303" pitchFamily="34" charset="77"/>
            </a:rPr>
            <a:t>First impressions mean everything; it’s essential we are creating an environment that supports our target audience's needs </a:t>
          </a:r>
        </a:p>
      </dgm:t>
    </dgm:pt>
    <dgm:pt modelId="{EFB0E81F-A884-40C5-B2B3-EE5060FB7399}" type="parTrans" cxnId="{5F46540C-DDF5-43C3-ABAB-7D891E007DF8}">
      <dgm:prSet/>
      <dgm:spPr/>
      <dgm:t>
        <a:bodyPr/>
        <a:lstStyle/>
        <a:p>
          <a:endParaRPr lang="en-GB"/>
        </a:p>
      </dgm:t>
    </dgm:pt>
    <dgm:pt modelId="{DB5C4FA8-DA5D-4A67-9411-982E29F16948}" type="sibTrans" cxnId="{5F46540C-DDF5-43C3-ABAB-7D891E007DF8}">
      <dgm:prSet/>
      <dgm:spPr/>
      <dgm:t>
        <a:bodyPr/>
        <a:lstStyle/>
        <a:p>
          <a:endParaRPr lang="en-GB"/>
        </a:p>
      </dgm:t>
    </dgm:pt>
    <dgm:pt modelId="{C2E7C70E-C97E-49A6-BC6C-94E1E091CD63}" type="pres">
      <dgm:prSet presAssocID="{57DAB543-E5F8-4780-9511-8C87A8443A47}" presName="hierChild1" presStyleCnt="0">
        <dgm:presLayoutVars>
          <dgm:chPref val="1"/>
          <dgm:dir/>
          <dgm:animOne val="branch"/>
          <dgm:animLvl val="lvl"/>
          <dgm:resizeHandles/>
        </dgm:presLayoutVars>
      </dgm:prSet>
      <dgm:spPr/>
    </dgm:pt>
    <dgm:pt modelId="{E010A20F-7512-42C0-853A-A3AF41DEC872}" type="pres">
      <dgm:prSet presAssocID="{C598B961-28B0-49B9-A361-E050EEC05E05}" presName="hierRoot1" presStyleCnt="0"/>
      <dgm:spPr/>
    </dgm:pt>
    <dgm:pt modelId="{65CD03BB-6198-4BB2-B162-BF670BFF1B79}" type="pres">
      <dgm:prSet presAssocID="{C598B961-28B0-49B9-A361-E050EEC05E05}" presName="composite" presStyleCnt="0"/>
      <dgm:spPr/>
    </dgm:pt>
    <dgm:pt modelId="{7D2B2B86-CE3A-4F6B-A30D-CBC2E2E095C0}" type="pres">
      <dgm:prSet presAssocID="{C598B961-28B0-49B9-A361-E050EEC05E05}" presName="background" presStyleLbl="node0" presStyleIdx="0" presStyleCnt="2"/>
      <dgm:spPr/>
    </dgm:pt>
    <dgm:pt modelId="{E039E3B2-4749-4088-8438-8CDAC26DD57B}" type="pres">
      <dgm:prSet presAssocID="{C598B961-28B0-49B9-A361-E050EEC05E05}" presName="text" presStyleLbl="fgAcc0" presStyleIdx="0" presStyleCnt="2">
        <dgm:presLayoutVars>
          <dgm:chPref val="3"/>
        </dgm:presLayoutVars>
      </dgm:prSet>
      <dgm:spPr/>
    </dgm:pt>
    <dgm:pt modelId="{095A9573-2E8F-4891-AC85-B839BFE40505}" type="pres">
      <dgm:prSet presAssocID="{C598B961-28B0-49B9-A361-E050EEC05E05}" presName="hierChild2" presStyleCnt="0"/>
      <dgm:spPr/>
    </dgm:pt>
    <dgm:pt modelId="{AF4E4D64-79AB-465F-AD43-8083A2D8BB63}" type="pres">
      <dgm:prSet presAssocID="{38974289-DA02-4627-9DBE-1C71B19094C5}" presName="hierRoot1" presStyleCnt="0"/>
      <dgm:spPr/>
    </dgm:pt>
    <dgm:pt modelId="{7F8A6153-EC52-41A4-B5BB-C384762F33AC}" type="pres">
      <dgm:prSet presAssocID="{38974289-DA02-4627-9DBE-1C71B19094C5}" presName="composite" presStyleCnt="0"/>
      <dgm:spPr/>
    </dgm:pt>
    <dgm:pt modelId="{4AE82BF8-0F71-4AAB-A19C-B8744C9D5B64}" type="pres">
      <dgm:prSet presAssocID="{38974289-DA02-4627-9DBE-1C71B19094C5}" presName="background" presStyleLbl="node0" presStyleIdx="1" presStyleCnt="2"/>
      <dgm:spPr/>
    </dgm:pt>
    <dgm:pt modelId="{3D4EC9E2-2F31-45D9-8F93-AD1E414B772A}" type="pres">
      <dgm:prSet presAssocID="{38974289-DA02-4627-9DBE-1C71B19094C5}" presName="text" presStyleLbl="fgAcc0" presStyleIdx="1" presStyleCnt="2">
        <dgm:presLayoutVars>
          <dgm:chPref val="3"/>
        </dgm:presLayoutVars>
      </dgm:prSet>
      <dgm:spPr/>
    </dgm:pt>
    <dgm:pt modelId="{8DCEC5E1-E9EA-4BDA-810F-7DA0DDDC2E01}" type="pres">
      <dgm:prSet presAssocID="{38974289-DA02-4627-9DBE-1C71B19094C5}" presName="hierChild2" presStyleCnt="0"/>
      <dgm:spPr/>
    </dgm:pt>
  </dgm:ptLst>
  <dgm:cxnLst>
    <dgm:cxn modelId="{5F46540C-DDF5-43C3-ABAB-7D891E007DF8}" srcId="{57DAB543-E5F8-4780-9511-8C87A8443A47}" destId="{38974289-DA02-4627-9DBE-1C71B19094C5}" srcOrd="1" destOrd="0" parTransId="{EFB0E81F-A884-40C5-B2B3-EE5060FB7399}" sibTransId="{DB5C4FA8-DA5D-4A67-9411-982E29F16948}"/>
    <dgm:cxn modelId="{9A27653C-E3D0-42B5-83F6-E0BE7011000D}" type="presOf" srcId="{C598B961-28B0-49B9-A361-E050EEC05E05}" destId="{E039E3B2-4749-4088-8438-8CDAC26DD57B}" srcOrd="0" destOrd="0" presId="urn:microsoft.com/office/officeart/2005/8/layout/hierarchy1"/>
    <dgm:cxn modelId="{704D6947-38BB-4233-A67C-B72B636297A5}" srcId="{57DAB543-E5F8-4780-9511-8C87A8443A47}" destId="{C598B961-28B0-49B9-A361-E050EEC05E05}" srcOrd="0" destOrd="0" parTransId="{8E46B67E-31E6-46B6-8BD9-972FE11D3CD0}" sibTransId="{8CF6A5D9-8727-46CF-9A5B-5E7688E5E301}"/>
    <dgm:cxn modelId="{D3101B89-4216-48B5-B642-6D0340CF8CA2}" type="presOf" srcId="{38974289-DA02-4627-9DBE-1C71B19094C5}" destId="{3D4EC9E2-2F31-45D9-8F93-AD1E414B772A}" srcOrd="0" destOrd="0" presId="urn:microsoft.com/office/officeart/2005/8/layout/hierarchy1"/>
    <dgm:cxn modelId="{E2BF2FDB-38D5-4A55-84FB-8F1E328EB9E7}" type="presOf" srcId="{57DAB543-E5F8-4780-9511-8C87A8443A47}" destId="{C2E7C70E-C97E-49A6-BC6C-94E1E091CD63}" srcOrd="0" destOrd="0" presId="urn:microsoft.com/office/officeart/2005/8/layout/hierarchy1"/>
    <dgm:cxn modelId="{2D349A41-45E3-4A06-BB12-0353FF464F05}" type="presParOf" srcId="{C2E7C70E-C97E-49A6-BC6C-94E1E091CD63}" destId="{E010A20F-7512-42C0-853A-A3AF41DEC872}" srcOrd="0" destOrd="0" presId="urn:microsoft.com/office/officeart/2005/8/layout/hierarchy1"/>
    <dgm:cxn modelId="{0DE9A218-6DE1-4AE1-B779-BF1BA02BD6A4}" type="presParOf" srcId="{E010A20F-7512-42C0-853A-A3AF41DEC872}" destId="{65CD03BB-6198-4BB2-B162-BF670BFF1B79}" srcOrd="0" destOrd="0" presId="urn:microsoft.com/office/officeart/2005/8/layout/hierarchy1"/>
    <dgm:cxn modelId="{B88E1AAF-9093-4FBA-A34F-8343F2ADC994}" type="presParOf" srcId="{65CD03BB-6198-4BB2-B162-BF670BFF1B79}" destId="{7D2B2B86-CE3A-4F6B-A30D-CBC2E2E095C0}" srcOrd="0" destOrd="0" presId="urn:microsoft.com/office/officeart/2005/8/layout/hierarchy1"/>
    <dgm:cxn modelId="{4EFAE609-FC91-48E8-8554-D7DEEB51BDFB}" type="presParOf" srcId="{65CD03BB-6198-4BB2-B162-BF670BFF1B79}" destId="{E039E3B2-4749-4088-8438-8CDAC26DD57B}" srcOrd="1" destOrd="0" presId="urn:microsoft.com/office/officeart/2005/8/layout/hierarchy1"/>
    <dgm:cxn modelId="{FFF86032-013A-484C-A1CE-02AE40DBA50C}" type="presParOf" srcId="{E010A20F-7512-42C0-853A-A3AF41DEC872}" destId="{095A9573-2E8F-4891-AC85-B839BFE40505}" srcOrd="1" destOrd="0" presId="urn:microsoft.com/office/officeart/2005/8/layout/hierarchy1"/>
    <dgm:cxn modelId="{7A8CA1B4-723B-472E-9AAF-052C1C9CD5E3}" type="presParOf" srcId="{C2E7C70E-C97E-49A6-BC6C-94E1E091CD63}" destId="{AF4E4D64-79AB-465F-AD43-8083A2D8BB63}" srcOrd="1" destOrd="0" presId="urn:microsoft.com/office/officeart/2005/8/layout/hierarchy1"/>
    <dgm:cxn modelId="{82A9F696-CC0D-409B-BE6F-ABE01CD6DED4}" type="presParOf" srcId="{AF4E4D64-79AB-465F-AD43-8083A2D8BB63}" destId="{7F8A6153-EC52-41A4-B5BB-C384762F33AC}" srcOrd="0" destOrd="0" presId="urn:microsoft.com/office/officeart/2005/8/layout/hierarchy1"/>
    <dgm:cxn modelId="{522DD929-1B13-462F-9723-81C04E4A104D}" type="presParOf" srcId="{7F8A6153-EC52-41A4-B5BB-C384762F33AC}" destId="{4AE82BF8-0F71-4AAB-A19C-B8744C9D5B64}" srcOrd="0" destOrd="0" presId="urn:microsoft.com/office/officeart/2005/8/layout/hierarchy1"/>
    <dgm:cxn modelId="{AD31A2D0-554B-4EDD-9F0E-8530503F8C14}" type="presParOf" srcId="{7F8A6153-EC52-41A4-B5BB-C384762F33AC}" destId="{3D4EC9E2-2F31-45D9-8F93-AD1E414B772A}" srcOrd="1" destOrd="0" presId="urn:microsoft.com/office/officeart/2005/8/layout/hierarchy1"/>
    <dgm:cxn modelId="{BA3B911B-4B86-4A35-8F21-EA9BC3EE8C42}" type="presParOf" srcId="{AF4E4D64-79AB-465F-AD43-8083A2D8BB63}" destId="{8DCEC5E1-E9EA-4BDA-810F-7DA0DDDC2E0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8B3C165-1F7B-420F-995D-D85C7F166316}"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US"/>
        </a:p>
      </dgm:t>
    </dgm:pt>
    <dgm:pt modelId="{16D22236-370A-440A-8FC9-AB2ACE4D78A0}">
      <dgm:prSet/>
      <dgm:spPr/>
      <dgm:t>
        <a:bodyPr/>
        <a:lstStyle/>
        <a:p>
          <a:pPr rtl="0"/>
          <a:r>
            <a:rPr lang="en-GB" b="0" i="0">
              <a:latin typeface="Futura Std Book" panose="020B0502020204020303" pitchFamily="34" charset="77"/>
            </a:rPr>
            <a:t>All cricket activities get played in the dark with UV equipment and clothing to create a funky glow in the dark effect</a:t>
          </a:r>
          <a:endParaRPr lang="en-US"/>
        </a:p>
      </dgm:t>
    </dgm:pt>
    <dgm:pt modelId="{88C51D59-3A38-481B-956C-85DC4161A146}" type="parTrans" cxnId="{9BDE596B-5432-4C46-ABBB-A893E3A4EAB1}">
      <dgm:prSet/>
      <dgm:spPr/>
      <dgm:t>
        <a:bodyPr/>
        <a:lstStyle/>
        <a:p>
          <a:endParaRPr lang="en-US"/>
        </a:p>
      </dgm:t>
    </dgm:pt>
    <dgm:pt modelId="{65B38F5A-13ED-4471-AA46-C17503BDBA83}" type="sibTrans" cxnId="{9BDE596B-5432-4C46-ABBB-A893E3A4EAB1}">
      <dgm:prSet/>
      <dgm:spPr/>
      <dgm:t>
        <a:bodyPr/>
        <a:lstStyle/>
        <a:p>
          <a:endParaRPr lang="en-US"/>
        </a:p>
      </dgm:t>
    </dgm:pt>
    <dgm:pt modelId="{6AC2BDE7-1CB0-4C22-8EE7-158515F2BE60}">
      <dgm:prSet/>
      <dgm:spPr/>
      <dgm:t>
        <a:bodyPr/>
        <a:lstStyle/>
        <a:p>
          <a:pPr rtl="0"/>
          <a:r>
            <a:rPr lang="en-GB" b="0" i="0">
              <a:latin typeface="Futura Std Book" panose="020B0502020204020303" pitchFamily="34" charset="77"/>
            </a:rPr>
            <a:t>The stumps, balls and bats are taped with florescent tape, UV lights on, main lights switched off.  Participants wear different glow in the dark bibs/T-shirts to distinguish between teams and although face paint is option, it is highly recommended</a:t>
          </a:r>
          <a:endParaRPr lang="en-US" b="0" i="0">
            <a:latin typeface="Futura Std Book" panose="020B0502020204020303" pitchFamily="34" charset="77"/>
          </a:endParaRPr>
        </a:p>
      </dgm:t>
    </dgm:pt>
    <dgm:pt modelId="{22C33BFE-A43E-4403-BAC5-DDD921E0384D}" type="parTrans" cxnId="{7CB83225-94B1-458E-8D06-DA44AEBE4D70}">
      <dgm:prSet/>
      <dgm:spPr/>
      <dgm:t>
        <a:bodyPr/>
        <a:lstStyle/>
        <a:p>
          <a:endParaRPr lang="en-US"/>
        </a:p>
      </dgm:t>
    </dgm:pt>
    <dgm:pt modelId="{89E7DC1B-39B7-44FF-8044-2525E77662D2}" type="sibTrans" cxnId="{7CB83225-94B1-458E-8D06-DA44AEBE4D70}">
      <dgm:prSet/>
      <dgm:spPr/>
      <dgm:t>
        <a:bodyPr/>
        <a:lstStyle/>
        <a:p>
          <a:endParaRPr lang="en-US"/>
        </a:p>
      </dgm:t>
    </dgm:pt>
    <dgm:pt modelId="{537D81F6-1C82-417A-9D23-D487E873E7D7}" type="pres">
      <dgm:prSet presAssocID="{A8B3C165-1F7B-420F-995D-D85C7F166316}" presName="Name0" presStyleCnt="0">
        <dgm:presLayoutVars>
          <dgm:dir/>
          <dgm:animLvl val="lvl"/>
          <dgm:resizeHandles val="exact"/>
        </dgm:presLayoutVars>
      </dgm:prSet>
      <dgm:spPr/>
    </dgm:pt>
    <dgm:pt modelId="{3BBCC003-F9B6-43FA-8380-C010F5612A80}" type="pres">
      <dgm:prSet presAssocID="{6AC2BDE7-1CB0-4C22-8EE7-158515F2BE60}" presName="boxAndChildren" presStyleCnt="0"/>
      <dgm:spPr/>
    </dgm:pt>
    <dgm:pt modelId="{F5F8B04E-5ECB-493A-9CD1-8E84F9CF3282}" type="pres">
      <dgm:prSet presAssocID="{6AC2BDE7-1CB0-4C22-8EE7-158515F2BE60}" presName="parentTextBox" presStyleLbl="node1" presStyleIdx="0" presStyleCnt="2"/>
      <dgm:spPr/>
    </dgm:pt>
    <dgm:pt modelId="{855F3120-5DEA-4ED8-90F8-1A720D3B7F22}" type="pres">
      <dgm:prSet presAssocID="{65B38F5A-13ED-4471-AA46-C17503BDBA83}" presName="sp" presStyleCnt="0"/>
      <dgm:spPr/>
    </dgm:pt>
    <dgm:pt modelId="{9D7F3E7C-B867-48A7-A607-7BF9A0082CC3}" type="pres">
      <dgm:prSet presAssocID="{16D22236-370A-440A-8FC9-AB2ACE4D78A0}" presName="arrowAndChildren" presStyleCnt="0"/>
      <dgm:spPr/>
    </dgm:pt>
    <dgm:pt modelId="{0195C192-2FD7-4B01-A8BE-F160615C5A47}" type="pres">
      <dgm:prSet presAssocID="{16D22236-370A-440A-8FC9-AB2ACE4D78A0}" presName="parentTextArrow" presStyleLbl="node1" presStyleIdx="1" presStyleCnt="2"/>
      <dgm:spPr/>
    </dgm:pt>
  </dgm:ptLst>
  <dgm:cxnLst>
    <dgm:cxn modelId="{7CB83225-94B1-458E-8D06-DA44AEBE4D70}" srcId="{A8B3C165-1F7B-420F-995D-D85C7F166316}" destId="{6AC2BDE7-1CB0-4C22-8EE7-158515F2BE60}" srcOrd="1" destOrd="0" parTransId="{22C33BFE-A43E-4403-BAC5-DDD921E0384D}" sibTransId="{89E7DC1B-39B7-44FF-8044-2525E77662D2}"/>
    <dgm:cxn modelId="{9BDE596B-5432-4C46-ABBB-A893E3A4EAB1}" srcId="{A8B3C165-1F7B-420F-995D-D85C7F166316}" destId="{16D22236-370A-440A-8FC9-AB2ACE4D78A0}" srcOrd="0" destOrd="0" parTransId="{88C51D59-3A38-481B-956C-85DC4161A146}" sibTransId="{65B38F5A-13ED-4471-AA46-C17503BDBA83}"/>
    <dgm:cxn modelId="{3E9B137F-C169-4872-82E8-CB0C8C360B80}" type="presOf" srcId="{6AC2BDE7-1CB0-4C22-8EE7-158515F2BE60}" destId="{F5F8B04E-5ECB-493A-9CD1-8E84F9CF3282}" srcOrd="0" destOrd="0" presId="urn:microsoft.com/office/officeart/2005/8/layout/process4"/>
    <dgm:cxn modelId="{6F9CA3D6-1EA4-4AB0-96A6-0BEDBE19B548}" type="presOf" srcId="{A8B3C165-1F7B-420F-995D-D85C7F166316}" destId="{537D81F6-1C82-417A-9D23-D487E873E7D7}" srcOrd="0" destOrd="0" presId="urn:microsoft.com/office/officeart/2005/8/layout/process4"/>
    <dgm:cxn modelId="{9DD637EA-CB8F-432C-8379-3CCA1CE8A017}" type="presOf" srcId="{16D22236-370A-440A-8FC9-AB2ACE4D78A0}" destId="{0195C192-2FD7-4B01-A8BE-F160615C5A47}" srcOrd="0" destOrd="0" presId="urn:microsoft.com/office/officeart/2005/8/layout/process4"/>
    <dgm:cxn modelId="{DF615584-79D3-4361-A75F-AFD3F9654365}" type="presParOf" srcId="{537D81F6-1C82-417A-9D23-D487E873E7D7}" destId="{3BBCC003-F9B6-43FA-8380-C010F5612A80}" srcOrd="0" destOrd="0" presId="urn:microsoft.com/office/officeart/2005/8/layout/process4"/>
    <dgm:cxn modelId="{30BEB655-87E4-4226-8E34-FEC8B964F40B}" type="presParOf" srcId="{3BBCC003-F9B6-43FA-8380-C010F5612A80}" destId="{F5F8B04E-5ECB-493A-9CD1-8E84F9CF3282}" srcOrd="0" destOrd="0" presId="urn:microsoft.com/office/officeart/2005/8/layout/process4"/>
    <dgm:cxn modelId="{0782AFE9-9D51-4047-A687-8BC2315C1643}" type="presParOf" srcId="{537D81F6-1C82-417A-9D23-D487E873E7D7}" destId="{855F3120-5DEA-4ED8-90F8-1A720D3B7F22}" srcOrd="1" destOrd="0" presId="urn:microsoft.com/office/officeart/2005/8/layout/process4"/>
    <dgm:cxn modelId="{DF810FBC-F198-4DBE-9449-DAF19E5CD51B}" type="presParOf" srcId="{537D81F6-1C82-417A-9D23-D487E873E7D7}" destId="{9D7F3E7C-B867-48A7-A607-7BF9A0082CC3}" srcOrd="2" destOrd="0" presId="urn:microsoft.com/office/officeart/2005/8/layout/process4"/>
    <dgm:cxn modelId="{76A9EDAA-2A30-4A95-923E-F9353339CAAB}" type="presParOf" srcId="{9D7F3E7C-B867-48A7-A607-7BF9A0082CC3}" destId="{0195C192-2FD7-4B01-A8BE-F160615C5A4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77460-4E5F-4EAB-8268-95AF45D151CE}">
      <dsp:nvSpPr>
        <dsp:cNvPr id="0" name=""/>
        <dsp:cNvSpPr/>
      </dsp:nvSpPr>
      <dsp:spPr>
        <a:xfrm>
          <a:off x="973190" y="785492"/>
          <a:ext cx="1264141" cy="126414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788295-67D6-480E-9EAF-626641DD5466}">
      <dsp:nvSpPr>
        <dsp:cNvPr id="0" name=""/>
        <dsp:cNvSpPr/>
      </dsp:nvSpPr>
      <dsp:spPr>
        <a:xfrm>
          <a:off x="1242597" y="1054900"/>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9B0CEB-83FB-48A6-BF18-41281EC7A128}">
      <dsp:nvSpPr>
        <dsp:cNvPr id="0" name=""/>
        <dsp:cNvSpPr/>
      </dsp:nvSpPr>
      <dsp:spPr>
        <a:xfrm>
          <a:off x="569079" y="2443382"/>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GB" sz="2300" b="0" i="0" kern="1200">
              <a:latin typeface="Futura Std Book" panose="020B0502020204020303" pitchFamily="34" charset="77"/>
            </a:rPr>
            <a:t>The need for change </a:t>
          </a:r>
          <a:endParaRPr lang="en-US" sz="2300" b="0" i="0" kern="1200">
            <a:latin typeface="Futura Std Book" panose="020B0502020204020303" pitchFamily="34" charset="77"/>
          </a:endParaRPr>
        </a:p>
      </dsp:txBody>
      <dsp:txXfrm>
        <a:off x="569079" y="2443382"/>
        <a:ext cx="2072362" cy="720000"/>
      </dsp:txXfrm>
    </dsp:sp>
    <dsp:sp modelId="{28BDCDEC-4083-441F-A223-2F7F01B2B08A}">
      <dsp:nvSpPr>
        <dsp:cNvPr id="0" name=""/>
        <dsp:cNvSpPr/>
      </dsp:nvSpPr>
      <dsp:spPr>
        <a:xfrm>
          <a:off x="3408216" y="785492"/>
          <a:ext cx="1264141" cy="126414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8A8C55-64FC-4AC1-8685-58412E8E4256}">
      <dsp:nvSpPr>
        <dsp:cNvPr id="0" name=""/>
        <dsp:cNvSpPr/>
      </dsp:nvSpPr>
      <dsp:spPr>
        <a:xfrm>
          <a:off x="3677623" y="1054900"/>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3BC6B2-AEF9-47AC-AA5D-4921068A5F31}">
      <dsp:nvSpPr>
        <dsp:cNvPr id="0" name=""/>
        <dsp:cNvSpPr/>
      </dsp:nvSpPr>
      <dsp:spPr>
        <a:xfrm>
          <a:off x="3004105" y="2443382"/>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GB" sz="2300" b="0" i="0" kern="1200">
              <a:latin typeface="Futura Std Book" panose="020B0502020204020303" pitchFamily="34" charset="77"/>
            </a:rPr>
            <a:t>Barriers</a:t>
          </a:r>
          <a:r>
            <a:rPr lang="en-GB" sz="2300" kern="1200"/>
            <a:t> </a:t>
          </a:r>
          <a:endParaRPr lang="en-US" sz="2300" kern="1200"/>
        </a:p>
      </dsp:txBody>
      <dsp:txXfrm>
        <a:off x="3004105" y="2443382"/>
        <a:ext cx="2072362" cy="720000"/>
      </dsp:txXfrm>
    </dsp:sp>
    <dsp:sp modelId="{4B1C3F6E-8965-46B3-A4AB-7D21E6DC8BC2}">
      <dsp:nvSpPr>
        <dsp:cNvPr id="0" name=""/>
        <dsp:cNvSpPr/>
      </dsp:nvSpPr>
      <dsp:spPr>
        <a:xfrm>
          <a:off x="5843242" y="785492"/>
          <a:ext cx="1264141" cy="126414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B115EB-CD6E-4911-9BC3-03245A1F79E7}">
      <dsp:nvSpPr>
        <dsp:cNvPr id="0" name=""/>
        <dsp:cNvSpPr/>
      </dsp:nvSpPr>
      <dsp:spPr>
        <a:xfrm>
          <a:off x="6112649" y="1054900"/>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9D14C3-A893-40D4-B24D-FA7B7263228E}">
      <dsp:nvSpPr>
        <dsp:cNvPr id="0" name=""/>
        <dsp:cNvSpPr/>
      </dsp:nvSpPr>
      <dsp:spPr>
        <a:xfrm>
          <a:off x="5439131" y="2443382"/>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GB" sz="2300" kern="1200">
              <a:latin typeface="Aptos Display" panose="02110004020202020204"/>
            </a:rPr>
            <a:t> </a:t>
          </a:r>
          <a:r>
            <a:rPr lang="en-GB" sz="2300" b="0" i="0" kern="1200">
              <a:latin typeface="Futura Std Book" panose="020B0502020204020303" pitchFamily="34" charset="77"/>
            </a:rPr>
            <a:t>Motivations</a:t>
          </a:r>
          <a:r>
            <a:rPr lang="en-GB" sz="2300" kern="1200">
              <a:latin typeface="Aptos Display" panose="02110004020202020204"/>
            </a:rPr>
            <a:t> </a:t>
          </a:r>
          <a:endParaRPr lang="en-US" sz="2300" kern="1200"/>
        </a:p>
      </dsp:txBody>
      <dsp:txXfrm>
        <a:off x="5439131" y="2443382"/>
        <a:ext cx="2072362" cy="720000"/>
      </dsp:txXfrm>
    </dsp:sp>
    <dsp:sp modelId="{2AD12528-298B-46EB-B244-5937A5B346F6}">
      <dsp:nvSpPr>
        <dsp:cNvPr id="0" name=""/>
        <dsp:cNvSpPr/>
      </dsp:nvSpPr>
      <dsp:spPr>
        <a:xfrm>
          <a:off x="8278268" y="785492"/>
          <a:ext cx="1264141" cy="126414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7FEE79-D27D-4D50-BDD5-3D5B73CEA7A4}">
      <dsp:nvSpPr>
        <dsp:cNvPr id="0" name=""/>
        <dsp:cNvSpPr/>
      </dsp:nvSpPr>
      <dsp:spPr>
        <a:xfrm>
          <a:off x="8547675" y="1054900"/>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62B9ED-78DC-49A0-A82D-209790128440}">
      <dsp:nvSpPr>
        <dsp:cNvPr id="0" name=""/>
        <dsp:cNvSpPr/>
      </dsp:nvSpPr>
      <dsp:spPr>
        <a:xfrm>
          <a:off x="7874157" y="2443382"/>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GB" sz="2300" b="0" i="0" kern="1200">
              <a:latin typeface="Futura Std Book" panose="020B0502020204020303" pitchFamily="34" charset="77"/>
            </a:rPr>
            <a:t>Key themes &amp; Support</a:t>
          </a:r>
          <a:endParaRPr lang="en-US" sz="2300" b="0" i="0" kern="1200">
            <a:latin typeface="Futura Std Book" panose="020B0502020204020303" pitchFamily="34" charset="77"/>
          </a:endParaRPr>
        </a:p>
      </dsp:txBody>
      <dsp:txXfrm>
        <a:off x="7874157" y="2443382"/>
        <a:ext cx="2072362"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2D04DC-6B79-4230-92DC-740577CF8328}">
      <dsp:nvSpPr>
        <dsp:cNvPr id="0" name=""/>
        <dsp:cNvSpPr/>
      </dsp:nvSpPr>
      <dsp:spPr>
        <a:xfrm>
          <a:off x="0" y="0"/>
          <a:ext cx="8938260" cy="1305401"/>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a:latin typeface="Futura Std Book" panose="020B0502020204020303" pitchFamily="34" charset="77"/>
            </a:rPr>
            <a:t>Two million fewer woman &amp; girls play sport than men, with 13 million woman &amp; girls saying they are wanting to become more active. Just over 6 millions of those women/girls are </a:t>
          </a:r>
          <a:r>
            <a:rPr lang="en-GB" sz="1900" b="0" i="0" u="sng" kern="1200">
              <a:latin typeface="Futura Std Book" panose="020B0502020204020303" pitchFamily="34" charset="77"/>
            </a:rPr>
            <a:t>NOT </a:t>
          </a:r>
          <a:r>
            <a:rPr lang="en-GB" sz="1900" b="0" i="0" kern="1200">
              <a:latin typeface="Futura Std Book" panose="020B0502020204020303" pitchFamily="34" charset="77"/>
            </a:rPr>
            <a:t>currently active  (This Girl Can, 2022)</a:t>
          </a:r>
          <a:r>
            <a:rPr lang="en-US" sz="1900" b="0" i="0" kern="1200">
              <a:latin typeface="Futura Std Book" panose="020B0502020204020303" pitchFamily="34" charset="77"/>
            </a:rPr>
            <a:t>​</a:t>
          </a:r>
        </a:p>
      </dsp:txBody>
      <dsp:txXfrm>
        <a:off x="38234" y="38234"/>
        <a:ext cx="7529629" cy="1228933"/>
      </dsp:txXfrm>
    </dsp:sp>
    <dsp:sp modelId="{F3431B30-C393-4CA0-8342-5ACFF1ADADC8}">
      <dsp:nvSpPr>
        <dsp:cNvPr id="0" name=""/>
        <dsp:cNvSpPr/>
      </dsp:nvSpPr>
      <dsp:spPr>
        <a:xfrm>
          <a:off x="788669" y="1522968"/>
          <a:ext cx="8938260" cy="1305401"/>
        </a:xfrm>
        <a:prstGeom prst="roundRect">
          <a:avLst>
            <a:gd name="adj" fmla="val 10000"/>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latin typeface="Futura Std Book" panose="020B0502020204020303" pitchFamily="34" charset="77"/>
            </a:rPr>
            <a:t>By the time puberty hits, </a:t>
          </a:r>
          <a:r>
            <a:rPr lang="en-US" sz="1900" kern="1200">
              <a:latin typeface="Futura Std Book" panose="020B0502020204020303" pitchFamily="34" charset="77"/>
            </a:rPr>
            <a:t>64% of girls drop out of sport- this is double the rate of boys and to make matters worse, only a third of girls meet the minimum requirement for exercise (</a:t>
          </a:r>
          <a:r>
            <a:rPr lang="en-US" sz="1900" kern="1200" err="1">
              <a:latin typeface="Futura Std Book" panose="020B0502020204020303" pitchFamily="34" charset="77"/>
            </a:rPr>
            <a:t>NetballHer</a:t>
          </a:r>
          <a:r>
            <a:rPr lang="en-US" sz="1900" kern="1200">
              <a:latin typeface="Futura Std Book" panose="020B0502020204020303" pitchFamily="34" charset="77"/>
            </a:rPr>
            <a:t>, 2023)</a:t>
          </a:r>
        </a:p>
      </dsp:txBody>
      <dsp:txXfrm>
        <a:off x="826903" y="1561202"/>
        <a:ext cx="7224611" cy="1228933"/>
      </dsp:txXfrm>
    </dsp:sp>
    <dsp:sp modelId="{49E85BA4-E574-4308-98A6-47D227F8FDA7}">
      <dsp:nvSpPr>
        <dsp:cNvPr id="0" name=""/>
        <dsp:cNvSpPr/>
      </dsp:nvSpPr>
      <dsp:spPr>
        <a:xfrm>
          <a:off x="1577339" y="3045936"/>
          <a:ext cx="8938260" cy="1305401"/>
        </a:xfrm>
        <a:prstGeom prst="roundRect">
          <a:avLst>
            <a:gd name="adj" fmla="val 1000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a:latin typeface="Futura Std Book" panose="020B0502020204020303" pitchFamily="34" charset="77"/>
            </a:rPr>
            <a:t>This present a fantastic opportunity for Lord’s Taverners…</a:t>
          </a:r>
          <a:endParaRPr lang="en-US" sz="1900" b="0" i="0" kern="1200">
            <a:latin typeface="Futura Std Book" panose="020B0502020204020303" pitchFamily="34" charset="77"/>
          </a:endParaRPr>
        </a:p>
      </dsp:txBody>
      <dsp:txXfrm>
        <a:off x="1615573" y="3084170"/>
        <a:ext cx="7224611" cy="1228933"/>
      </dsp:txXfrm>
    </dsp:sp>
    <dsp:sp modelId="{A08D995A-57AD-44E7-9D6A-B969368ED6EC}">
      <dsp:nvSpPr>
        <dsp:cNvPr id="0" name=""/>
        <dsp:cNvSpPr/>
      </dsp:nvSpPr>
      <dsp:spPr>
        <a:xfrm>
          <a:off x="8089749" y="989929"/>
          <a:ext cx="848510" cy="848510"/>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280664" y="989929"/>
        <a:ext cx="466680" cy="638504"/>
      </dsp:txXfrm>
    </dsp:sp>
    <dsp:sp modelId="{E3EAFD88-8D34-42A9-ABC6-61FF831F2133}">
      <dsp:nvSpPr>
        <dsp:cNvPr id="0" name=""/>
        <dsp:cNvSpPr/>
      </dsp:nvSpPr>
      <dsp:spPr>
        <a:xfrm>
          <a:off x="8878419" y="2504195"/>
          <a:ext cx="848510" cy="848510"/>
        </a:xfrm>
        <a:prstGeom prst="downArrow">
          <a:avLst>
            <a:gd name="adj1" fmla="val 55000"/>
            <a:gd name="adj2" fmla="val 45000"/>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069334" y="2504195"/>
        <a:ext cx="466680" cy="638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2E6DE5-AB0A-4EA5-866A-311B5372C966}">
      <dsp:nvSpPr>
        <dsp:cNvPr id="0" name=""/>
        <dsp:cNvSpPr/>
      </dsp:nvSpPr>
      <dsp:spPr>
        <a:xfrm>
          <a:off x="1950054" y="197"/>
          <a:ext cx="2117468" cy="1270480"/>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i="0" kern="1200">
              <a:latin typeface="Futura Std Book" panose="020B0502020204020303" pitchFamily="34" charset="77"/>
            </a:rPr>
            <a:t>Remove barriers to participation</a:t>
          </a:r>
          <a:endParaRPr lang="en-US" sz="1800" b="0" i="0" kern="1200">
            <a:latin typeface="Futura Std Book" panose="020B0502020204020303" pitchFamily="34" charset="77"/>
          </a:endParaRPr>
        </a:p>
      </dsp:txBody>
      <dsp:txXfrm>
        <a:off x="1987265" y="37408"/>
        <a:ext cx="2043046" cy="1196058"/>
      </dsp:txXfrm>
    </dsp:sp>
    <dsp:sp modelId="{FE0A119B-8999-4DBF-8635-16B9CB045759}">
      <dsp:nvSpPr>
        <dsp:cNvPr id="0" name=""/>
        <dsp:cNvSpPr/>
      </dsp:nvSpPr>
      <dsp:spPr>
        <a:xfrm>
          <a:off x="4253859" y="372871"/>
          <a:ext cx="448903" cy="52513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253859" y="477897"/>
        <a:ext cx="314232" cy="315080"/>
      </dsp:txXfrm>
    </dsp:sp>
    <dsp:sp modelId="{DD3310F1-A2DB-40D6-AC18-448D7E4A8B69}">
      <dsp:nvSpPr>
        <dsp:cNvPr id="0" name=""/>
        <dsp:cNvSpPr/>
      </dsp:nvSpPr>
      <dsp:spPr>
        <a:xfrm>
          <a:off x="4914509" y="197"/>
          <a:ext cx="2117468" cy="1270480"/>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b="0" i="0" kern="1200">
              <a:latin typeface="Futura Std Book" panose="020B0502020204020303" pitchFamily="34" charset="77"/>
            </a:rPr>
            <a:t>Create the 'I can play' mentality </a:t>
          </a:r>
        </a:p>
      </dsp:txBody>
      <dsp:txXfrm>
        <a:off x="4951720" y="37408"/>
        <a:ext cx="2043046" cy="1196058"/>
      </dsp:txXfrm>
    </dsp:sp>
    <dsp:sp modelId="{306F82C1-381D-45AC-A2A5-650E08206725}">
      <dsp:nvSpPr>
        <dsp:cNvPr id="0" name=""/>
        <dsp:cNvSpPr/>
      </dsp:nvSpPr>
      <dsp:spPr>
        <a:xfrm rot="21599760">
          <a:off x="7189256" y="372773"/>
          <a:ext cx="378896" cy="52513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189256" y="477803"/>
        <a:ext cx="265227" cy="315080"/>
      </dsp:txXfrm>
    </dsp:sp>
    <dsp:sp modelId="{BC410B85-3B6D-4B91-BAC8-BA8A1CC3DF27}">
      <dsp:nvSpPr>
        <dsp:cNvPr id="0" name=""/>
        <dsp:cNvSpPr/>
      </dsp:nvSpPr>
      <dsp:spPr>
        <a:xfrm>
          <a:off x="7746877" y="0"/>
          <a:ext cx="2117468" cy="1270480"/>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b="0" i="0" kern="1200">
              <a:latin typeface="Futura Std Book" panose="020B0502020204020303" pitchFamily="34" charset="77"/>
            </a:rPr>
            <a:t>See more women &amp; girls playing and loving the game</a:t>
          </a:r>
        </a:p>
      </dsp:txBody>
      <dsp:txXfrm>
        <a:off x="7784088" y="37211"/>
        <a:ext cx="2043046" cy="11960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452DD1-B418-4096-99F4-7DF5F78E96B5}">
      <dsp:nvSpPr>
        <dsp:cNvPr id="0" name=""/>
        <dsp:cNvSpPr/>
      </dsp:nvSpPr>
      <dsp:spPr>
        <a:xfrm>
          <a:off x="311379" y="1142964"/>
          <a:ext cx="969328" cy="96932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17F8FE-5B0D-4265-A1C1-64BE58F8D7AF}">
      <dsp:nvSpPr>
        <dsp:cNvPr id="0" name=""/>
        <dsp:cNvSpPr/>
      </dsp:nvSpPr>
      <dsp:spPr>
        <a:xfrm>
          <a:off x="517957" y="1349543"/>
          <a:ext cx="556171" cy="5561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B1B0F0-9FA7-444C-AF45-EABE2609D7DB}">
      <dsp:nvSpPr>
        <dsp:cNvPr id="0" name=""/>
        <dsp:cNvSpPr/>
      </dsp:nvSpPr>
      <dsp:spPr>
        <a:xfrm>
          <a:off x="1512" y="24142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GB" sz="1200" b="0" i="0" kern="1200">
              <a:latin typeface="Futura Std Book" panose="020B0502020204020303" pitchFamily="34" charset="77"/>
            </a:rPr>
            <a:t>Having fun </a:t>
          </a:r>
          <a:endParaRPr lang="en-US" sz="1200" b="0" i="0" kern="1200">
            <a:latin typeface="Futura Std Book" panose="020B0502020204020303" pitchFamily="34" charset="77"/>
          </a:endParaRPr>
        </a:p>
      </dsp:txBody>
      <dsp:txXfrm>
        <a:off x="1512" y="2414215"/>
        <a:ext cx="1589062" cy="635625"/>
      </dsp:txXfrm>
    </dsp:sp>
    <dsp:sp modelId="{6AC9B7AB-EBC6-480F-BF9C-D6456D54C010}">
      <dsp:nvSpPr>
        <dsp:cNvPr id="0" name=""/>
        <dsp:cNvSpPr/>
      </dsp:nvSpPr>
      <dsp:spPr>
        <a:xfrm>
          <a:off x="2178527" y="1142964"/>
          <a:ext cx="969328" cy="96932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048BC6-5696-4163-9676-577F513CCA4A}">
      <dsp:nvSpPr>
        <dsp:cNvPr id="0" name=""/>
        <dsp:cNvSpPr/>
      </dsp:nvSpPr>
      <dsp:spPr>
        <a:xfrm>
          <a:off x="2385105" y="1349543"/>
          <a:ext cx="556171" cy="5561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AF8CEA-AD67-4C09-B394-2AB5732231A8}">
      <dsp:nvSpPr>
        <dsp:cNvPr id="0" name=""/>
        <dsp:cNvSpPr/>
      </dsp:nvSpPr>
      <dsp:spPr>
        <a:xfrm>
          <a:off x="1868660" y="24142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GB" sz="1200" b="0" i="0" kern="1200">
              <a:latin typeface="Futura Std Book" panose="020B0502020204020303" pitchFamily="34" charset="77"/>
            </a:rPr>
            <a:t>Make new friends</a:t>
          </a:r>
          <a:endParaRPr lang="en-US" sz="1200" b="0" i="0" kern="1200">
            <a:latin typeface="Futura Std Book" panose="020B0502020204020303" pitchFamily="34" charset="77"/>
          </a:endParaRPr>
        </a:p>
      </dsp:txBody>
      <dsp:txXfrm>
        <a:off x="1868660" y="2414215"/>
        <a:ext cx="1589062" cy="635625"/>
      </dsp:txXfrm>
    </dsp:sp>
    <dsp:sp modelId="{79F6AB72-EBC6-4E1E-8766-A5ACC9E3E166}">
      <dsp:nvSpPr>
        <dsp:cNvPr id="0" name=""/>
        <dsp:cNvSpPr/>
      </dsp:nvSpPr>
      <dsp:spPr>
        <a:xfrm>
          <a:off x="4045676" y="1142964"/>
          <a:ext cx="969328" cy="96932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9C1200-174F-4FF7-870A-51E375A54BBD}">
      <dsp:nvSpPr>
        <dsp:cNvPr id="0" name=""/>
        <dsp:cNvSpPr/>
      </dsp:nvSpPr>
      <dsp:spPr>
        <a:xfrm>
          <a:off x="4252254" y="1349543"/>
          <a:ext cx="556171" cy="5561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330B2E-D94F-40D9-8920-D9F363036FC3}">
      <dsp:nvSpPr>
        <dsp:cNvPr id="0" name=""/>
        <dsp:cNvSpPr/>
      </dsp:nvSpPr>
      <dsp:spPr>
        <a:xfrm>
          <a:off x="3735809" y="24142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GB" sz="1200" b="0" i="0" kern="1200">
              <a:latin typeface="Futura Std Book" panose="020B0502020204020303" pitchFamily="34" charset="77"/>
            </a:rPr>
            <a:t>Socialising and spending time with friends</a:t>
          </a:r>
          <a:endParaRPr lang="en-US" sz="1200" b="0" i="0" kern="1200">
            <a:latin typeface="Futura Std Book" panose="020B0502020204020303" pitchFamily="34" charset="77"/>
          </a:endParaRPr>
        </a:p>
      </dsp:txBody>
      <dsp:txXfrm>
        <a:off x="3735809" y="2414215"/>
        <a:ext cx="1589062" cy="635625"/>
      </dsp:txXfrm>
    </dsp:sp>
    <dsp:sp modelId="{72FD3AB1-1176-4BB4-B0F9-01FB849D24A3}">
      <dsp:nvSpPr>
        <dsp:cNvPr id="0" name=""/>
        <dsp:cNvSpPr/>
      </dsp:nvSpPr>
      <dsp:spPr>
        <a:xfrm>
          <a:off x="5912824" y="1142964"/>
          <a:ext cx="969328" cy="96932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B2A608-C190-477F-8265-38EAAB136684}">
      <dsp:nvSpPr>
        <dsp:cNvPr id="0" name=""/>
        <dsp:cNvSpPr/>
      </dsp:nvSpPr>
      <dsp:spPr>
        <a:xfrm>
          <a:off x="6119402" y="1349543"/>
          <a:ext cx="556171" cy="5561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D20E5A-D6BC-4E91-B58C-1BF54D4955D6}">
      <dsp:nvSpPr>
        <dsp:cNvPr id="0" name=""/>
        <dsp:cNvSpPr/>
      </dsp:nvSpPr>
      <dsp:spPr>
        <a:xfrm>
          <a:off x="5602957" y="24142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GB" sz="1200" b="0" i="0" kern="1200">
              <a:latin typeface="Futura Std Book" panose="020B0502020204020303" pitchFamily="34" charset="77"/>
            </a:rPr>
            <a:t>To gain confidence and self-esteem </a:t>
          </a:r>
          <a:endParaRPr lang="en-US" sz="1200" b="0" i="0" kern="1200">
            <a:latin typeface="Futura Std Book" panose="020B0502020204020303" pitchFamily="34" charset="77"/>
          </a:endParaRPr>
        </a:p>
      </dsp:txBody>
      <dsp:txXfrm>
        <a:off x="5602957" y="2414215"/>
        <a:ext cx="1589062" cy="635625"/>
      </dsp:txXfrm>
    </dsp:sp>
    <dsp:sp modelId="{5C9E44F2-785F-4285-AE67-E04A96C6996D}">
      <dsp:nvSpPr>
        <dsp:cNvPr id="0" name=""/>
        <dsp:cNvSpPr/>
      </dsp:nvSpPr>
      <dsp:spPr>
        <a:xfrm>
          <a:off x="7779973" y="1142964"/>
          <a:ext cx="969328" cy="969328"/>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1B71D5-C27C-438C-900E-3B78148FA3B9}">
      <dsp:nvSpPr>
        <dsp:cNvPr id="0" name=""/>
        <dsp:cNvSpPr/>
      </dsp:nvSpPr>
      <dsp:spPr>
        <a:xfrm>
          <a:off x="7986551" y="1349543"/>
          <a:ext cx="556171" cy="55617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FB67F7-EE4C-4CD0-A4E4-667EE84B9520}">
      <dsp:nvSpPr>
        <dsp:cNvPr id="0" name=""/>
        <dsp:cNvSpPr/>
      </dsp:nvSpPr>
      <dsp:spPr>
        <a:xfrm>
          <a:off x="7470105" y="24142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GB" sz="1200" b="0" i="0" kern="1200">
              <a:latin typeface="Futura Std Book" panose="020B0502020204020303" pitchFamily="34" charset="77"/>
            </a:rPr>
            <a:t>To be part of a team </a:t>
          </a:r>
          <a:endParaRPr lang="en-US" sz="1200" b="0" i="0" kern="1200">
            <a:latin typeface="Futura Std Book" panose="020B0502020204020303" pitchFamily="34" charset="77"/>
          </a:endParaRPr>
        </a:p>
      </dsp:txBody>
      <dsp:txXfrm>
        <a:off x="7470105" y="2414215"/>
        <a:ext cx="1589062" cy="635625"/>
      </dsp:txXfrm>
    </dsp:sp>
    <dsp:sp modelId="{3576B606-706F-4944-9E8B-9547D0630206}">
      <dsp:nvSpPr>
        <dsp:cNvPr id="0" name=""/>
        <dsp:cNvSpPr/>
      </dsp:nvSpPr>
      <dsp:spPr>
        <a:xfrm>
          <a:off x="9647121" y="1142964"/>
          <a:ext cx="969328" cy="96932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2D1DB4-258D-4CF9-8E76-DEB0BE349865}">
      <dsp:nvSpPr>
        <dsp:cNvPr id="0" name=""/>
        <dsp:cNvSpPr/>
      </dsp:nvSpPr>
      <dsp:spPr>
        <a:xfrm>
          <a:off x="9853699" y="1349543"/>
          <a:ext cx="556171" cy="55617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D11C06-9102-41A4-9534-9AB303D3A35C}">
      <dsp:nvSpPr>
        <dsp:cNvPr id="0" name=""/>
        <dsp:cNvSpPr/>
      </dsp:nvSpPr>
      <dsp:spPr>
        <a:xfrm>
          <a:off x="9337254" y="24142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GB" sz="1200" b="0" i="0" kern="1200">
              <a:latin typeface="Futura Std Book" panose="020B0502020204020303" pitchFamily="34" charset="77"/>
            </a:rPr>
            <a:t>To improve their mental and physical wellbeing </a:t>
          </a:r>
          <a:endParaRPr lang="en-US" sz="1200" b="0" i="0" kern="1200">
            <a:latin typeface="Futura Std Book" panose="020B0502020204020303" pitchFamily="34" charset="77"/>
          </a:endParaRPr>
        </a:p>
      </dsp:txBody>
      <dsp:txXfrm>
        <a:off x="9337254" y="2414215"/>
        <a:ext cx="1589062" cy="6356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9FCC9F-EF78-4874-82DE-D64DB2DCD541}">
      <dsp:nvSpPr>
        <dsp:cNvPr id="0" name=""/>
        <dsp:cNvSpPr/>
      </dsp:nvSpPr>
      <dsp:spPr>
        <a:xfrm>
          <a:off x="1180493" y="1403109"/>
          <a:ext cx="943242" cy="71"/>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2F5E1B-7787-4262-B80E-0CD651733638}">
      <dsp:nvSpPr>
        <dsp:cNvPr id="0" name=""/>
        <dsp:cNvSpPr/>
      </dsp:nvSpPr>
      <dsp:spPr>
        <a:xfrm>
          <a:off x="2180330" y="1323913"/>
          <a:ext cx="108472" cy="203740"/>
        </a:xfrm>
        <a:prstGeom prst="chevron">
          <a:avLst>
            <a:gd name="adj" fmla="val 90000"/>
          </a:avLst>
        </a:prstGeom>
        <a:solidFill>
          <a:schemeClr val="accent5">
            <a:tint val="40000"/>
            <a:alpha val="90000"/>
            <a:hueOff val="-853190"/>
            <a:satOff val="190"/>
            <a:lumOff val="29"/>
            <a:alphaOff val="0"/>
          </a:schemeClr>
        </a:solidFill>
        <a:ln w="19050" cap="flat" cmpd="sng" algn="ctr">
          <a:solidFill>
            <a:schemeClr val="accent5">
              <a:tint val="40000"/>
              <a:alpha val="90000"/>
              <a:hueOff val="-853190"/>
              <a:satOff val="190"/>
              <a:lumOff val="29"/>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537E40-11EE-4D9F-8C25-6F0760008A64}">
      <dsp:nvSpPr>
        <dsp:cNvPr id="0" name=""/>
        <dsp:cNvSpPr/>
      </dsp:nvSpPr>
      <dsp:spPr>
        <a:xfrm>
          <a:off x="579442" y="919999"/>
          <a:ext cx="966291" cy="966291"/>
        </a:xfrm>
        <a:prstGeom prst="ellips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497" tIns="37497" rIns="37497" bIns="37497" numCol="1" spcCol="1270" anchor="ctr" anchorCtr="0">
          <a:noAutofit/>
        </a:bodyPr>
        <a:lstStyle/>
        <a:p>
          <a:pPr marL="0" lvl="0" indent="0" algn="ctr" defTabSz="1866900">
            <a:lnSpc>
              <a:spcPct val="90000"/>
            </a:lnSpc>
            <a:spcBef>
              <a:spcPct val="0"/>
            </a:spcBef>
            <a:spcAft>
              <a:spcPct val="35000"/>
            </a:spcAft>
            <a:buNone/>
          </a:pPr>
          <a:r>
            <a:rPr lang="en-US" sz="4200" kern="1200"/>
            <a:t>1</a:t>
          </a:r>
        </a:p>
      </dsp:txBody>
      <dsp:txXfrm>
        <a:off x="720952" y="1061509"/>
        <a:ext cx="683271" cy="683271"/>
      </dsp:txXfrm>
    </dsp:sp>
    <dsp:sp modelId="{45A39905-EC41-436E-BF25-1530EBCE6A11}">
      <dsp:nvSpPr>
        <dsp:cNvPr id="0" name=""/>
        <dsp:cNvSpPr/>
      </dsp:nvSpPr>
      <dsp:spPr>
        <a:xfrm>
          <a:off x="1439" y="2051891"/>
          <a:ext cx="2122296" cy="1965600"/>
        </a:xfrm>
        <a:prstGeom prst="upArrowCallout">
          <a:avLst>
            <a:gd name="adj1" fmla="val 50000"/>
            <a:gd name="adj2" fmla="val 20000"/>
            <a:gd name="adj3" fmla="val 20000"/>
            <a:gd name="adj4" fmla="val 100000"/>
          </a:avLst>
        </a:prstGeom>
        <a:solidFill>
          <a:schemeClr val="accent5">
            <a:tint val="40000"/>
            <a:alpha val="90000"/>
            <a:hueOff val="-1706381"/>
            <a:satOff val="381"/>
            <a:lumOff val="57"/>
            <a:alphaOff val="0"/>
          </a:schemeClr>
        </a:solidFill>
        <a:ln w="19050" cap="flat" cmpd="sng" algn="ctr">
          <a:solidFill>
            <a:schemeClr val="accent5">
              <a:tint val="40000"/>
              <a:alpha val="90000"/>
              <a:hueOff val="-1706381"/>
              <a:satOff val="381"/>
              <a:lumOff val="5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409" tIns="165100" rIns="167409" bIns="165100" numCol="1" spcCol="1270" anchor="t" anchorCtr="0">
          <a:noAutofit/>
        </a:bodyPr>
        <a:lstStyle/>
        <a:p>
          <a:pPr marL="0" lvl="0" indent="0" algn="l" defTabSz="488950" rtl="0">
            <a:lnSpc>
              <a:spcPct val="90000"/>
            </a:lnSpc>
            <a:spcBef>
              <a:spcPct val="0"/>
            </a:spcBef>
            <a:spcAft>
              <a:spcPct val="35000"/>
            </a:spcAft>
            <a:buNone/>
          </a:pPr>
          <a:r>
            <a:rPr lang="en-GB" sz="1100" b="1" i="0" kern="1200">
              <a:latin typeface="Futura Std Book" panose="020B0502020204020303" pitchFamily="34" charset="77"/>
            </a:rPr>
            <a:t>1. Marketing (Pages 9-14)</a:t>
          </a:r>
        </a:p>
        <a:p>
          <a:pPr marL="0" lvl="0" indent="0" algn="l" defTabSz="488950" rtl="0">
            <a:lnSpc>
              <a:spcPct val="90000"/>
            </a:lnSpc>
            <a:spcBef>
              <a:spcPct val="0"/>
            </a:spcBef>
            <a:spcAft>
              <a:spcPct val="35000"/>
            </a:spcAft>
            <a:buNone/>
          </a:pPr>
          <a:endParaRPr lang="en-GB" sz="1100" b="0" i="0" kern="1200">
            <a:latin typeface="Futura Std Book" panose="020B0502020204020303" pitchFamily="34" charset="77"/>
          </a:endParaRPr>
        </a:p>
        <a:p>
          <a:pPr marL="0" lvl="0" indent="0" algn="l" defTabSz="488950" rtl="0">
            <a:lnSpc>
              <a:spcPct val="90000"/>
            </a:lnSpc>
            <a:spcBef>
              <a:spcPct val="0"/>
            </a:spcBef>
            <a:spcAft>
              <a:spcPct val="35000"/>
            </a:spcAft>
            <a:buNone/>
          </a:pPr>
          <a:r>
            <a:rPr lang="en-GB" sz="1100" b="0" i="0" kern="1200">
              <a:latin typeface="Futura Std Book" panose="020B0502020204020303" pitchFamily="34" charset="77"/>
            </a:rPr>
            <a:t>Create content that is representative, relatable, relevant and appealing </a:t>
          </a:r>
          <a:endParaRPr lang="en-US" sz="1100" b="0" i="0" kern="1200">
            <a:latin typeface="Futura Std Book" panose="020B0502020204020303" pitchFamily="34" charset="77"/>
          </a:endParaRPr>
        </a:p>
      </dsp:txBody>
      <dsp:txXfrm>
        <a:off x="1439" y="2445011"/>
        <a:ext cx="2122296" cy="1572480"/>
      </dsp:txXfrm>
    </dsp:sp>
    <dsp:sp modelId="{A740F460-F2A2-4675-BAAE-90074BB3BEEB}">
      <dsp:nvSpPr>
        <dsp:cNvPr id="0" name=""/>
        <dsp:cNvSpPr/>
      </dsp:nvSpPr>
      <dsp:spPr>
        <a:xfrm>
          <a:off x="2359546" y="1403109"/>
          <a:ext cx="2122296" cy="72"/>
        </a:xfrm>
        <a:prstGeom prst="rect">
          <a:avLst/>
        </a:prstGeom>
        <a:solidFill>
          <a:schemeClr val="accent5">
            <a:tint val="40000"/>
            <a:alpha val="90000"/>
            <a:hueOff val="-2559571"/>
            <a:satOff val="571"/>
            <a:lumOff val="86"/>
            <a:alphaOff val="0"/>
          </a:schemeClr>
        </a:solidFill>
        <a:ln w="19050" cap="flat" cmpd="sng" algn="ctr">
          <a:solidFill>
            <a:schemeClr val="accent5">
              <a:tint val="40000"/>
              <a:alpha val="90000"/>
              <a:hueOff val="-2559571"/>
              <a:satOff val="571"/>
              <a:lumOff val="86"/>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29247B-6079-4076-BC93-E0478BCF421F}">
      <dsp:nvSpPr>
        <dsp:cNvPr id="0" name=""/>
        <dsp:cNvSpPr/>
      </dsp:nvSpPr>
      <dsp:spPr>
        <a:xfrm>
          <a:off x="4538437" y="1323913"/>
          <a:ext cx="108472" cy="203740"/>
        </a:xfrm>
        <a:prstGeom prst="chevron">
          <a:avLst>
            <a:gd name="adj" fmla="val 90000"/>
          </a:avLst>
        </a:prstGeom>
        <a:solidFill>
          <a:schemeClr val="accent5">
            <a:tint val="40000"/>
            <a:alpha val="90000"/>
            <a:hueOff val="-3412762"/>
            <a:satOff val="762"/>
            <a:lumOff val="115"/>
            <a:alphaOff val="0"/>
          </a:schemeClr>
        </a:solidFill>
        <a:ln w="19050" cap="flat" cmpd="sng" algn="ctr">
          <a:solidFill>
            <a:schemeClr val="accent5">
              <a:tint val="40000"/>
              <a:alpha val="90000"/>
              <a:hueOff val="-3412762"/>
              <a:satOff val="762"/>
              <a:lumOff val="115"/>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F6DB8C-A207-4E35-BA35-E79BDD3A2055}">
      <dsp:nvSpPr>
        <dsp:cNvPr id="0" name=""/>
        <dsp:cNvSpPr/>
      </dsp:nvSpPr>
      <dsp:spPr>
        <a:xfrm>
          <a:off x="2937549" y="919999"/>
          <a:ext cx="966291" cy="966291"/>
        </a:xfrm>
        <a:prstGeom prst="ellipse">
          <a:avLst/>
        </a:prstGeom>
        <a:solidFill>
          <a:schemeClr val="accent5">
            <a:hueOff val="-3038037"/>
            <a:satOff val="-207"/>
            <a:lumOff val="490"/>
            <a:alphaOff val="0"/>
          </a:schemeClr>
        </a:solidFill>
        <a:ln w="19050" cap="flat" cmpd="sng" algn="ctr">
          <a:solidFill>
            <a:schemeClr val="accent5">
              <a:hueOff val="-3038037"/>
              <a:satOff val="-207"/>
              <a:lumOff val="4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497" tIns="37497" rIns="37497" bIns="37497" numCol="1" spcCol="1270" anchor="ctr" anchorCtr="0">
          <a:noAutofit/>
        </a:bodyPr>
        <a:lstStyle/>
        <a:p>
          <a:pPr marL="0" lvl="0" indent="0" algn="ctr" defTabSz="1866900">
            <a:lnSpc>
              <a:spcPct val="90000"/>
            </a:lnSpc>
            <a:spcBef>
              <a:spcPct val="0"/>
            </a:spcBef>
            <a:spcAft>
              <a:spcPct val="35000"/>
            </a:spcAft>
            <a:buNone/>
          </a:pPr>
          <a:r>
            <a:rPr lang="en-US" sz="4200" kern="1200"/>
            <a:t>2</a:t>
          </a:r>
        </a:p>
      </dsp:txBody>
      <dsp:txXfrm>
        <a:off x="3079059" y="1061509"/>
        <a:ext cx="683271" cy="683271"/>
      </dsp:txXfrm>
    </dsp:sp>
    <dsp:sp modelId="{543BC6CA-0776-4981-81CA-CB90E10B73AA}">
      <dsp:nvSpPr>
        <dsp:cNvPr id="0" name=""/>
        <dsp:cNvSpPr/>
      </dsp:nvSpPr>
      <dsp:spPr>
        <a:xfrm>
          <a:off x="2359546" y="2051891"/>
          <a:ext cx="2122296" cy="1965600"/>
        </a:xfrm>
        <a:prstGeom prst="upArrowCallout">
          <a:avLst>
            <a:gd name="adj1" fmla="val 50000"/>
            <a:gd name="adj2" fmla="val 20000"/>
            <a:gd name="adj3" fmla="val 20000"/>
            <a:gd name="adj4" fmla="val 100000"/>
          </a:avLst>
        </a:prstGeom>
        <a:solidFill>
          <a:schemeClr val="accent5">
            <a:tint val="40000"/>
            <a:alpha val="90000"/>
            <a:hueOff val="-4265952"/>
            <a:satOff val="952"/>
            <a:lumOff val="143"/>
            <a:alphaOff val="0"/>
          </a:schemeClr>
        </a:solidFill>
        <a:ln w="19050" cap="flat" cmpd="sng" algn="ctr">
          <a:solidFill>
            <a:schemeClr val="accent5">
              <a:tint val="40000"/>
              <a:alpha val="90000"/>
              <a:hueOff val="-4265952"/>
              <a:satOff val="952"/>
              <a:lumOff val="1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409" tIns="165100" rIns="167409" bIns="165100" numCol="1" spcCol="1270" anchor="t" anchorCtr="0">
          <a:noAutofit/>
        </a:bodyPr>
        <a:lstStyle/>
        <a:p>
          <a:pPr marL="0" lvl="0" indent="0" algn="l" defTabSz="488950" rtl="0">
            <a:lnSpc>
              <a:spcPct val="90000"/>
            </a:lnSpc>
            <a:spcBef>
              <a:spcPct val="0"/>
            </a:spcBef>
            <a:spcAft>
              <a:spcPct val="35000"/>
            </a:spcAft>
            <a:buNone/>
          </a:pPr>
          <a:r>
            <a:rPr lang="en-GB" sz="1100" b="1" i="0" kern="1200">
              <a:latin typeface="Futura Std Book" panose="020B0502020204020303" pitchFamily="34" charset="77"/>
            </a:rPr>
            <a:t>2. Recognition &amp; Incentives (Pages 15-19) </a:t>
          </a:r>
        </a:p>
        <a:p>
          <a:pPr marL="0" lvl="0" indent="0" algn="l" defTabSz="488950" rtl="0">
            <a:lnSpc>
              <a:spcPct val="90000"/>
            </a:lnSpc>
            <a:spcBef>
              <a:spcPct val="0"/>
            </a:spcBef>
            <a:spcAft>
              <a:spcPct val="35000"/>
            </a:spcAft>
            <a:buNone/>
          </a:pPr>
          <a:endParaRPr lang="en-GB" sz="1100" kern="1200">
            <a:latin typeface="Aptos Display" panose="02110004020202020204"/>
          </a:endParaRPr>
        </a:p>
        <a:p>
          <a:pPr marL="0" lvl="0" indent="0" algn="l" defTabSz="488950" rtl="0">
            <a:lnSpc>
              <a:spcPct val="90000"/>
            </a:lnSpc>
            <a:spcBef>
              <a:spcPct val="0"/>
            </a:spcBef>
            <a:spcAft>
              <a:spcPct val="35000"/>
            </a:spcAft>
            <a:buNone/>
          </a:pPr>
          <a:r>
            <a:rPr lang="en-GB" sz="1100" b="0" i="0" kern="1200">
              <a:latin typeface="Futura Std Book" panose="020B0502020204020303" pitchFamily="34" charset="77"/>
            </a:rPr>
            <a:t>Boost confidence &amp; make the offers more appealing </a:t>
          </a:r>
          <a:endParaRPr lang="en-US" sz="1100" b="0" i="0" kern="1200">
            <a:latin typeface="Futura Std Book" panose="020B0502020204020303" pitchFamily="34" charset="77"/>
          </a:endParaRPr>
        </a:p>
      </dsp:txBody>
      <dsp:txXfrm>
        <a:off x="2359546" y="2445011"/>
        <a:ext cx="2122296" cy="1572480"/>
      </dsp:txXfrm>
    </dsp:sp>
    <dsp:sp modelId="{68B88DD9-5829-4C97-ADE1-CEABB2995C57}">
      <dsp:nvSpPr>
        <dsp:cNvPr id="0" name=""/>
        <dsp:cNvSpPr/>
      </dsp:nvSpPr>
      <dsp:spPr>
        <a:xfrm>
          <a:off x="4717653" y="1403109"/>
          <a:ext cx="2122296" cy="72"/>
        </a:xfrm>
        <a:prstGeom prst="rect">
          <a:avLst/>
        </a:prstGeom>
        <a:solidFill>
          <a:schemeClr val="accent5">
            <a:tint val="40000"/>
            <a:alpha val="90000"/>
            <a:hueOff val="-5119142"/>
            <a:satOff val="1143"/>
            <a:lumOff val="172"/>
            <a:alphaOff val="0"/>
          </a:schemeClr>
        </a:solidFill>
        <a:ln w="19050" cap="flat" cmpd="sng" algn="ctr">
          <a:solidFill>
            <a:schemeClr val="accent5">
              <a:tint val="40000"/>
              <a:alpha val="90000"/>
              <a:hueOff val="-5119142"/>
              <a:satOff val="1143"/>
              <a:lumOff val="172"/>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ABA4A4-BD2E-43CD-9FCF-A38206881EA3}">
      <dsp:nvSpPr>
        <dsp:cNvPr id="0" name=""/>
        <dsp:cNvSpPr/>
      </dsp:nvSpPr>
      <dsp:spPr>
        <a:xfrm>
          <a:off x="6896544" y="1323913"/>
          <a:ext cx="108472" cy="203740"/>
        </a:xfrm>
        <a:prstGeom prst="chevron">
          <a:avLst>
            <a:gd name="adj" fmla="val 90000"/>
          </a:avLst>
        </a:prstGeom>
        <a:solidFill>
          <a:schemeClr val="accent5">
            <a:tint val="40000"/>
            <a:alpha val="90000"/>
            <a:hueOff val="-5972333"/>
            <a:satOff val="1333"/>
            <a:lumOff val="200"/>
            <a:alphaOff val="0"/>
          </a:schemeClr>
        </a:solidFill>
        <a:ln w="19050" cap="flat" cmpd="sng" algn="ctr">
          <a:solidFill>
            <a:schemeClr val="accent5">
              <a:tint val="40000"/>
              <a:alpha val="90000"/>
              <a:hueOff val="-5972333"/>
              <a:satOff val="1333"/>
              <a:lumOff val="20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818A4D-A2ED-4432-AF9D-CABBA6E18DB0}">
      <dsp:nvSpPr>
        <dsp:cNvPr id="0" name=""/>
        <dsp:cNvSpPr/>
      </dsp:nvSpPr>
      <dsp:spPr>
        <a:xfrm>
          <a:off x="5295656" y="919999"/>
          <a:ext cx="966291" cy="966291"/>
        </a:xfrm>
        <a:prstGeom prst="ellipse">
          <a:avLst/>
        </a:prstGeom>
        <a:solidFill>
          <a:schemeClr val="accent5">
            <a:hueOff val="-6076075"/>
            <a:satOff val="-413"/>
            <a:lumOff val="981"/>
            <a:alphaOff val="0"/>
          </a:schemeClr>
        </a:solidFill>
        <a:ln w="19050" cap="flat" cmpd="sng" algn="ctr">
          <a:solidFill>
            <a:schemeClr val="accent5">
              <a:hueOff val="-6076075"/>
              <a:satOff val="-413"/>
              <a:lumOff val="9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497" tIns="37497" rIns="37497" bIns="37497" numCol="1" spcCol="1270" anchor="ctr" anchorCtr="0">
          <a:noAutofit/>
        </a:bodyPr>
        <a:lstStyle/>
        <a:p>
          <a:pPr marL="0" lvl="0" indent="0" algn="ctr" defTabSz="1866900">
            <a:lnSpc>
              <a:spcPct val="90000"/>
            </a:lnSpc>
            <a:spcBef>
              <a:spcPct val="0"/>
            </a:spcBef>
            <a:spcAft>
              <a:spcPct val="35000"/>
            </a:spcAft>
            <a:buNone/>
          </a:pPr>
          <a:r>
            <a:rPr lang="en-US" sz="4200" kern="1200"/>
            <a:t>3</a:t>
          </a:r>
        </a:p>
      </dsp:txBody>
      <dsp:txXfrm>
        <a:off x="5437166" y="1061509"/>
        <a:ext cx="683271" cy="683271"/>
      </dsp:txXfrm>
    </dsp:sp>
    <dsp:sp modelId="{FDA75100-F6E8-41F0-9C30-FB934F567F27}">
      <dsp:nvSpPr>
        <dsp:cNvPr id="0" name=""/>
        <dsp:cNvSpPr/>
      </dsp:nvSpPr>
      <dsp:spPr>
        <a:xfrm>
          <a:off x="4717653" y="2051891"/>
          <a:ext cx="2122296" cy="1965600"/>
        </a:xfrm>
        <a:prstGeom prst="upArrowCallout">
          <a:avLst>
            <a:gd name="adj1" fmla="val 50000"/>
            <a:gd name="adj2" fmla="val 20000"/>
            <a:gd name="adj3" fmla="val 20000"/>
            <a:gd name="adj4" fmla="val 100000"/>
          </a:avLst>
        </a:prstGeom>
        <a:solidFill>
          <a:schemeClr val="accent5">
            <a:tint val="40000"/>
            <a:alpha val="90000"/>
            <a:hueOff val="-6825524"/>
            <a:satOff val="1524"/>
            <a:lumOff val="229"/>
            <a:alphaOff val="0"/>
          </a:schemeClr>
        </a:solidFill>
        <a:ln w="19050" cap="flat" cmpd="sng" algn="ctr">
          <a:solidFill>
            <a:schemeClr val="accent5">
              <a:tint val="40000"/>
              <a:alpha val="90000"/>
              <a:hueOff val="-6825524"/>
              <a:satOff val="1524"/>
              <a:lumOff val="22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409" tIns="165100" rIns="167409" bIns="165100" numCol="1" spcCol="1270" anchor="t" anchorCtr="0">
          <a:noAutofit/>
        </a:bodyPr>
        <a:lstStyle/>
        <a:p>
          <a:pPr marL="0" lvl="0" indent="0" algn="l" defTabSz="488950" rtl="0">
            <a:lnSpc>
              <a:spcPct val="90000"/>
            </a:lnSpc>
            <a:spcBef>
              <a:spcPct val="0"/>
            </a:spcBef>
            <a:spcAft>
              <a:spcPct val="35000"/>
            </a:spcAft>
            <a:buNone/>
          </a:pPr>
          <a:r>
            <a:rPr lang="en-GB" sz="1100" b="1" i="0" kern="1200">
              <a:latin typeface="Futura Std Book" panose="020B0502020204020303" pitchFamily="34" charset="77"/>
            </a:rPr>
            <a:t>3. Facilities (Page 20)  </a:t>
          </a:r>
        </a:p>
        <a:p>
          <a:pPr marL="0" lvl="0" indent="0" algn="l" defTabSz="488950" rtl="0">
            <a:lnSpc>
              <a:spcPct val="90000"/>
            </a:lnSpc>
            <a:spcBef>
              <a:spcPct val="0"/>
            </a:spcBef>
            <a:spcAft>
              <a:spcPct val="35000"/>
            </a:spcAft>
            <a:buNone/>
          </a:pPr>
          <a:endParaRPr lang="en-GB" sz="1100" b="0" i="0" kern="1200">
            <a:latin typeface="Aptos Display" panose="02110004020202020204"/>
          </a:endParaRPr>
        </a:p>
        <a:p>
          <a:pPr marL="0" lvl="0" indent="0" algn="l" defTabSz="488950" rtl="0">
            <a:lnSpc>
              <a:spcPct val="90000"/>
            </a:lnSpc>
            <a:spcBef>
              <a:spcPct val="0"/>
            </a:spcBef>
            <a:spcAft>
              <a:spcPct val="35000"/>
            </a:spcAft>
            <a:buNone/>
          </a:pPr>
          <a:r>
            <a:rPr lang="en-GB" sz="1100" b="0" i="0" kern="1200">
              <a:latin typeface="Futura Std Book" panose="020B0502020204020303" pitchFamily="34" charset="77"/>
            </a:rPr>
            <a:t>Removing barriers to participation by selecting a venue that suit target audiences needs </a:t>
          </a:r>
          <a:r>
            <a:rPr lang="en-GB" sz="1100" kern="1200">
              <a:latin typeface="Aptos Display" panose="02110004020202020204"/>
            </a:rPr>
            <a:t> </a:t>
          </a:r>
          <a:endParaRPr lang="en-US" sz="1100" kern="1200"/>
        </a:p>
      </dsp:txBody>
      <dsp:txXfrm>
        <a:off x="4717653" y="2445011"/>
        <a:ext cx="2122296" cy="1572480"/>
      </dsp:txXfrm>
    </dsp:sp>
    <dsp:sp modelId="{DD32CCEC-CCF9-48C2-AA3A-D6B2BB60FBB6}">
      <dsp:nvSpPr>
        <dsp:cNvPr id="0" name=""/>
        <dsp:cNvSpPr/>
      </dsp:nvSpPr>
      <dsp:spPr>
        <a:xfrm>
          <a:off x="7075761" y="1403109"/>
          <a:ext cx="2122296" cy="72"/>
        </a:xfrm>
        <a:prstGeom prst="rect">
          <a:avLst/>
        </a:prstGeom>
        <a:solidFill>
          <a:schemeClr val="accent5">
            <a:tint val="40000"/>
            <a:alpha val="90000"/>
            <a:hueOff val="-7678713"/>
            <a:satOff val="1714"/>
            <a:lumOff val="258"/>
            <a:alphaOff val="0"/>
          </a:schemeClr>
        </a:solidFill>
        <a:ln w="19050" cap="flat" cmpd="sng" algn="ctr">
          <a:solidFill>
            <a:schemeClr val="accent5">
              <a:tint val="40000"/>
              <a:alpha val="90000"/>
              <a:hueOff val="-7678713"/>
              <a:satOff val="1714"/>
              <a:lumOff val="258"/>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A92F2E-E532-4EC9-B29E-F7EBC2E3D827}">
      <dsp:nvSpPr>
        <dsp:cNvPr id="0" name=""/>
        <dsp:cNvSpPr/>
      </dsp:nvSpPr>
      <dsp:spPr>
        <a:xfrm>
          <a:off x="9254652" y="1323913"/>
          <a:ext cx="108472" cy="203740"/>
        </a:xfrm>
        <a:prstGeom prst="chevron">
          <a:avLst>
            <a:gd name="adj" fmla="val 90000"/>
          </a:avLst>
        </a:prstGeom>
        <a:solidFill>
          <a:schemeClr val="accent5">
            <a:tint val="40000"/>
            <a:alpha val="90000"/>
            <a:hueOff val="-8531905"/>
            <a:satOff val="1905"/>
            <a:lumOff val="286"/>
            <a:alphaOff val="0"/>
          </a:schemeClr>
        </a:solidFill>
        <a:ln w="19050" cap="flat" cmpd="sng" algn="ctr">
          <a:solidFill>
            <a:schemeClr val="accent5">
              <a:tint val="40000"/>
              <a:alpha val="90000"/>
              <a:hueOff val="-8531905"/>
              <a:satOff val="1905"/>
              <a:lumOff val="286"/>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F4716E-A9A4-44E7-BFF2-56FA5B3AA9B3}">
      <dsp:nvSpPr>
        <dsp:cNvPr id="0" name=""/>
        <dsp:cNvSpPr/>
      </dsp:nvSpPr>
      <dsp:spPr>
        <a:xfrm>
          <a:off x="7653763" y="919999"/>
          <a:ext cx="966291" cy="966291"/>
        </a:xfrm>
        <a:prstGeom prst="ellipse">
          <a:avLst/>
        </a:prstGeom>
        <a:solidFill>
          <a:schemeClr val="accent5">
            <a:hueOff val="-9114112"/>
            <a:satOff val="-620"/>
            <a:lumOff val="1471"/>
            <a:alphaOff val="0"/>
          </a:schemeClr>
        </a:solidFill>
        <a:ln w="19050" cap="flat" cmpd="sng" algn="ctr">
          <a:solidFill>
            <a:schemeClr val="accent5">
              <a:hueOff val="-9114112"/>
              <a:satOff val="-620"/>
              <a:lumOff val="1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497" tIns="37497" rIns="37497" bIns="37497" numCol="1" spcCol="1270" anchor="ctr" anchorCtr="0">
          <a:noAutofit/>
        </a:bodyPr>
        <a:lstStyle/>
        <a:p>
          <a:pPr marL="0" lvl="0" indent="0" algn="ctr" defTabSz="1866900">
            <a:lnSpc>
              <a:spcPct val="90000"/>
            </a:lnSpc>
            <a:spcBef>
              <a:spcPct val="0"/>
            </a:spcBef>
            <a:spcAft>
              <a:spcPct val="35000"/>
            </a:spcAft>
            <a:buNone/>
          </a:pPr>
          <a:r>
            <a:rPr lang="en-US" sz="4200" kern="1200"/>
            <a:t>4</a:t>
          </a:r>
        </a:p>
      </dsp:txBody>
      <dsp:txXfrm>
        <a:off x="7795273" y="1061509"/>
        <a:ext cx="683271" cy="683271"/>
      </dsp:txXfrm>
    </dsp:sp>
    <dsp:sp modelId="{D78D790D-1CA3-41FB-A9A0-C2DF00E660C6}">
      <dsp:nvSpPr>
        <dsp:cNvPr id="0" name=""/>
        <dsp:cNvSpPr/>
      </dsp:nvSpPr>
      <dsp:spPr>
        <a:xfrm>
          <a:off x="7075761" y="2051891"/>
          <a:ext cx="2122296" cy="1965600"/>
        </a:xfrm>
        <a:prstGeom prst="upArrowCallout">
          <a:avLst>
            <a:gd name="adj1" fmla="val 50000"/>
            <a:gd name="adj2" fmla="val 20000"/>
            <a:gd name="adj3" fmla="val 20000"/>
            <a:gd name="adj4" fmla="val 100000"/>
          </a:avLst>
        </a:prstGeom>
        <a:solidFill>
          <a:schemeClr val="accent5">
            <a:tint val="40000"/>
            <a:alpha val="90000"/>
            <a:hueOff val="-9385094"/>
            <a:satOff val="2095"/>
            <a:lumOff val="315"/>
            <a:alphaOff val="0"/>
          </a:schemeClr>
        </a:solidFill>
        <a:ln w="19050" cap="flat" cmpd="sng" algn="ctr">
          <a:solidFill>
            <a:schemeClr val="accent5">
              <a:tint val="40000"/>
              <a:alpha val="90000"/>
              <a:hueOff val="-9385094"/>
              <a:satOff val="2095"/>
              <a:lumOff val="3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409" tIns="165100" rIns="167409" bIns="165100" numCol="1" spcCol="1270" anchor="t" anchorCtr="0">
          <a:noAutofit/>
        </a:bodyPr>
        <a:lstStyle/>
        <a:p>
          <a:pPr marL="0" lvl="0" indent="0" algn="l" defTabSz="488950" rtl="0">
            <a:lnSpc>
              <a:spcPct val="90000"/>
            </a:lnSpc>
            <a:spcBef>
              <a:spcPct val="0"/>
            </a:spcBef>
            <a:spcAft>
              <a:spcPct val="35000"/>
            </a:spcAft>
            <a:buNone/>
          </a:pPr>
          <a:r>
            <a:rPr lang="en-GB" sz="1100" b="1" i="0" kern="1200">
              <a:latin typeface="Futura Std Book"/>
            </a:rPr>
            <a:t>4.  Right Cricket activity and environment (Pages 21-26) </a:t>
          </a:r>
        </a:p>
        <a:p>
          <a:pPr marL="0" lvl="0" indent="0" algn="l" defTabSz="488950" rtl="0">
            <a:lnSpc>
              <a:spcPct val="90000"/>
            </a:lnSpc>
            <a:spcBef>
              <a:spcPct val="0"/>
            </a:spcBef>
            <a:spcAft>
              <a:spcPct val="35000"/>
            </a:spcAft>
            <a:buNone/>
          </a:pPr>
          <a:r>
            <a:rPr lang="en-GB" sz="1100" b="0" i="0" kern="1200">
              <a:latin typeface="Futura Std Book" panose="020B0502020204020303" pitchFamily="34" charset="77"/>
            </a:rPr>
            <a:t>Reframe the cricket offer as a fun and social space where their needs are understood</a:t>
          </a:r>
        </a:p>
      </dsp:txBody>
      <dsp:txXfrm>
        <a:off x="7075761" y="2445011"/>
        <a:ext cx="2122296" cy="1572480"/>
      </dsp:txXfrm>
    </dsp:sp>
    <dsp:sp modelId="{EC18903A-1F0B-4930-B055-D70364011DDA}">
      <dsp:nvSpPr>
        <dsp:cNvPr id="0" name=""/>
        <dsp:cNvSpPr/>
      </dsp:nvSpPr>
      <dsp:spPr>
        <a:xfrm>
          <a:off x="9433868" y="1403109"/>
          <a:ext cx="1061148" cy="72"/>
        </a:xfrm>
        <a:prstGeom prst="rect">
          <a:avLst/>
        </a:prstGeom>
        <a:solidFill>
          <a:schemeClr val="accent5">
            <a:tint val="40000"/>
            <a:alpha val="90000"/>
            <a:hueOff val="-10238285"/>
            <a:satOff val="2286"/>
            <a:lumOff val="344"/>
            <a:alphaOff val="0"/>
          </a:schemeClr>
        </a:solidFill>
        <a:ln w="19050" cap="flat" cmpd="sng" algn="ctr">
          <a:solidFill>
            <a:schemeClr val="accent5">
              <a:tint val="40000"/>
              <a:alpha val="90000"/>
              <a:hueOff val="-10238285"/>
              <a:satOff val="2286"/>
              <a:lumOff val="344"/>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077AA0-387F-4267-8F44-8EC4A28122E0}">
      <dsp:nvSpPr>
        <dsp:cNvPr id="0" name=""/>
        <dsp:cNvSpPr/>
      </dsp:nvSpPr>
      <dsp:spPr>
        <a:xfrm>
          <a:off x="10011870" y="919999"/>
          <a:ext cx="966291" cy="966291"/>
        </a:xfrm>
        <a:prstGeom prst="ellipse">
          <a:avLst/>
        </a:prstGeom>
        <a:solidFill>
          <a:schemeClr val="accent5">
            <a:hueOff val="-12152150"/>
            <a:satOff val="-826"/>
            <a:lumOff val="1961"/>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497" tIns="37497" rIns="37497" bIns="37497" numCol="1" spcCol="1270" anchor="ctr" anchorCtr="0">
          <a:noAutofit/>
        </a:bodyPr>
        <a:lstStyle/>
        <a:p>
          <a:pPr marL="0" lvl="0" indent="0" algn="ctr" defTabSz="1866900">
            <a:lnSpc>
              <a:spcPct val="90000"/>
            </a:lnSpc>
            <a:spcBef>
              <a:spcPct val="0"/>
            </a:spcBef>
            <a:spcAft>
              <a:spcPct val="35000"/>
            </a:spcAft>
            <a:buNone/>
          </a:pPr>
          <a:r>
            <a:rPr lang="en-US" sz="4200" kern="1200"/>
            <a:t>5</a:t>
          </a:r>
        </a:p>
      </dsp:txBody>
      <dsp:txXfrm>
        <a:off x="10153380" y="1061509"/>
        <a:ext cx="683271" cy="683271"/>
      </dsp:txXfrm>
    </dsp:sp>
    <dsp:sp modelId="{C8C661CA-2091-4009-894D-33DF5145DC59}">
      <dsp:nvSpPr>
        <dsp:cNvPr id="0" name=""/>
        <dsp:cNvSpPr/>
      </dsp:nvSpPr>
      <dsp:spPr>
        <a:xfrm>
          <a:off x="9433868" y="2051891"/>
          <a:ext cx="2122296" cy="1965600"/>
        </a:xfrm>
        <a:prstGeom prst="upArrowCallout">
          <a:avLst>
            <a:gd name="adj1" fmla="val 50000"/>
            <a:gd name="adj2" fmla="val 20000"/>
            <a:gd name="adj3" fmla="val 20000"/>
            <a:gd name="adj4" fmla="val 100000"/>
          </a:avLst>
        </a:prstGeom>
        <a:solidFill>
          <a:schemeClr val="accent5">
            <a:tint val="40000"/>
            <a:alpha val="90000"/>
            <a:hueOff val="-11944666"/>
            <a:satOff val="2667"/>
            <a:lumOff val="401"/>
            <a:alphaOff val="0"/>
          </a:schemeClr>
        </a:solidFill>
        <a:ln w="19050" cap="flat" cmpd="sng" algn="ctr">
          <a:solidFill>
            <a:schemeClr val="accent5">
              <a:tint val="40000"/>
              <a:alpha val="90000"/>
              <a:hueOff val="-11944666"/>
              <a:satOff val="2667"/>
              <a:lumOff val="4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409" tIns="165100" rIns="167409" bIns="165100" numCol="1" spcCol="1270" anchor="t" anchorCtr="0">
          <a:noAutofit/>
        </a:bodyPr>
        <a:lstStyle/>
        <a:p>
          <a:pPr marL="0" lvl="0" indent="0" algn="l" defTabSz="488950" rtl="0">
            <a:lnSpc>
              <a:spcPct val="90000"/>
            </a:lnSpc>
            <a:spcBef>
              <a:spcPct val="0"/>
            </a:spcBef>
            <a:spcAft>
              <a:spcPct val="35000"/>
            </a:spcAft>
            <a:buNone/>
          </a:pPr>
          <a:r>
            <a:rPr lang="en-GB" sz="1100" b="1" i="0" kern="1200">
              <a:latin typeface="Futura Std Book"/>
            </a:rPr>
            <a:t>5. Right People (Page 27)</a:t>
          </a:r>
        </a:p>
        <a:p>
          <a:pPr marL="0" lvl="0" indent="0" algn="l" defTabSz="488950" rtl="0">
            <a:lnSpc>
              <a:spcPct val="90000"/>
            </a:lnSpc>
            <a:spcBef>
              <a:spcPct val="0"/>
            </a:spcBef>
            <a:spcAft>
              <a:spcPct val="35000"/>
            </a:spcAft>
            <a:buNone/>
          </a:pPr>
          <a:endParaRPr lang="en-GB" sz="1100" b="0" i="0" kern="1200">
            <a:latin typeface="Futura Std Book" panose="020B0502020204020303" pitchFamily="34" charset="77"/>
          </a:endParaRPr>
        </a:p>
        <a:p>
          <a:pPr marL="0" lvl="0" indent="0" algn="l" defTabSz="488950" rtl="0">
            <a:lnSpc>
              <a:spcPct val="90000"/>
            </a:lnSpc>
            <a:spcBef>
              <a:spcPct val="0"/>
            </a:spcBef>
            <a:spcAft>
              <a:spcPct val="35000"/>
            </a:spcAft>
            <a:buNone/>
          </a:pPr>
          <a:r>
            <a:rPr lang="en-GB" sz="1100" b="0" i="0" kern="1200">
              <a:latin typeface="Futura Std Book" panose="020B0502020204020303" pitchFamily="34" charset="77"/>
            </a:rPr>
            <a:t>Increase relatable role models and have coaches who understand player's needs</a:t>
          </a:r>
          <a:endParaRPr lang="en-US" sz="1100" b="0" i="0" kern="1200">
            <a:latin typeface="Futura Std Book" panose="020B0502020204020303" pitchFamily="34" charset="77"/>
          </a:endParaRPr>
        </a:p>
      </dsp:txBody>
      <dsp:txXfrm>
        <a:off x="9433868" y="2445011"/>
        <a:ext cx="2122296" cy="15724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8F001-6920-8B43-B268-0ED9F6D67534}">
      <dsp:nvSpPr>
        <dsp:cNvPr id="0" name=""/>
        <dsp:cNvSpPr/>
      </dsp:nvSpPr>
      <dsp:spPr>
        <a:xfrm>
          <a:off x="0" y="988600"/>
          <a:ext cx="3286125" cy="197167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a:latin typeface="Poppins"/>
              <a:cs typeface="Poppins"/>
            </a:rPr>
            <a:t>65%</a:t>
          </a:r>
          <a:r>
            <a:rPr lang="en-US" sz="1600" kern="1200"/>
            <a:t> </a:t>
          </a:r>
          <a:r>
            <a:rPr lang="en-US" sz="1600" b="0" i="0" kern="1200">
              <a:latin typeface="Futura Std Book" panose="020B0502020204020303" pitchFamily="34" charset="77"/>
            </a:rPr>
            <a:t>of girls on our </a:t>
          </a:r>
          <a:r>
            <a:rPr lang="en-US" sz="1600" b="0" i="0" kern="1200" err="1">
              <a:latin typeface="Futura Std Book" panose="020B0502020204020303" pitchFamily="34" charset="77"/>
            </a:rPr>
            <a:t>programmes</a:t>
          </a:r>
          <a:r>
            <a:rPr lang="en-US" sz="1600" b="0" i="0" kern="1200">
              <a:latin typeface="Futura Std Book" panose="020B0502020204020303" pitchFamily="34" charset="77"/>
            </a:rPr>
            <a:t> said having the right imagery and language is a key step to engagement</a:t>
          </a:r>
        </a:p>
      </dsp:txBody>
      <dsp:txXfrm>
        <a:off x="0" y="988600"/>
        <a:ext cx="3286125" cy="1971675"/>
      </dsp:txXfrm>
    </dsp:sp>
    <dsp:sp modelId="{1A240C60-8F21-3A4E-962A-EF6173C21908}">
      <dsp:nvSpPr>
        <dsp:cNvPr id="0" name=""/>
        <dsp:cNvSpPr/>
      </dsp:nvSpPr>
      <dsp:spPr>
        <a:xfrm>
          <a:off x="3614737" y="988600"/>
          <a:ext cx="3286125" cy="1971675"/>
        </a:xfrm>
        <a:prstGeom prst="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0" i="0" kern="1200">
              <a:latin typeface="Futura Std Book" panose="020B0502020204020303" pitchFamily="34" charset="77"/>
            </a:rPr>
            <a:t>Their first experience of advertisement happens before they attend the session; you must provide all necessary information and reassurance they need to take their first steps into cricket</a:t>
          </a:r>
          <a:r>
            <a:rPr lang="en-US" sz="1600" kern="1200">
              <a:latin typeface="Aptos Display" panose="02110004020202020204"/>
            </a:rPr>
            <a:t>  </a:t>
          </a:r>
        </a:p>
      </dsp:txBody>
      <dsp:txXfrm>
        <a:off x="3614737" y="988600"/>
        <a:ext cx="3286125" cy="1971675"/>
      </dsp:txXfrm>
    </dsp:sp>
    <dsp:sp modelId="{D13C35DD-F331-6548-A7C0-55472F79B85F}">
      <dsp:nvSpPr>
        <dsp:cNvPr id="0" name=""/>
        <dsp:cNvSpPr/>
      </dsp:nvSpPr>
      <dsp:spPr>
        <a:xfrm>
          <a:off x="7229475" y="988600"/>
          <a:ext cx="3286125" cy="1971675"/>
        </a:xfrm>
        <a:prstGeom prst="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0" i="0" kern="1200">
              <a:latin typeface="Futura Std Book" panose="020B0502020204020303" pitchFamily="34" charset="77"/>
            </a:rPr>
            <a:t>On the next few pages, we will provide key suggestions you should be considering when developing your marketing and communications strategy</a:t>
          </a:r>
        </a:p>
      </dsp:txBody>
      <dsp:txXfrm>
        <a:off x="7229475" y="988600"/>
        <a:ext cx="3286125" cy="19716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71D8AE-1ADD-4F93-B8B8-265CC2DE0B08}">
      <dsp:nvSpPr>
        <dsp:cNvPr id="0" name=""/>
        <dsp:cNvSpPr/>
      </dsp:nvSpPr>
      <dsp:spPr>
        <a:xfrm>
          <a:off x="1499" y="1580013"/>
          <a:ext cx="3416105" cy="2049663"/>
        </a:xfrm>
        <a:prstGeom prst="rect">
          <a:avLst/>
        </a:prstGeom>
        <a:solidFill>
          <a:schemeClr val="accent2">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933450">
            <a:lnSpc>
              <a:spcPct val="90000"/>
            </a:lnSpc>
            <a:spcBef>
              <a:spcPct val="0"/>
            </a:spcBef>
            <a:spcAft>
              <a:spcPct val="35000"/>
            </a:spcAft>
            <a:buNone/>
          </a:pPr>
          <a:r>
            <a:rPr lang="en-US" sz="2100" b="0" i="0" u="sng" kern="1200">
              <a:latin typeface="Futura Std Book" panose="020B0502020204020303" pitchFamily="34" charset="77"/>
            </a:rPr>
            <a:t>Social media</a:t>
          </a:r>
        </a:p>
        <a:p>
          <a:pPr marL="0" lvl="0" indent="0" algn="ctr" defTabSz="933450" rtl="0">
            <a:lnSpc>
              <a:spcPct val="90000"/>
            </a:lnSpc>
            <a:spcBef>
              <a:spcPct val="0"/>
            </a:spcBef>
            <a:spcAft>
              <a:spcPct val="35000"/>
            </a:spcAft>
            <a:buNone/>
          </a:pPr>
          <a:r>
            <a:rPr lang="en-US" sz="2100" b="0" i="0" kern="1200">
              <a:latin typeface="Futura Std Book" panose="020B0502020204020303" pitchFamily="34" charset="77"/>
            </a:rPr>
            <a:t>Sharing authentic story telling posts (</a:t>
          </a:r>
          <a:r>
            <a:rPr lang="en-US" sz="2100" b="0" i="0" kern="1200" err="1">
              <a:latin typeface="Futura Std Book" panose="020B0502020204020303" pitchFamily="34" charset="77"/>
            </a:rPr>
            <a:t>i.e</a:t>
          </a:r>
          <a:r>
            <a:rPr lang="en-US" sz="2100" b="0" i="0" kern="1200">
              <a:latin typeface="Futura Std Book" panose="020B0502020204020303" pitchFamily="34" charset="77"/>
            </a:rPr>
            <a:t>) personal journeys </a:t>
          </a:r>
        </a:p>
      </dsp:txBody>
      <dsp:txXfrm>
        <a:off x="1499" y="1580013"/>
        <a:ext cx="3416105" cy="2049663"/>
      </dsp:txXfrm>
    </dsp:sp>
    <dsp:sp modelId="{1292B652-8701-4F14-BE43-FCCC62D84D59}">
      <dsp:nvSpPr>
        <dsp:cNvPr id="0" name=""/>
        <dsp:cNvSpPr/>
      </dsp:nvSpPr>
      <dsp:spPr>
        <a:xfrm>
          <a:off x="3465856" y="2483345"/>
          <a:ext cx="512415" cy="243000"/>
        </a:xfrm>
        <a:prstGeom prst="rightArrow">
          <a:avLst>
            <a:gd name="adj1" fmla="val 50000"/>
            <a:gd name="adj2" fmla="val 50000"/>
          </a:avLst>
        </a:prstGeom>
        <a:solidFill>
          <a:schemeClr val="accent2">
            <a:alpha val="90000"/>
            <a:hueOff val="0"/>
            <a:satOff val="0"/>
            <a:lumOff val="0"/>
            <a:alphaOff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6235C5-8EDD-41DA-A8C8-1C1A8346E271}">
      <dsp:nvSpPr>
        <dsp:cNvPr id="0" name=""/>
        <dsp:cNvSpPr/>
      </dsp:nvSpPr>
      <dsp:spPr>
        <a:xfrm>
          <a:off x="4026524" y="1580013"/>
          <a:ext cx="3416105" cy="2049663"/>
        </a:xfrm>
        <a:prstGeom prst="rect">
          <a:avLst/>
        </a:prstGeom>
        <a:solidFill>
          <a:schemeClr val="accent2">
            <a:alpha val="90000"/>
            <a:hueOff val="0"/>
            <a:satOff val="0"/>
            <a:lumOff val="0"/>
            <a:alphaOff val="-2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933450">
            <a:lnSpc>
              <a:spcPct val="90000"/>
            </a:lnSpc>
            <a:spcBef>
              <a:spcPct val="0"/>
            </a:spcBef>
            <a:spcAft>
              <a:spcPct val="35000"/>
            </a:spcAft>
            <a:buNone/>
          </a:pPr>
          <a:r>
            <a:rPr lang="en-US" sz="2100" b="0" i="0" u="sng" kern="1200">
              <a:latin typeface="Futura Std Book" panose="020B0502020204020303" pitchFamily="34" charset="77"/>
            </a:rPr>
            <a:t>Family/parents</a:t>
          </a:r>
        </a:p>
        <a:p>
          <a:pPr marL="0" lvl="0" indent="0" algn="ctr" defTabSz="933450">
            <a:lnSpc>
              <a:spcPct val="90000"/>
            </a:lnSpc>
            <a:spcBef>
              <a:spcPct val="0"/>
            </a:spcBef>
            <a:spcAft>
              <a:spcPct val="35000"/>
            </a:spcAft>
            <a:buNone/>
          </a:pPr>
          <a:r>
            <a:rPr lang="en-US" sz="2100" b="0" i="0" kern="1200">
              <a:latin typeface="Futura Std Book" panose="020B0502020204020303" pitchFamily="34" charset="77"/>
            </a:rPr>
            <a:t>To allow continued encouragement/ praise at home</a:t>
          </a:r>
        </a:p>
      </dsp:txBody>
      <dsp:txXfrm>
        <a:off x="4026524" y="1580013"/>
        <a:ext cx="3416105" cy="2049663"/>
      </dsp:txXfrm>
    </dsp:sp>
    <dsp:sp modelId="{282BC20C-830A-4CED-8E52-38E1FE7F5C7D}">
      <dsp:nvSpPr>
        <dsp:cNvPr id="0" name=""/>
        <dsp:cNvSpPr/>
      </dsp:nvSpPr>
      <dsp:spPr>
        <a:xfrm>
          <a:off x="7490882" y="2483345"/>
          <a:ext cx="512415" cy="243000"/>
        </a:xfrm>
        <a:prstGeom prst="rightArrow">
          <a:avLst>
            <a:gd name="adj1" fmla="val 50000"/>
            <a:gd name="adj2" fmla="val 50000"/>
          </a:avLst>
        </a:prstGeom>
        <a:solidFill>
          <a:schemeClr val="accent2">
            <a:alpha val="90000"/>
            <a:hueOff val="0"/>
            <a:satOff val="0"/>
            <a:lumOff val="0"/>
            <a:alphaOff val="-3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B3B804-39A0-4B5C-BB36-83BD60ED31A3}">
      <dsp:nvSpPr>
        <dsp:cNvPr id="0" name=""/>
        <dsp:cNvSpPr/>
      </dsp:nvSpPr>
      <dsp:spPr>
        <a:xfrm>
          <a:off x="8051550" y="1580013"/>
          <a:ext cx="3416105" cy="2049663"/>
        </a:xfrm>
        <a:prstGeom prst="rect">
          <a:avLst/>
        </a:prstGeom>
        <a:solidFill>
          <a:schemeClr val="accent2">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933450" rtl="0">
            <a:lnSpc>
              <a:spcPct val="90000"/>
            </a:lnSpc>
            <a:spcBef>
              <a:spcPct val="0"/>
            </a:spcBef>
            <a:spcAft>
              <a:spcPct val="35000"/>
            </a:spcAft>
            <a:buNone/>
          </a:pPr>
          <a:r>
            <a:rPr lang="en-US" sz="2100" b="0" i="0" u="sng" kern="1200">
              <a:latin typeface="Futura Std Book" panose="020B0502020204020303" pitchFamily="34" charset="77"/>
            </a:rPr>
            <a:t>Round robin Feedback</a:t>
          </a:r>
          <a:r>
            <a:rPr lang="en-US" sz="2100" b="0" i="0" kern="1200">
              <a:latin typeface="Futura Std Book" panose="020B0502020204020303" pitchFamily="34" charset="77"/>
            </a:rPr>
            <a:t> Opportunity for them to share what they are proud of/have appreciated amongst others in the team. </a:t>
          </a:r>
        </a:p>
      </dsp:txBody>
      <dsp:txXfrm>
        <a:off x="8051550" y="1580013"/>
        <a:ext cx="3416105" cy="204966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B2B86-CE3A-4F6B-A30D-CBC2E2E095C0}">
      <dsp:nvSpPr>
        <dsp:cNvPr id="0" name=""/>
        <dsp:cNvSpPr/>
      </dsp:nvSpPr>
      <dsp:spPr>
        <a:xfrm>
          <a:off x="1333" y="110983"/>
          <a:ext cx="4682211" cy="29732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39E3B2-4749-4088-8438-8CDAC26DD57B}">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GB" sz="2900" b="0" i="0" kern="1200">
              <a:latin typeface="Futura Std Book" panose="020B0502020204020303" pitchFamily="34" charset="77"/>
            </a:rPr>
            <a:t>For many women &amp; girls, a  cricket environment can often be unwelcoming and fail to meet their needs</a:t>
          </a:r>
        </a:p>
      </dsp:txBody>
      <dsp:txXfrm>
        <a:off x="608661" y="692298"/>
        <a:ext cx="4508047" cy="2799040"/>
      </dsp:txXfrm>
    </dsp:sp>
    <dsp:sp modelId="{4AE82BF8-0F71-4AAB-A19C-B8744C9D5B64}">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4EC9E2-2F31-45D9-8F93-AD1E414B772A}">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GB" sz="2900" b="0" i="0" kern="1200">
              <a:latin typeface="Futura Std Book" panose="020B0502020204020303" pitchFamily="34" charset="77"/>
            </a:rPr>
            <a:t>First impressions mean everything; it’s essential we are creating an environment that supports our target audience's needs </a:t>
          </a:r>
        </a:p>
      </dsp:txBody>
      <dsp:txXfrm>
        <a:off x="6331365" y="692298"/>
        <a:ext cx="4508047" cy="27990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8B04E-5ECB-493A-9CD1-8E84F9CF3282}">
      <dsp:nvSpPr>
        <dsp:cNvPr id="0" name=""/>
        <dsp:cNvSpPr/>
      </dsp:nvSpPr>
      <dsp:spPr>
        <a:xfrm>
          <a:off x="0" y="2229113"/>
          <a:ext cx="5228007" cy="1462539"/>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en-GB" sz="1500" b="0" i="0" kern="1200">
              <a:latin typeface="Futura Std Book" panose="020B0502020204020303" pitchFamily="34" charset="77"/>
            </a:rPr>
            <a:t>The stumps, balls and bats are taped with florescent tape, UV lights on, main lights switched off.  Participants wear different glow in the dark bibs/T-shirts to distinguish between teams and although face paint is option, it is highly recommended</a:t>
          </a:r>
          <a:endParaRPr lang="en-US" sz="1500" b="0" i="0" kern="1200">
            <a:latin typeface="Futura Std Book" panose="020B0502020204020303" pitchFamily="34" charset="77"/>
          </a:endParaRPr>
        </a:p>
      </dsp:txBody>
      <dsp:txXfrm>
        <a:off x="0" y="2229113"/>
        <a:ext cx="5228007" cy="1462539"/>
      </dsp:txXfrm>
    </dsp:sp>
    <dsp:sp modelId="{0195C192-2FD7-4B01-A8BE-F160615C5A47}">
      <dsp:nvSpPr>
        <dsp:cNvPr id="0" name=""/>
        <dsp:cNvSpPr/>
      </dsp:nvSpPr>
      <dsp:spPr>
        <a:xfrm rot="10800000">
          <a:off x="0" y="1665"/>
          <a:ext cx="5228007" cy="2249386"/>
        </a:xfrm>
        <a:prstGeom prst="upArrowCallou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en-GB" sz="1500" b="0" i="0" kern="1200">
              <a:latin typeface="Futura Std Book" panose="020B0502020204020303" pitchFamily="34" charset="77"/>
            </a:rPr>
            <a:t>All cricket activities get played in the dark with UV equipment and clothing to create a funky glow in the dark effect</a:t>
          </a:r>
          <a:endParaRPr lang="en-US" sz="1500" kern="1200"/>
        </a:p>
      </dsp:txBody>
      <dsp:txXfrm rot="10800000">
        <a:off x="0" y="1665"/>
        <a:ext cx="5228007" cy="1461584"/>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ABE398-0714-48CE-AAA6-7FD5BA8DF0CD}" type="datetimeFigureOut">
              <a:rPr lang="en-GB" smtClean="0"/>
              <a:t>01/05/2024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E78E32-E32E-4135-885A-765411CD8A21}" type="slidenum">
              <a:rPr lang="en-GB" smtClean="0"/>
              <a:t>‹#›</a:t>
            </a:fld>
            <a:endParaRPr lang="en-GB"/>
          </a:p>
        </p:txBody>
      </p:sp>
    </p:spTree>
    <p:extLst>
      <p:ext uri="{BB962C8B-B14F-4D97-AF65-F5344CB8AC3E}">
        <p14:creationId xmlns:p14="http://schemas.microsoft.com/office/powerpoint/2010/main" val="989326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FE78E32-E32E-4135-885A-765411CD8A21}" type="slidenum">
              <a:rPr lang="en-GB" smtClean="0"/>
              <a:t>12</a:t>
            </a:fld>
            <a:endParaRPr lang="en-GB"/>
          </a:p>
        </p:txBody>
      </p:sp>
    </p:spTree>
    <p:extLst>
      <p:ext uri="{BB962C8B-B14F-4D97-AF65-F5344CB8AC3E}">
        <p14:creationId xmlns:p14="http://schemas.microsoft.com/office/powerpoint/2010/main" val="2514371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Could I have the </a:t>
            </a:r>
            <a:r>
              <a:rPr lang="en-GB" err="1"/>
              <a:t>tiktok</a:t>
            </a:r>
            <a:r>
              <a:rPr lang="en-GB"/>
              <a:t> and image as an example</a:t>
            </a:r>
          </a:p>
        </p:txBody>
      </p:sp>
      <p:sp>
        <p:nvSpPr>
          <p:cNvPr id="4" name="Slide Number Placeholder 3"/>
          <p:cNvSpPr>
            <a:spLocks noGrp="1"/>
          </p:cNvSpPr>
          <p:nvPr>
            <p:ph type="sldNum" sz="quarter" idx="5"/>
          </p:nvPr>
        </p:nvSpPr>
        <p:spPr/>
        <p:txBody>
          <a:bodyPr/>
          <a:lstStyle/>
          <a:p>
            <a:fld id="{4FE78E32-E32E-4135-885A-765411CD8A21}" type="slidenum">
              <a:rPr lang="en-GB" smtClean="0"/>
              <a:t>14</a:t>
            </a:fld>
            <a:endParaRPr lang="en-GB"/>
          </a:p>
        </p:txBody>
      </p:sp>
    </p:spTree>
    <p:extLst>
      <p:ext uri="{BB962C8B-B14F-4D97-AF65-F5344CB8AC3E}">
        <p14:creationId xmlns:p14="http://schemas.microsoft.com/office/powerpoint/2010/main" val="4010284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EF8CC-54A9-724E-8202-429B14538E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C7FC0EB-26A6-95E0-1941-9A0C2FE1E4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65BC00-3121-92ED-466C-B46E257C1EBA}"/>
              </a:ext>
            </a:extLst>
          </p:cNvPr>
          <p:cNvSpPr>
            <a:spLocks noGrp="1"/>
          </p:cNvSpPr>
          <p:nvPr>
            <p:ph type="dt" sz="half" idx="10"/>
          </p:nvPr>
        </p:nvSpPr>
        <p:spPr/>
        <p:txBody>
          <a:bodyPr/>
          <a:lstStyle/>
          <a:p>
            <a:fld id="{255ED54C-B101-4AB7-9980-5D9FA32B1985}" type="datetimeFigureOut">
              <a:rPr lang="en-GB" smtClean="0"/>
              <a:t>01/05/2024</a:t>
            </a:fld>
            <a:endParaRPr lang="en-GB"/>
          </a:p>
        </p:txBody>
      </p:sp>
      <p:sp>
        <p:nvSpPr>
          <p:cNvPr id="5" name="Footer Placeholder 4">
            <a:extLst>
              <a:ext uri="{FF2B5EF4-FFF2-40B4-BE49-F238E27FC236}">
                <a16:creationId xmlns:a16="http://schemas.microsoft.com/office/drawing/2014/main" id="{DE07E06E-7C74-EEE4-F15B-75ACA9D7A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52A492-FC28-3C65-DC18-989262DA22F9}"/>
              </a:ext>
            </a:extLst>
          </p:cNvPr>
          <p:cNvSpPr>
            <a:spLocks noGrp="1"/>
          </p:cNvSpPr>
          <p:nvPr>
            <p:ph type="sldNum" sz="quarter" idx="12"/>
          </p:nvPr>
        </p:nvSpPr>
        <p:spPr/>
        <p:txBody>
          <a:bodyPr/>
          <a:lstStyle/>
          <a:p>
            <a:fld id="{09AE1154-8FED-4EE8-869D-81AFB3B67CD5}" type="slidenum">
              <a:rPr lang="en-GB" smtClean="0"/>
              <a:t>‹#›</a:t>
            </a:fld>
            <a:endParaRPr lang="en-GB"/>
          </a:p>
        </p:txBody>
      </p:sp>
    </p:spTree>
    <p:extLst>
      <p:ext uri="{BB962C8B-B14F-4D97-AF65-F5344CB8AC3E}">
        <p14:creationId xmlns:p14="http://schemas.microsoft.com/office/powerpoint/2010/main" val="2684933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F7DBC-2ACC-E82A-48CF-5E3B5A95BD5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4A4360E-AFDD-93CE-6A9A-29038CA978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0D4190-F2DE-0AFA-C792-8BA6AFA871CF}"/>
              </a:ext>
            </a:extLst>
          </p:cNvPr>
          <p:cNvSpPr>
            <a:spLocks noGrp="1"/>
          </p:cNvSpPr>
          <p:nvPr>
            <p:ph type="dt" sz="half" idx="10"/>
          </p:nvPr>
        </p:nvSpPr>
        <p:spPr/>
        <p:txBody>
          <a:bodyPr/>
          <a:lstStyle/>
          <a:p>
            <a:fld id="{255ED54C-B101-4AB7-9980-5D9FA32B1985}" type="datetimeFigureOut">
              <a:rPr lang="en-GB" smtClean="0"/>
              <a:t>01/05/2024</a:t>
            </a:fld>
            <a:endParaRPr lang="en-GB"/>
          </a:p>
        </p:txBody>
      </p:sp>
      <p:sp>
        <p:nvSpPr>
          <p:cNvPr id="5" name="Footer Placeholder 4">
            <a:extLst>
              <a:ext uri="{FF2B5EF4-FFF2-40B4-BE49-F238E27FC236}">
                <a16:creationId xmlns:a16="http://schemas.microsoft.com/office/drawing/2014/main" id="{6824520B-1CFF-5B82-24FD-52907A25BA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E3D417-8CE9-D540-A9F7-E6B4FCD932AD}"/>
              </a:ext>
            </a:extLst>
          </p:cNvPr>
          <p:cNvSpPr>
            <a:spLocks noGrp="1"/>
          </p:cNvSpPr>
          <p:nvPr>
            <p:ph type="sldNum" sz="quarter" idx="12"/>
          </p:nvPr>
        </p:nvSpPr>
        <p:spPr/>
        <p:txBody>
          <a:bodyPr/>
          <a:lstStyle/>
          <a:p>
            <a:fld id="{09AE1154-8FED-4EE8-869D-81AFB3B67CD5}" type="slidenum">
              <a:rPr lang="en-GB" smtClean="0"/>
              <a:t>‹#›</a:t>
            </a:fld>
            <a:endParaRPr lang="en-GB"/>
          </a:p>
        </p:txBody>
      </p:sp>
    </p:spTree>
    <p:extLst>
      <p:ext uri="{BB962C8B-B14F-4D97-AF65-F5344CB8AC3E}">
        <p14:creationId xmlns:p14="http://schemas.microsoft.com/office/powerpoint/2010/main" val="3981276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B910C9-AFCE-A5F9-FA7E-32F09A32DE8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D54A30A-720A-EC64-9F54-2F33F8355E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7405E4-D110-F6F6-1DD1-D517FE151959}"/>
              </a:ext>
            </a:extLst>
          </p:cNvPr>
          <p:cNvSpPr>
            <a:spLocks noGrp="1"/>
          </p:cNvSpPr>
          <p:nvPr>
            <p:ph type="dt" sz="half" idx="10"/>
          </p:nvPr>
        </p:nvSpPr>
        <p:spPr/>
        <p:txBody>
          <a:bodyPr/>
          <a:lstStyle/>
          <a:p>
            <a:fld id="{255ED54C-B101-4AB7-9980-5D9FA32B1985}" type="datetimeFigureOut">
              <a:rPr lang="en-GB" smtClean="0"/>
              <a:t>01/05/2024</a:t>
            </a:fld>
            <a:endParaRPr lang="en-GB"/>
          </a:p>
        </p:txBody>
      </p:sp>
      <p:sp>
        <p:nvSpPr>
          <p:cNvPr id="5" name="Footer Placeholder 4">
            <a:extLst>
              <a:ext uri="{FF2B5EF4-FFF2-40B4-BE49-F238E27FC236}">
                <a16:creationId xmlns:a16="http://schemas.microsoft.com/office/drawing/2014/main" id="{D7F2BF20-4F34-4158-EC62-ECCA4462AA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AC3604-969B-F8D4-0E2D-0CB4107C9950}"/>
              </a:ext>
            </a:extLst>
          </p:cNvPr>
          <p:cNvSpPr>
            <a:spLocks noGrp="1"/>
          </p:cNvSpPr>
          <p:nvPr>
            <p:ph type="sldNum" sz="quarter" idx="12"/>
          </p:nvPr>
        </p:nvSpPr>
        <p:spPr/>
        <p:txBody>
          <a:bodyPr/>
          <a:lstStyle/>
          <a:p>
            <a:fld id="{09AE1154-8FED-4EE8-869D-81AFB3B67CD5}" type="slidenum">
              <a:rPr lang="en-GB" smtClean="0"/>
              <a:t>‹#›</a:t>
            </a:fld>
            <a:endParaRPr lang="en-GB"/>
          </a:p>
        </p:txBody>
      </p:sp>
    </p:spTree>
    <p:extLst>
      <p:ext uri="{BB962C8B-B14F-4D97-AF65-F5344CB8AC3E}">
        <p14:creationId xmlns:p14="http://schemas.microsoft.com/office/powerpoint/2010/main" val="559917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09699-EED4-F9BC-443B-E7F3F81AB14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983776D-3B64-BCB8-B9DE-34AD614371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EB58B5-EB59-0DB3-8F05-34450FF45CB5}"/>
              </a:ext>
            </a:extLst>
          </p:cNvPr>
          <p:cNvSpPr>
            <a:spLocks noGrp="1"/>
          </p:cNvSpPr>
          <p:nvPr>
            <p:ph type="dt" sz="half" idx="10"/>
          </p:nvPr>
        </p:nvSpPr>
        <p:spPr/>
        <p:txBody>
          <a:bodyPr/>
          <a:lstStyle/>
          <a:p>
            <a:fld id="{255ED54C-B101-4AB7-9980-5D9FA32B1985}" type="datetimeFigureOut">
              <a:rPr lang="en-GB" smtClean="0"/>
              <a:t>01/05/2024</a:t>
            </a:fld>
            <a:endParaRPr lang="en-GB"/>
          </a:p>
        </p:txBody>
      </p:sp>
      <p:sp>
        <p:nvSpPr>
          <p:cNvPr id="5" name="Footer Placeholder 4">
            <a:extLst>
              <a:ext uri="{FF2B5EF4-FFF2-40B4-BE49-F238E27FC236}">
                <a16:creationId xmlns:a16="http://schemas.microsoft.com/office/drawing/2014/main" id="{8D5CEAA8-3E25-C2BB-FF0A-68406B14C1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BBF802-EA9F-9202-E383-25B875CBEB54}"/>
              </a:ext>
            </a:extLst>
          </p:cNvPr>
          <p:cNvSpPr>
            <a:spLocks noGrp="1"/>
          </p:cNvSpPr>
          <p:nvPr>
            <p:ph type="sldNum" sz="quarter" idx="12"/>
          </p:nvPr>
        </p:nvSpPr>
        <p:spPr/>
        <p:txBody>
          <a:bodyPr/>
          <a:lstStyle/>
          <a:p>
            <a:fld id="{09AE1154-8FED-4EE8-869D-81AFB3B67CD5}" type="slidenum">
              <a:rPr lang="en-GB" smtClean="0"/>
              <a:t>‹#›</a:t>
            </a:fld>
            <a:endParaRPr lang="en-GB"/>
          </a:p>
        </p:txBody>
      </p:sp>
    </p:spTree>
    <p:extLst>
      <p:ext uri="{BB962C8B-B14F-4D97-AF65-F5344CB8AC3E}">
        <p14:creationId xmlns:p14="http://schemas.microsoft.com/office/powerpoint/2010/main" val="1409341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DF87C-1680-F449-BE26-33F8EE1BAF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882A686-AF00-0417-A48E-36670A97B48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DDB33B-CD4B-CAD4-3F9E-07E0C6EE8D70}"/>
              </a:ext>
            </a:extLst>
          </p:cNvPr>
          <p:cNvSpPr>
            <a:spLocks noGrp="1"/>
          </p:cNvSpPr>
          <p:nvPr>
            <p:ph type="dt" sz="half" idx="10"/>
          </p:nvPr>
        </p:nvSpPr>
        <p:spPr/>
        <p:txBody>
          <a:bodyPr/>
          <a:lstStyle/>
          <a:p>
            <a:fld id="{255ED54C-B101-4AB7-9980-5D9FA32B1985}" type="datetimeFigureOut">
              <a:rPr lang="en-GB" smtClean="0"/>
              <a:t>01/05/2024</a:t>
            </a:fld>
            <a:endParaRPr lang="en-GB"/>
          </a:p>
        </p:txBody>
      </p:sp>
      <p:sp>
        <p:nvSpPr>
          <p:cNvPr id="5" name="Footer Placeholder 4">
            <a:extLst>
              <a:ext uri="{FF2B5EF4-FFF2-40B4-BE49-F238E27FC236}">
                <a16:creationId xmlns:a16="http://schemas.microsoft.com/office/drawing/2014/main" id="{A6E047D0-3874-BF77-EDAE-651535C608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62ABC8-4EBD-601F-8191-5D8B4119C6CC}"/>
              </a:ext>
            </a:extLst>
          </p:cNvPr>
          <p:cNvSpPr>
            <a:spLocks noGrp="1"/>
          </p:cNvSpPr>
          <p:nvPr>
            <p:ph type="sldNum" sz="quarter" idx="12"/>
          </p:nvPr>
        </p:nvSpPr>
        <p:spPr/>
        <p:txBody>
          <a:bodyPr/>
          <a:lstStyle/>
          <a:p>
            <a:fld id="{09AE1154-8FED-4EE8-869D-81AFB3B67CD5}" type="slidenum">
              <a:rPr lang="en-GB" smtClean="0"/>
              <a:t>‹#›</a:t>
            </a:fld>
            <a:endParaRPr lang="en-GB"/>
          </a:p>
        </p:txBody>
      </p:sp>
    </p:spTree>
    <p:extLst>
      <p:ext uri="{BB962C8B-B14F-4D97-AF65-F5344CB8AC3E}">
        <p14:creationId xmlns:p14="http://schemas.microsoft.com/office/powerpoint/2010/main" val="956116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1B74A-D821-E2DA-AAD5-5F665553A7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2E173C-DD93-BE72-40E1-FEEAAED357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784A251-2264-F895-0BCD-4133B599E4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16C1DC3-7CC1-8B32-1AF0-B9DFCFBCA2B0}"/>
              </a:ext>
            </a:extLst>
          </p:cNvPr>
          <p:cNvSpPr>
            <a:spLocks noGrp="1"/>
          </p:cNvSpPr>
          <p:nvPr>
            <p:ph type="dt" sz="half" idx="10"/>
          </p:nvPr>
        </p:nvSpPr>
        <p:spPr/>
        <p:txBody>
          <a:bodyPr/>
          <a:lstStyle/>
          <a:p>
            <a:fld id="{255ED54C-B101-4AB7-9980-5D9FA32B1985}" type="datetimeFigureOut">
              <a:rPr lang="en-GB" smtClean="0"/>
              <a:t>01/05/2024</a:t>
            </a:fld>
            <a:endParaRPr lang="en-GB"/>
          </a:p>
        </p:txBody>
      </p:sp>
      <p:sp>
        <p:nvSpPr>
          <p:cNvPr id="6" name="Footer Placeholder 5">
            <a:extLst>
              <a:ext uri="{FF2B5EF4-FFF2-40B4-BE49-F238E27FC236}">
                <a16:creationId xmlns:a16="http://schemas.microsoft.com/office/drawing/2014/main" id="{F670E56A-E971-F0D0-783D-42FCEB9433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56AEC0-EF5D-17B0-DF3E-1F025BE1473B}"/>
              </a:ext>
            </a:extLst>
          </p:cNvPr>
          <p:cNvSpPr>
            <a:spLocks noGrp="1"/>
          </p:cNvSpPr>
          <p:nvPr>
            <p:ph type="sldNum" sz="quarter" idx="12"/>
          </p:nvPr>
        </p:nvSpPr>
        <p:spPr/>
        <p:txBody>
          <a:bodyPr/>
          <a:lstStyle/>
          <a:p>
            <a:fld id="{09AE1154-8FED-4EE8-869D-81AFB3B67CD5}" type="slidenum">
              <a:rPr lang="en-GB" smtClean="0"/>
              <a:t>‹#›</a:t>
            </a:fld>
            <a:endParaRPr lang="en-GB"/>
          </a:p>
        </p:txBody>
      </p:sp>
    </p:spTree>
    <p:extLst>
      <p:ext uri="{BB962C8B-B14F-4D97-AF65-F5344CB8AC3E}">
        <p14:creationId xmlns:p14="http://schemas.microsoft.com/office/powerpoint/2010/main" val="1130112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D7CCA-DC94-A925-2D17-FDE2849095C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63B9978-1FDA-D946-F3B9-10BDEF294F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E69C12-848E-7FDD-9836-D461CE5B5F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190EAFB-4645-E6FC-4665-590ED63D05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37B3FB-FEBC-0F86-64C2-769D7B7927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F0AA8F9-2833-6A6A-98E6-F5A3E81A043F}"/>
              </a:ext>
            </a:extLst>
          </p:cNvPr>
          <p:cNvSpPr>
            <a:spLocks noGrp="1"/>
          </p:cNvSpPr>
          <p:nvPr>
            <p:ph type="dt" sz="half" idx="10"/>
          </p:nvPr>
        </p:nvSpPr>
        <p:spPr/>
        <p:txBody>
          <a:bodyPr/>
          <a:lstStyle/>
          <a:p>
            <a:fld id="{255ED54C-B101-4AB7-9980-5D9FA32B1985}" type="datetimeFigureOut">
              <a:rPr lang="en-GB" smtClean="0"/>
              <a:t>01/05/2024</a:t>
            </a:fld>
            <a:endParaRPr lang="en-GB"/>
          </a:p>
        </p:txBody>
      </p:sp>
      <p:sp>
        <p:nvSpPr>
          <p:cNvPr id="8" name="Footer Placeholder 7">
            <a:extLst>
              <a:ext uri="{FF2B5EF4-FFF2-40B4-BE49-F238E27FC236}">
                <a16:creationId xmlns:a16="http://schemas.microsoft.com/office/drawing/2014/main" id="{18B0037B-AB65-5280-04D5-148E3732D58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1158A34-39E4-C669-3B89-0EB7573FA293}"/>
              </a:ext>
            </a:extLst>
          </p:cNvPr>
          <p:cNvSpPr>
            <a:spLocks noGrp="1"/>
          </p:cNvSpPr>
          <p:nvPr>
            <p:ph type="sldNum" sz="quarter" idx="12"/>
          </p:nvPr>
        </p:nvSpPr>
        <p:spPr/>
        <p:txBody>
          <a:bodyPr/>
          <a:lstStyle/>
          <a:p>
            <a:fld id="{09AE1154-8FED-4EE8-869D-81AFB3B67CD5}" type="slidenum">
              <a:rPr lang="en-GB" smtClean="0"/>
              <a:t>‹#›</a:t>
            </a:fld>
            <a:endParaRPr lang="en-GB"/>
          </a:p>
        </p:txBody>
      </p:sp>
    </p:spTree>
    <p:extLst>
      <p:ext uri="{BB962C8B-B14F-4D97-AF65-F5344CB8AC3E}">
        <p14:creationId xmlns:p14="http://schemas.microsoft.com/office/powerpoint/2010/main" val="21624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38E05-16B7-E372-366E-D0B0B1837DD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9A66C12-6153-DED1-3887-382A399C232B}"/>
              </a:ext>
            </a:extLst>
          </p:cNvPr>
          <p:cNvSpPr>
            <a:spLocks noGrp="1"/>
          </p:cNvSpPr>
          <p:nvPr>
            <p:ph type="dt" sz="half" idx="10"/>
          </p:nvPr>
        </p:nvSpPr>
        <p:spPr/>
        <p:txBody>
          <a:bodyPr/>
          <a:lstStyle/>
          <a:p>
            <a:fld id="{255ED54C-B101-4AB7-9980-5D9FA32B1985}" type="datetimeFigureOut">
              <a:rPr lang="en-GB" smtClean="0"/>
              <a:t>01/05/2024</a:t>
            </a:fld>
            <a:endParaRPr lang="en-GB"/>
          </a:p>
        </p:txBody>
      </p:sp>
      <p:sp>
        <p:nvSpPr>
          <p:cNvPr id="4" name="Footer Placeholder 3">
            <a:extLst>
              <a:ext uri="{FF2B5EF4-FFF2-40B4-BE49-F238E27FC236}">
                <a16:creationId xmlns:a16="http://schemas.microsoft.com/office/drawing/2014/main" id="{3DD881F5-034E-A2BB-217F-4BA07A3F3A6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0EC0FD3-91C5-14BD-C62C-6BD0750CF452}"/>
              </a:ext>
            </a:extLst>
          </p:cNvPr>
          <p:cNvSpPr>
            <a:spLocks noGrp="1"/>
          </p:cNvSpPr>
          <p:nvPr>
            <p:ph type="sldNum" sz="quarter" idx="12"/>
          </p:nvPr>
        </p:nvSpPr>
        <p:spPr/>
        <p:txBody>
          <a:bodyPr/>
          <a:lstStyle/>
          <a:p>
            <a:fld id="{09AE1154-8FED-4EE8-869D-81AFB3B67CD5}" type="slidenum">
              <a:rPr lang="en-GB" smtClean="0"/>
              <a:t>‹#›</a:t>
            </a:fld>
            <a:endParaRPr lang="en-GB"/>
          </a:p>
        </p:txBody>
      </p:sp>
    </p:spTree>
    <p:extLst>
      <p:ext uri="{BB962C8B-B14F-4D97-AF65-F5344CB8AC3E}">
        <p14:creationId xmlns:p14="http://schemas.microsoft.com/office/powerpoint/2010/main" val="3438853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AC4D0B-DA38-A471-8371-FDE6BD1CDE7D}"/>
              </a:ext>
            </a:extLst>
          </p:cNvPr>
          <p:cNvSpPr>
            <a:spLocks noGrp="1"/>
          </p:cNvSpPr>
          <p:nvPr>
            <p:ph type="dt" sz="half" idx="10"/>
          </p:nvPr>
        </p:nvSpPr>
        <p:spPr/>
        <p:txBody>
          <a:bodyPr/>
          <a:lstStyle/>
          <a:p>
            <a:fld id="{255ED54C-B101-4AB7-9980-5D9FA32B1985}" type="datetimeFigureOut">
              <a:rPr lang="en-GB" smtClean="0"/>
              <a:t>01/05/2024</a:t>
            </a:fld>
            <a:endParaRPr lang="en-GB"/>
          </a:p>
        </p:txBody>
      </p:sp>
      <p:sp>
        <p:nvSpPr>
          <p:cNvPr id="3" name="Footer Placeholder 2">
            <a:extLst>
              <a:ext uri="{FF2B5EF4-FFF2-40B4-BE49-F238E27FC236}">
                <a16:creationId xmlns:a16="http://schemas.microsoft.com/office/drawing/2014/main" id="{EA659580-006C-FF6B-31DA-DD27E65D07E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71A0BFD-A563-D7C2-3DC4-816AE4E5A787}"/>
              </a:ext>
            </a:extLst>
          </p:cNvPr>
          <p:cNvSpPr>
            <a:spLocks noGrp="1"/>
          </p:cNvSpPr>
          <p:nvPr>
            <p:ph type="sldNum" sz="quarter" idx="12"/>
          </p:nvPr>
        </p:nvSpPr>
        <p:spPr/>
        <p:txBody>
          <a:bodyPr/>
          <a:lstStyle/>
          <a:p>
            <a:fld id="{09AE1154-8FED-4EE8-869D-81AFB3B67CD5}" type="slidenum">
              <a:rPr lang="en-GB" smtClean="0"/>
              <a:t>‹#›</a:t>
            </a:fld>
            <a:endParaRPr lang="en-GB"/>
          </a:p>
        </p:txBody>
      </p:sp>
    </p:spTree>
    <p:extLst>
      <p:ext uri="{BB962C8B-B14F-4D97-AF65-F5344CB8AC3E}">
        <p14:creationId xmlns:p14="http://schemas.microsoft.com/office/powerpoint/2010/main" val="1801997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CE947-4C49-CC42-BCC8-5D56E222FF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8F6B447-9507-B9FF-B545-26D6FC6AF9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F286D82-A160-692F-14CA-BF454F75AB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6C2546-16E8-1F67-D12A-B866C1511E52}"/>
              </a:ext>
            </a:extLst>
          </p:cNvPr>
          <p:cNvSpPr>
            <a:spLocks noGrp="1"/>
          </p:cNvSpPr>
          <p:nvPr>
            <p:ph type="dt" sz="half" idx="10"/>
          </p:nvPr>
        </p:nvSpPr>
        <p:spPr/>
        <p:txBody>
          <a:bodyPr/>
          <a:lstStyle/>
          <a:p>
            <a:fld id="{255ED54C-B101-4AB7-9980-5D9FA32B1985}" type="datetimeFigureOut">
              <a:rPr lang="en-GB" smtClean="0"/>
              <a:t>01/05/2024</a:t>
            </a:fld>
            <a:endParaRPr lang="en-GB"/>
          </a:p>
        </p:txBody>
      </p:sp>
      <p:sp>
        <p:nvSpPr>
          <p:cNvPr id="6" name="Footer Placeholder 5">
            <a:extLst>
              <a:ext uri="{FF2B5EF4-FFF2-40B4-BE49-F238E27FC236}">
                <a16:creationId xmlns:a16="http://schemas.microsoft.com/office/drawing/2014/main" id="{3292D092-6057-A813-C3F0-1E8D762F25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BD7C1A-D1EA-8AF6-0DC4-43822A4A89A0}"/>
              </a:ext>
            </a:extLst>
          </p:cNvPr>
          <p:cNvSpPr>
            <a:spLocks noGrp="1"/>
          </p:cNvSpPr>
          <p:nvPr>
            <p:ph type="sldNum" sz="quarter" idx="12"/>
          </p:nvPr>
        </p:nvSpPr>
        <p:spPr/>
        <p:txBody>
          <a:bodyPr/>
          <a:lstStyle/>
          <a:p>
            <a:fld id="{09AE1154-8FED-4EE8-869D-81AFB3B67CD5}" type="slidenum">
              <a:rPr lang="en-GB" smtClean="0"/>
              <a:t>‹#›</a:t>
            </a:fld>
            <a:endParaRPr lang="en-GB"/>
          </a:p>
        </p:txBody>
      </p:sp>
    </p:spTree>
    <p:extLst>
      <p:ext uri="{BB962C8B-B14F-4D97-AF65-F5344CB8AC3E}">
        <p14:creationId xmlns:p14="http://schemas.microsoft.com/office/powerpoint/2010/main" val="3139785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D5DD-848C-AA5B-7EF6-86EC7C3D3D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73E219B-3961-9DFD-C475-BECF4481BB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CBCA4D2-B643-AFA2-90B5-ED4BF9A1CB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94613B-9690-19DE-BA9C-E7617BC589D3}"/>
              </a:ext>
            </a:extLst>
          </p:cNvPr>
          <p:cNvSpPr>
            <a:spLocks noGrp="1"/>
          </p:cNvSpPr>
          <p:nvPr>
            <p:ph type="dt" sz="half" idx="10"/>
          </p:nvPr>
        </p:nvSpPr>
        <p:spPr/>
        <p:txBody>
          <a:bodyPr/>
          <a:lstStyle/>
          <a:p>
            <a:fld id="{255ED54C-B101-4AB7-9980-5D9FA32B1985}" type="datetimeFigureOut">
              <a:rPr lang="en-GB" smtClean="0"/>
              <a:t>01/05/2024</a:t>
            </a:fld>
            <a:endParaRPr lang="en-GB"/>
          </a:p>
        </p:txBody>
      </p:sp>
      <p:sp>
        <p:nvSpPr>
          <p:cNvPr id="6" name="Footer Placeholder 5">
            <a:extLst>
              <a:ext uri="{FF2B5EF4-FFF2-40B4-BE49-F238E27FC236}">
                <a16:creationId xmlns:a16="http://schemas.microsoft.com/office/drawing/2014/main" id="{C80336F1-8256-D8FF-F17A-E403138ACF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9E17C31-3C93-C402-3E38-AA24DFCD30EA}"/>
              </a:ext>
            </a:extLst>
          </p:cNvPr>
          <p:cNvSpPr>
            <a:spLocks noGrp="1"/>
          </p:cNvSpPr>
          <p:nvPr>
            <p:ph type="sldNum" sz="quarter" idx="12"/>
          </p:nvPr>
        </p:nvSpPr>
        <p:spPr/>
        <p:txBody>
          <a:bodyPr/>
          <a:lstStyle/>
          <a:p>
            <a:fld id="{09AE1154-8FED-4EE8-869D-81AFB3B67CD5}" type="slidenum">
              <a:rPr lang="en-GB" smtClean="0"/>
              <a:t>‹#›</a:t>
            </a:fld>
            <a:endParaRPr lang="en-GB"/>
          </a:p>
        </p:txBody>
      </p:sp>
    </p:spTree>
    <p:extLst>
      <p:ext uri="{BB962C8B-B14F-4D97-AF65-F5344CB8AC3E}">
        <p14:creationId xmlns:p14="http://schemas.microsoft.com/office/powerpoint/2010/main" val="3198963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A91695-4167-FAAB-126A-C0B4F65CE2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8BFF928-9058-378D-511A-A3E397C910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DA8B9F-EBC5-7D6E-53F1-B7115A5FE8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5ED54C-B101-4AB7-9980-5D9FA32B1985}" type="datetimeFigureOut">
              <a:rPr lang="en-GB" smtClean="0"/>
              <a:t>01/05/2024</a:t>
            </a:fld>
            <a:endParaRPr lang="en-GB"/>
          </a:p>
        </p:txBody>
      </p:sp>
      <p:sp>
        <p:nvSpPr>
          <p:cNvPr id="5" name="Footer Placeholder 4">
            <a:extLst>
              <a:ext uri="{FF2B5EF4-FFF2-40B4-BE49-F238E27FC236}">
                <a16:creationId xmlns:a16="http://schemas.microsoft.com/office/drawing/2014/main" id="{BE6D1C18-6AAC-5BA5-0829-6CE5C46B2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8D4896BF-3AE0-92EF-04C7-0304FA20FC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9AE1154-8FED-4EE8-869D-81AFB3B67CD5}" type="slidenum">
              <a:rPr lang="en-GB" smtClean="0"/>
              <a:t>‹#›</a:t>
            </a:fld>
            <a:endParaRPr lang="en-GB"/>
          </a:p>
        </p:txBody>
      </p:sp>
    </p:spTree>
    <p:extLst>
      <p:ext uri="{BB962C8B-B14F-4D97-AF65-F5344CB8AC3E}">
        <p14:creationId xmlns:p14="http://schemas.microsoft.com/office/powerpoint/2010/main" val="346736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2.mp4"/><Relationship Id="rId7" Type="http://schemas.openxmlformats.org/officeDocument/2006/relationships/image" Target="../media/image4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xml"/><Relationship Id="rId5" Type="http://schemas.openxmlformats.org/officeDocument/2006/relationships/slideLayout" Target="../slideLayouts/slideLayout6.xml"/><Relationship Id="rId4" Type="http://schemas.openxmlformats.org/officeDocument/2006/relationships/video" Target="../media/media2.mp4"/></Relationships>
</file>

<file path=ppt/slides/_rels/slide1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s://view.officeapps.live.com/op/view.aspx?src=https%3A%2F%2Fwww.lordstaverners.org%2Fmedia%2F4429%2Fbring-a-buddy-invite-example-copy-copy.docx&amp;wdOrigin=BROWSELINK" TargetMode="External"/><Relationship Id="rId7" Type="http://schemas.openxmlformats.org/officeDocument/2006/relationships/image" Target="../media/image55.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15.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hyperlink" Target="https://www.lordstaverners.org/media/4430/moments-of-pride-reward-cards.pdf" TargetMode="External"/><Relationship Id="rId2" Type="http://schemas.openxmlformats.org/officeDocument/2006/relationships/hyperlink" Target="https://www.lordstaverners.org/media/4432/moments-of-pride-certificate-template.pdf" TargetMode="Externa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hyperlink" Target="https://www.lordstaverners.org/news/sara-yasin-awards/" TargetMode="Externa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hyperlink" Target="https://lordstaverners.sharepoint.com/:w:/r/sites/CharitableProgrammes/_layouts/15/Doc.aspx?sourcedoc=%7B5248CC22-5E4D-41E7-BDED-29309B5EBEBB%7D&amp;file=Welcome%20pack%20for%20participants%20.docx&amp;action=default&amp;mobileredirect=true" TargetMode="External"/><Relationship Id="rId7" Type="http://schemas.openxmlformats.org/officeDocument/2006/relationships/image" Target="../media/image71.png"/><Relationship Id="rId2" Type="http://schemas.openxmlformats.org/officeDocument/2006/relationships/hyperlink" Target="https://lordstaverners.sharepoint.com/sites/CharitableProgrammes/CP%20Data/Forms/AllItems.aspx?id=%2Fsites%2FCharitableProgrammes%2FCP%20Data%2F12%20%2D%20Female%20Engagement%20Strategy%2FDO%20toolkit%20resources%2FWelcome%20Leader%2Epdf&amp;viewid=6e659e7b%2Dcf68%2D4e1d%2Dab96%2D848ba86fc9ae&amp;parent=%2Fsites%2FCharitableProgrammes%2FCP%20Data%2F12%20%2D%20Female%20Engagement%20Strategy%2FDO%20toolkit%20resources" TargetMode="External"/><Relationship Id="rId1" Type="http://schemas.openxmlformats.org/officeDocument/2006/relationships/slideLayout" Target="../slideLayouts/slideLayout6.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slideLayout" Target="../slideLayouts/slideLayout6.xml"/><Relationship Id="rId7" Type="http://schemas.openxmlformats.org/officeDocument/2006/relationships/image" Target="../media/image79.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jpeg"/></Relationships>
</file>

<file path=ppt/slides/_rels/slide2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svg"/><Relationship Id="rId7" Type="http://schemas.openxmlformats.org/officeDocument/2006/relationships/image" Target="../media/image86.svg"/><Relationship Id="rId2" Type="http://schemas.openxmlformats.org/officeDocument/2006/relationships/image" Target="../media/image81.png"/><Relationship Id="rId1" Type="http://schemas.openxmlformats.org/officeDocument/2006/relationships/slideLayout" Target="../slideLayouts/slideLayout6.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s>
</file>

<file path=ppt/slides/_rels/slide28.xml.rels><?xml version="1.0" encoding="UTF-8" standalone="yes"?>
<Relationships xmlns="http://schemas.openxmlformats.org/package/2006/relationships"><Relationship Id="rId8" Type="http://schemas.openxmlformats.org/officeDocument/2006/relationships/hyperlink" Target="https://www.lordstaverners.org/do-portal/female-participation/wicketz-female-engagement-guide-resources/" TargetMode="External"/><Relationship Id="rId13" Type="http://schemas.openxmlformats.org/officeDocument/2006/relationships/image" Target="../media/image87.png"/><Relationship Id="rId3" Type="http://schemas.openxmlformats.org/officeDocument/2006/relationships/hyperlink" Target="https://www.lordstaverners.org/media/4436/welcome-pack-for-participants-copy.docx" TargetMode="External"/><Relationship Id="rId7" Type="http://schemas.openxmlformats.org/officeDocument/2006/relationships/hyperlink" Target="https://www.lordstaverners.org/media/4432/moments-of-pride-certificate-template.pdf" TargetMode="External"/><Relationship Id="rId12" Type="http://schemas.openxmlformats.org/officeDocument/2006/relationships/image" Target="../media/image94.svg"/><Relationship Id="rId2" Type="http://schemas.openxmlformats.org/officeDocument/2006/relationships/hyperlink" Target="https://view.officeapps.live.com/op/view.aspx?src=https%3A%2F%2Fwww.lordstaverners.org%2Fmedia%2F4429%2Fbring-a-buddy-invite-example-copy-copy.docx&amp;wdOrigin=BROWSELINK" TargetMode="External"/><Relationship Id="rId16" Type="http://schemas.openxmlformats.org/officeDocument/2006/relationships/image" Target="../media/image96.svg"/><Relationship Id="rId1" Type="http://schemas.openxmlformats.org/officeDocument/2006/relationships/slideLayout" Target="../slideLayouts/slideLayout6.xml"/><Relationship Id="rId6" Type="http://schemas.openxmlformats.org/officeDocument/2006/relationships/hyperlink" Target="https://www.lordstaverners.org/media/4430/moments-of-pride-reward-cards.pdf" TargetMode="External"/><Relationship Id="rId11" Type="http://schemas.openxmlformats.org/officeDocument/2006/relationships/image" Target="../media/image93.png"/><Relationship Id="rId5" Type="http://schemas.openxmlformats.org/officeDocument/2006/relationships/hyperlink" Target="https://www.lordstaverners.org/media/4434/youth-led-marketing-advertisment-activity-copy.docx" TargetMode="External"/><Relationship Id="rId15" Type="http://schemas.openxmlformats.org/officeDocument/2006/relationships/image" Target="../media/image95.png"/><Relationship Id="rId10" Type="http://schemas.openxmlformats.org/officeDocument/2006/relationships/image" Target="../media/image92.svg"/><Relationship Id="rId4" Type="http://schemas.openxmlformats.org/officeDocument/2006/relationships/hyperlink" Target="https://www.lordstaverners.org/media/4433/welcome-leader.pdf" TargetMode="External"/><Relationship Id="rId9" Type="http://schemas.openxmlformats.org/officeDocument/2006/relationships/image" Target="../media/image91.png"/><Relationship Id="rId14" Type="http://schemas.openxmlformats.org/officeDocument/2006/relationships/image" Target="../media/image88.sv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in matching shirts&#10;&#10;Description automatically generated">
            <a:extLst>
              <a:ext uri="{FF2B5EF4-FFF2-40B4-BE49-F238E27FC236}">
                <a16:creationId xmlns:a16="http://schemas.microsoft.com/office/drawing/2014/main" id="{AE5295E5-45B8-80C9-029D-B6DDBF01B7E2}"/>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7BD0520A-D831-0CCE-A686-01785BF3A25B}"/>
              </a:ext>
            </a:extLst>
          </p:cNvPr>
          <p:cNvSpPr>
            <a:spLocks noGrp="1"/>
          </p:cNvSpPr>
          <p:nvPr>
            <p:ph type="ctrTitle"/>
          </p:nvPr>
        </p:nvSpPr>
        <p:spPr/>
        <p:txBody>
          <a:bodyPr/>
          <a:lstStyle/>
          <a:p>
            <a:r>
              <a:rPr lang="en-GB" b="1">
                <a:latin typeface="Futura Std Book" panose="020B0502020204020303" pitchFamily="34" charset="77"/>
              </a:rPr>
              <a:t>Female Engagement Guide </a:t>
            </a:r>
          </a:p>
        </p:txBody>
      </p:sp>
      <p:sp>
        <p:nvSpPr>
          <p:cNvPr id="3" name="Subtitle 2">
            <a:extLst>
              <a:ext uri="{FF2B5EF4-FFF2-40B4-BE49-F238E27FC236}">
                <a16:creationId xmlns:a16="http://schemas.microsoft.com/office/drawing/2014/main" id="{7480AD64-2109-26CC-5F2E-F8C19347BDDF}"/>
              </a:ext>
            </a:extLst>
          </p:cNvPr>
          <p:cNvSpPr>
            <a:spLocks noGrp="1"/>
          </p:cNvSpPr>
          <p:nvPr>
            <p:ph type="subTitle" idx="1"/>
          </p:nvPr>
        </p:nvSpPr>
        <p:spPr/>
        <p:txBody>
          <a:bodyPr vert="horz" lIns="91440" tIns="45720" rIns="91440" bIns="45720" rtlCol="0" anchor="t">
            <a:normAutofit/>
          </a:bodyPr>
          <a:lstStyle/>
          <a:p>
            <a:r>
              <a:rPr lang="en-GB">
                <a:latin typeface="Futura Std Book" panose="020B0502020204020303" pitchFamily="34" charset="77"/>
              </a:rPr>
              <a:t>Help to support you to create the ‘I can play’ mentality by empowering and welcoming more woman and girls into your weekly hub sessions </a:t>
            </a:r>
          </a:p>
        </p:txBody>
      </p:sp>
      <p:pic>
        <p:nvPicPr>
          <p:cNvPr id="7" name="Picture 6" descr="A black and white logo&#10;&#10;Description automatically generated">
            <a:extLst>
              <a:ext uri="{FF2B5EF4-FFF2-40B4-BE49-F238E27FC236}">
                <a16:creationId xmlns:a16="http://schemas.microsoft.com/office/drawing/2014/main" id="{624A0AF5-75DD-8BB3-1AE6-6C8A39F9C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537" y="5677144"/>
            <a:ext cx="3775395" cy="1377275"/>
          </a:xfrm>
          <a:prstGeom prst="rect">
            <a:avLst/>
          </a:prstGeom>
        </p:spPr>
      </p:pic>
    </p:spTree>
    <p:extLst>
      <p:ext uri="{BB962C8B-B14F-4D97-AF65-F5344CB8AC3E}">
        <p14:creationId xmlns:p14="http://schemas.microsoft.com/office/powerpoint/2010/main" val="3607788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5FE950-11D2-43F3-5DA4-61AF5F1DF890}"/>
              </a:ext>
            </a:extLst>
          </p:cNvPr>
          <p:cNvSpPr>
            <a:spLocks noGrp="1"/>
          </p:cNvSpPr>
          <p:nvPr>
            <p:ph type="title"/>
          </p:nvPr>
        </p:nvSpPr>
        <p:spPr>
          <a:xfrm>
            <a:off x="579496" y="314617"/>
            <a:ext cx="10515600" cy="1004594"/>
          </a:xfrm>
        </p:spPr>
        <p:txBody>
          <a:bodyPr vert="horz" lIns="91440" tIns="45720" rIns="91440" bIns="45720" rtlCol="0" anchor="ctr">
            <a:noAutofit/>
          </a:bodyPr>
          <a:lstStyle/>
          <a:p>
            <a:pPr algn="ctr" fontAlgn="base"/>
            <a:r>
              <a:rPr lang="en-US" sz="2800" b="1" kern="1200">
                <a:solidFill>
                  <a:srgbClr val="FFFFFF"/>
                </a:solidFill>
                <a:latin typeface="Futura Std Book" panose="020B0502020204020303" pitchFamily="34" charset="77"/>
              </a:rPr>
              <a:t>Marketing checklist</a:t>
            </a:r>
            <a:br>
              <a:rPr lang="en-US" sz="2800" b="1" kern="1200">
                <a:solidFill>
                  <a:srgbClr val="FFFFFF"/>
                </a:solidFill>
                <a:latin typeface="Futura Std Book" panose="020B0502020204020303" pitchFamily="34" charset="77"/>
              </a:rPr>
            </a:br>
            <a:br>
              <a:rPr lang="en-US" sz="1800" kern="1200"/>
            </a:br>
            <a:r>
              <a:rPr lang="en-US" sz="1400" kern="1200">
                <a:solidFill>
                  <a:srgbClr val="FFFFFF"/>
                </a:solidFill>
                <a:latin typeface="Futura Std Book" panose="020B0502020204020303" pitchFamily="34" charset="77"/>
              </a:rPr>
              <a:t>A key starting point is to ask girls on your </a:t>
            </a:r>
            <a:r>
              <a:rPr lang="en-US" sz="1400" kern="1200" err="1">
                <a:solidFill>
                  <a:srgbClr val="FFFFFF"/>
                </a:solidFill>
                <a:latin typeface="Futura Std Book" panose="020B0502020204020303" pitchFamily="34" charset="77"/>
              </a:rPr>
              <a:t>programme</a:t>
            </a:r>
            <a:r>
              <a:rPr lang="en-US" sz="1400" kern="1200">
                <a:solidFill>
                  <a:srgbClr val="FFFFFF"/>
                </a:solidFill>
                <a:latin typeface="Futura Std Book" panose="020B0502020204020303" pitchFamily="34" charset="77"/>
              </a:rPr>
              <a:t> what motivates them; by having a better understanding of this, you will have some ideas to start your messages in promotional material</a:t>
            </a:r>
            <a:br>
              <a:rPr lang="en-US" sz="1800" kern="1200"/>
            </a:br>
            <a:br>
              <a:rPr lang="en-US" sz="1800" kern="1200"/>
            </a:br>
            <a:r>
              <a:rPr lang="en-US" sz="1400" kern="1200">
                <a:solidFill>
                  <a:srgbClr val="FFFFFF"/>
                </a:solidFill>
                <a:latin typeface="Futura Std Book" panose="020B0502020204020303" pitchFamily="34" charset="77"/>
              </a:rPr>
              <a:t>Below are key recommendations of what you should be looking to include in your marketing material</a:t>
            </a:r>
            <a:r>
              <a:rPr lang="en-US" sz="1400">
                <a:solidFill>
                  <a:srgbClr val="FFFFFF"/>
                </a:solidFill>
                <a:latin typeface="Futura Std Book" panose="020B0502020204020303" pitchFamily="34" charset="77"/>
              </a:rPr>
              <a:t> </a:t>
            </a:r>
            <a:endParaRPr lang="en-US" sz="1400" kern="1200">
              <a:solidFill>
                <a:srgbClr val="FFFFFF"/>
              </a:solidFill>
              <a:latin typeface="Futura Std Book" panose="020B0502020204020303" pitchFamily="34" charset="77"/>
            </a:endParaRPr>
          </a:p>
        </p:txBody>
      </p:sp>
      <p:sp>
        <p:nvSpPr>
          <p:cNvPr id="36" name="Rectangle: Rounded Corners 35">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37B32D7-B30D-2725-0AA1-3706DF799DED}"/>
              </a:ext>
            </a:extLst>
          </p:cNvPr>
          <p:cNvSpPr txBox="1"/>
          <p:nvPr/>
        </p:nvSpPr>
        <p:spPr>
          <a:xfrm>
            <a:off x="6889461" y="4590517"/>
            <a:ext cx="4601117" cy="1135439"/>
          </a:xfrm>
          <a:prstGeom prst="rect">
            <a:avLst/>
          </a:prstGeom>
          <a:noFill/>
        </p:spPr>
        <p:txBody>
          <a:bodyPr wrap="square" lIns="91440" tIns="45720" rIns="91440" bIns="45720" rtlCol="0" anchor="t">
            <a:spAutoFit/>
          </a:bodyPr>
          <a:lstStyle/>
          <a:p>
            <a:pPr defTabSz="886968" fontAlgn="base">
              <a:spcAft>
                <a:spcPts val="600"/>
              </a:spcAft>
            </a:pPr>
            <a:endParaRPr lang="en-US" sz="1164" kern="1200">
              <a:solidFill>
                <a:srgbClr val="000000"/>
              </a:solidFill>
              <a:latin typeface="Segoe UI" panose="020B0502040204020203" pitchFamily="34" charset="0"/>
              <a:ea typeface="+mn-ea"/>
              <a:cs typeface="+mn-cs"/>
            </a:endParaRPr>
          </a:p>
          <a:p>
            <a:pPr defTabSz="886968" fontAlgn="base">
              <a:spcAft>
                <a:spcPts val="600"/>
              </a:spcAft>
            </a:pPr>
            <a:endParaRPr lang="en-US" sz="1164" kern="1200">
              <a:solidFill>
                <a:srgbClr val="000000"/>
              </a:solidFill>
              <a:latin typeface="Segoe UI" panose="020B0502040204020203" pitchFamily="34" charset="0"/>
              <a:ea typeface="+mn-ea"/>
              <a:cs typeface="+mn-cs"/>
            </a:endParaRPr>
          </a:p>
          <a:p>
            <a:pPr defTabSz="886968" fontAlgn="base">
              <a:spcAft>
                <a:spcPts val="600"/>
              </a:spcAft>
            </a:pPr>
            <a:r>
              <a:rPr lang="en-US" sz="1150" kern="1200">
                <a:solidFill>
                  <a:srgbClr val="1653A3"/>
                </a:solidFill>
                <a:latin typeface="Futura Std Book" panose="020B0502020204020303" pitchFamily="34" charset="77"/>
                <a:cs typeface="Calibri"/>
              </a:rPr>
              <a:t>Support: </a:t>
            </a:r>
            <a:r>
              <a:rPr lang="en-US" sz="1150" kern="1200">
                <a:latin typeface="Futura Std Book" panose="020B0502020204020303" pitchFamily="34" charset="77"/>
                <a:cs typeface="Calibri"/>
              </a:rPr>
              <a:t>They</a:t>
            </a:r>
            <a:r>
              <a:rPr lang="en-US" sz="1150" kern="1200">
                <a:solidFill>
                  <a:srgbClr val="000000"/>
                </a:solidFill>
                <a:latin typeface="Futura Std Book" panose="020B0502020204020303" pitchFamily="34" charset="77"/>
                <a:cs typeface="Calibri"/>
              </a:rPr>
              <a:t> should feel they have all information they need ahead of participating</a:t>
            </a:r>
            <a:r>
              <a:rPr lang="en-US" sz="1150">
                <a:solidFill>
                  <a:srgbClr val="000000"/>
                </a:solidFill>
                <a:latin typeface="Futura Std Book" panose="020B0502020204020303" pitchFamily="34" charset="77"/>
                <a:cs typeface="Calibri"/>
              </a:rPr>
              <a:t>, </a:t>
            </a:r>
            <a:r>
              <a:rPr lang="en-US" sz="1150" err="1">
                <a:solidFill>
                  <a:srgbClr val="000000"/>
                </a:solidFill>
                <a:latin typeface="Futura Std Book" panose="020B0502020204020303" pitchFamily="34" charset="77"/>
                <a:cs typeface="Calibri"/>
              </a:rPr>
              <a:t>I.e</a:t>
            </a:r>
            <a:r>
              <a:rPr lang="en-US" sz="1150">
                <a:solidFill>
                  <a:srgbClr val="000000"/>
                </a:solidFill>
                <a:latin typeface="Futura Std Book" panose="020B0502020204020303" pitchFamily="34" charset="77"/>
                <a:cs typeface="Calibri"/>
              </a:rPr>
              <a:t> what to wear, location, cost, facilities available, ability, age.</a:t>
            </a:r>
            <a:endParaRPr lang="en-US" sz="1150">
              <a:solidFill>
                <a:srgbClr val="000000"/>
              </a:solidFill>
              <a:latin typeface="Futura Std Book" panose="020B0502020204020303" pitchFamily="34" charset="77"/>
              <a:ea typeface="Calibri"/>
              <a:cs typeface="Calibri"/>
            </a:endParaRPr>
          </a:p>
        </p:txBody>
      </p:sp>
      <p:pic>
        <p:nvPicPr>
          <p:cNvPr id="5" name="Graphic 4" descr="In love face outline with solid fill">
            <a:extLst>
              <a:ext uri="{FF2B5EF4-FFF2-40B4-BE49-F238E27FC236}">
                <a16:creationId xmlns:a16="http://schemas.microsoft.com/office/drawing/2014/main" id="{8FDD8BCE-0F96-F0E6-0755-97798F9ACC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4711" y="1888390"/>
            <a:ext cx="889168" cy="889168"/>
          </a:xfrm>
          <a:prstGeom prst="rect">
            <a:avLst/>
          </a:prstGeom>
        </p:spPr>
      </p:pic>
      <p:sp>
        <p:nvSpPr>
          <p:cNvPr id="10" name="TextBox 9">
            <a:extLst>
              <a:ext uri="{FF2B5EF4-FFF2-40B4-BE49-F238E27FC236}">
                <a16:creationId xmlns:a16="http://schemas.microsoft.com/office/drawing/2014/main" id="{C46C4E4E-C420-1623-8DA0-138C55A1C58E}"/>
              </a:ext>
            </a:extLst>
          </p:cNvPr>
          <p:cNvSpPr txBox="1"/>
          <p:nvPr/>
        </p:nvSpPr>
        <p:spPr>
          <a:xfrm>
            <a:off x="6837650" y="2055045"/>
            <a:ext cx="4170813" cy="584968"/>
          </a:xfrm>
          <a:prstGeom prst="rect">
            <a:avLst/>
          </a:prstGeom>
          <a:noFill/>
        </p:spPr>
        <p:txBody>
          <a:bodyPr wrap="square" lIns="91440" tIns="45720" rIns="91440" bIns="45720" anchor="t">
            <a:spAutoFit/>
          </a:bodyPr>
          <a:lstStyle/>
          <a:p>
            <a:pPr defTabSz="886968" fontAlgn="base">
              <a:spcAft>
                <a:spcPts val="600"/>
              </a:spcAft>
            </a:pPr>
            <a:r>
              <a:rPr lang="en-US" sz="1067" kern="1200">
                <a:solidFill>
                  <a:srgbClr val="1653A3"/>
                </a:solidFill>
                <a:latin typeface="Futura Std Book" panose="020B0502020204020303" pitchFamily="34" charset="77"/>
                <a:cs typeface="Calibri"/>
              </a:rPr>
              <a:t>People like me: </a:t>
            </a:r>
            <a:r>
              <a:rPr lang="en-US" sz="1067">
                <a:solidFill>
                  <a:srgbClr val="000000"/>
                </a:solidFill>
                <a:latin typeface="Futura Std Book" panose="020B0502020204020303" pitchFamily="34" charset="77"/>
                <a:cs typeface="Calibri"/>
              </a:rPr>
              <a:t>U</a:t>
            </a:r>
            <a:r>
              <a:rPr lang="en-US" sz="1067" kern="1200">
                <a:solidFill>
                  <a:srgbClr val="000000"/>
                </a:solidFill>
                <a:latin typeface="Futura Std Book" panose="020B0502020204020303" pitchFamily="34" charset="77"/>
                <a:cs typeface="Calibri"/>
              </a:rPr>
              <a:t>se imagery that represent woman &amp; girls in your community to highlight the range of different body types, ages</a:t>
            </a:r>
            <a:r>
              <a:rPr lang="en-US" sz="1067">
                <a:solidFill>
                  <a:srgbClr val="000000"/>
                </a:solidFill>
                <a:latin typeface="Futura Std Book" panose="020B0502020204020303" pitchFamily="34" charset="77"/>
                <a:cs typeface="Calibri"/>
              </a:rPr>
              <a:t> </a:t>
            </a:r>
            <a:r>
              <a:rPr lang="en-US" sz="1067" kern="1200">
                <a:solidFill>
                  <a:srgbClr val="000000"/>
                </a:solidFill>
                <a:latin typeface="Futura Std Book" panose="020B0502020204020303" pitchFamily="34" charset="77"/>
                <a:cs typeface="Calibri"/>
              </a:rPr>
              <a:t>and ethnicities. </a:t>
            </a:r>
            <a:endParaRPr lang="en-US" sz="1100">
              <a:solidFill>
                <a:srgbClr val="000000"/>
              </a:solidFill>
              <a:effectLst/>
              <a:latin typeface="Futura Std Book" panose="020B0502020204020303" pitchFamily="34" charset="77"/>
              <a:ea typeface="Calibri"/>
              <a:cs typeface="Calibri"/>
            </a:endParaRPr>
          </a:p>
        </p:txBody>
      </p:sp>
      <p:pic>
        <p:nvPicPr>
          <p:cNvPr id="13" name="Graphic 12" descr="Chat bubble outline">
            <a:extLst>
              <a:ext uri="{FF2B5EF4-FFF2-40B4-BE49-F238E27FC236}">
                <a16:creationId xmlns:a16="http://schemas.microsoft.com/office/drawing/2014/main" id="{DD526D55-3D89-F67F-91A8-DB3C3D92F5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7151" y="3381965"/>
            <a:ext cx="889168" cy="889168"/>
          </a:xfrm>
          <a:prstGeom prst="rect">
            <a:avLst/>
          </a:prstGeom>
        </p:spPr>
      </p:pic>
      <p:sp>
        <p:nvSpPr>
          <p:cNvPr id="16" name="TextBox 15">
            <a:extLst>
              <a:ext uri="{FF2B5EF4-FFF2-40B4-BE49-F238E27FC236}">
                <a16:creationId xmlns:a16="http://schemas.microsoft.com/office/drawing/2014/main" id="{188F7860-E2E1-A585-9492-BEBB55697924}"/>
              </a:ext>
            </a:extLst>
          </p:cNvPr>
          <p:cNvSpPr txBox="1"/>
          <p:nvPr/>
        </p:nvSpPr>
        <p:spPr>
          <a:xfrm>
            <a:off x="1953162" y="3537241"/>
            <a:ext cx="3141674" cy="583603"/>
          </a:xfrm>
          <a:prstGeom prst="rect">
            <a:avLst/>
          </a:prstGeom>
          <a:noFill/>
        </p:spPr>
        <p:txBody>
          <a:bodyPr wrap="square" lIns="91440" tIns="45720" rIns="91440" bIns="45720" anchor="t">
            <a:spAutoFit/>
          </a:bodyPr>
          <a:lstStyle/>
          <a:p>
            <a:pPr defTabSz="886968" fontAlgn="base">
              <a:spcAft>
                <a:spcPts val="600"/>
              </a:spcAft>
            </a:pPr>
            <a:r>
              <a:rPr lang="en-US" sz="1067" kern="1200">
                <a:solidFill>
                  <a:srgbClr val="1653A3"/>
                </a:solidFill>
                <a:latin typeface="Futura Std Book" panose="020B0502020204020303" pitchFamily="34" charset="77"/>
                <a:cs typeface="Calibri"/>
              </a:rPr>
              <a:t>Language: </a:t>
            </a:r>
            <a:r>
              <a:rPr lang="en-US" sz="1067">
                <a:solidFill>
                  <a:srgbClr val="1653A3"/>
                </a:solidFill>
                <a:latin typeface="Futura Std Book" panose="020B0502020204020303" pitchFamily="34" charset="77"/>
                <a:cs typeface="Calibri"/>
              </a:rPr>
              <a:t>T</a:t>
            </a:r>
            <a:r>
              <a:rPr lang="en-US" sz="1067" kern="1200">
                <a:latin typeface="Futura Std Book" panose="020B0502020204020303" pitchFamily="34" charset="77"/>
                <a:cs typeface="Calibri"/>
              </a:rPr>
              <a:t>hink about what motivates them to play</a:t>
            </a:r>
            <a:r>
              <a:rPr lang="en-US" sz="1067" kern="1200">
                <a:solidFill>
                  <a:srgbClr val="1653A3"/>
                </a:solidFill>
                <a:latin typeface="Futura Std Book" panose="020B0502020204020303" pitchFamily="34" charset="77"/>
                <a:cs typeface="Calibri"/>
              </a:rPr>
              <a:t>, </a:t>
            </a:r>
            <a:r>
              <a:rPr lang="en-US" sz="1067" kern="1200">
                <a:solidFill>
                  <a:srgbClr val="000000"/>
                </a:solidFill>
                <a:latin typeface="Futura Std Book" panose="020B0502020204020303" pitchFamily="34" charset="77"/>
                <a:cs typeface="Calibri"/>
              </a:rPr>
              <a:t>do not just talk about cricket; </a:t>
            </a:r>
            <a:r>
              <a:rPr lang="en-US" sz="1067" kern="1200" err="1">
                <a:solidFill>
                  <a:srgbClr val="000000"/>
                </a:solidFill>
                <a:latin typeface="Futura Std Book" panose="020B0502020204020303" pitchFamily="34" charset="77"/>
                <a:cs typeface="Calibri"/>
              </a:rPr>
              <a:t>emphasise</a:t>
            </a:r>
            <a:r>
              <a:rPr lang="en-US" sz="1067" kern="1200">
                <a:solidFill>
                  <a:srgbClr val="000000"/>
                </a:solidFill>
                <a:latin typeface="Futura Std Book" panose="020B0502020204020303" pitchFamily="34" charset="77"/>
                <a:cs typeface="Calibri"/>
              </a:rPr>
              <a:t> the wider benefits cricket brings, such as friendships.  </a:t>
            </a:r>
            <a:endParaRPr lang="en-US" sz="1100">
              <a:solidFill>
                <a:srgbClr val="000000"/>
              </a:solidFill>
              <a:effectLst/>
              <a:latin typeface="Futura Std Book" panose="020B0502020204020303" pitchFamily="34" charset="77"/>
              <a:ea typeface="Calibri"/>
              <a:cs typeface="Calibri"/>
            </a:endParaRPr>
          </a:p>
        </p:txBody>
      </p:sp>
      <p:pic>
        <p:nvPicPr>
          <p:cNvPr id="19" name="Graphic 18" descr="Footprints outline">
            <a:extLst>
              <a:ext uri="{FF2B5EF4-FFF2-40B4-BE49-F238E27FC236}">
                <a16:creationId xmlns:a16="http://schemas.microsoft.com/office/drawing/2014/main" id="{87492E34-65F8-59E6-4138-479B987801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7979" y="4969935"/>
            <a:ext cx="889168" cy="889168"/>
          </a:xfrm>
          <a:prstGeom prst="rect">
            <a:avLst/>
          </a:prstGeom>
        </p:spPr>
      </p:pic>
      <p:sp>
        <p:nvSpPr>
          <p:cNvPr id="21" name="TextBox 20">
            <a:extLst>
              <a:ext uri="{FF2B5EF4-FFF2-40B4-BE49-F238E27FC236}">
                <a16:creationId xmlns:a16="http://schemas.microsoft.com/office/drawing/2014/main" id="{FFE8260C-2913-C7D8-A5CF-285CEFB750C7}"/>
              </a:ext>
            </a:extLst>
          </p:cNvPr>
          <p:cNvSpPr txBox="1"/>
          <p:nvPr/>
        </p:nvSpPr>
        <p:spPr>
          <a:xfrm>
            <a:off x="1953162" y="5208412"/>
            <a:ext cx="2757466" cy="583603"/>
          </a:xfrm>
          <a:prstGeom prst="rect">
            <a:avLst/>
          </a:prstGeom>
          <a:noFill/>
        </p:spPr>
        <p:txBody>
          <a:bodyPr wrap="square">
            <a:spAutoFit/>
          </a:bodyPr>
          <a:lstStyle/>
          <a:p>
            <a:pPr defTabSz="886968" fontAlgn="base">
              <a:spcAft>
                <a:spcPts val="600"/>
              </a:spcAft>
            </a:pPr>
            <a:r>
              <a:rPr lang="en-US" sz="1067" kern="1200">
                <a:solidFill>
                  <a:srgbClr val="305686"/>
                </a:solidFill>
                <a:latin typeface="Futura Std Book" panose="020B0502020204020303" pitchFamily="34" charset="77"/>
              </a:rPr>
              <a:t>Journeys:</a:t>
            </a:r>
            <a:r>
              <a:rPr lang="en-US" sz="1067" kern="1200">
                <a:solidFill>
                  <a:srgbClr val="000000"/>
                </a:solidFill>
                <a:latin typeface="Futura Std Book" panose="020B0502020204020303" pitchFamily="34" charset="77"/>
              </a:rPr>
              <a:t> Use participants case studies or good news stories to build on the desire of seeing ‘girls like me’ playing cricket.  </a:t>
            </a:r>
            <a:endParaRPr lang="en-US" sz="1100">
              <a:solidFill>
                <a:srgbClr val="000000"/>
              </a:solidFill>
              <a:effectLst/>
              <a:latin typeface="Futura Std Book" panose="020B0502020204020303" pitchFamily="34" charset="77"/>
            </a:endParaRPr>
          </a:p>
        </p:txBody>
      </p:sp>
      <p:pic>
        <p:nvPicPr>
          <p:cNvPr id="23" name="Graphic 22" descr="Philanthropy outline">
            <a:extLst>
              <a:ext uri="{FF2B5EF4-FFF2-40B4-BE49-F238E27FC236}">
                <a16:creationId xmlns:a16="http://schemas.microsoft.com/office/drawing/2014/main" id="{A9A27A18-E40A-FE24-0E14-1F4C26F084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80346" y="3231676"/>
            <a:ext cx="889168" cy="889168"/>
          </a:xfrm>
          <a:prstGeom prst="rect">
            <a:avLst/>
          </a:prstGeom>
        </p:spPr>
      </p:pic>
      <p:pic>
        <p:nvPicPr>
          <p:cNvPr id="25" name="Graphic 24" descr="Video camera outline">
            <a:extLst>
              <a:ext uri="{FF2B5EF4-FFF2-40B4-BE49-F238E27FC236}">
                <a16:creationId xmlns:a16="http://schemas.microsoft.com/office/drawing/2014/main" id="{E99C2890-1E93-01C5-3ABB-8AC5A81C04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0209" y="1888390"/>
            <a:ext cx="889168" cy="889168"/>
          </a:xfrm>
          <a:prstGeom prst="rect">
            <a:avLst/>
          </a:prstGeom>
        </p:spPr>
      </p:pic>
      <p:sp>
        <p:nvSpPr>
          <p:cNvPr id="27" name="TextBox 26">
            <a:extLst>
              <a:ext uri="{FF2B5EF4-FFF2-40B4-BE49-F238E27FC236}">
                <a16:creationId xmlns:a16="http://schemas.microsoft.com/office/drawing/2014/main" id="{9B1A30F3-7584-2A82-FE0D-90F4880DB7C2}"/>
              </a:ext>
            </a:extLst>
          </p:cNvPr>
          <p:cNvSpPr txBox="1"/>
          <p:nvPr/>
        </p:nvSpPr>
        <p:spPr>
          <a:xfrm>
            <a:off x="1953162" y="2146780"/>
            <a:ext cx="3044561" cy="1313501"/>
          </a:xfrm>
          <a:prstGeom prst="rect">
            <a:avLst/>
          </a:prstGeom>
          <a:noFill/>
        </p:spPr>
        <p:txBody>
          <a:bodyPr wrap="square" lIns="91440" tIns="45720" rIns="91440" bIns="45720" anchor="t">
            <a:spAutoFit/>
          </a:bodyPr>
          <a:lstStyle/>
          <a:p>
            <a:pPr defTabSz="886968" fontAlgn="base">
              <a:spcAft>
                <a:spcPts val="600"/>
              </a:spcAft>
            </a:pPr>
            <a:r>
              <a:rPr lang="en-US" sz="1050" kern="1200">
                <a:solidFill>
                  <a:srgbClr val="1653A3"/>
                </a:solidFill>
                <a:latin typeface="Futura Std Book" panose="020B0502020204020303" pitchFamily="34" charset="77"/>
                <a:cs typeface="Calibri"/>
              </a:rPr>
              <a:t>Videos: </a:t>
            </a:r>
            <a:r>
              <a:rPr lang="en-US" sz="1050">
                <a:solidFill>
                  <a:srgbClr val="1653A3"/>
                </a:solidFill>
                <a:latin typeface="Futura Std Book" panose="020B0502020204020303" pitchFamily="34" charset="77"/>
                <a:cs typeface="Calibri"/>
              </a:rPr>
              <a:t>A</a:t>
            </a:r>
            <a:r>
              <a:rPr lang="en-US" sz="1050" kern="1200">
                <a:latin typeface="Futura Std Book" panose="020B0502020204020303" pitchFamily="34" charset="77"/>
                <a:cs typeface="Calibri"/>
              </a:rPr>
              <a:t> great tool to have to </a:t>
            </a:r>
            <a:r>
              <a:rPr lang="en-US" sz="1050">
                <a:latin typeface="Futura Std Book" panose="020B0502020204020303" pitchFamily="34" charset="77"/>
                <a:cs typeface="Calibri"/>
              </a:rPr>
              <a:t>provide</a:t>
            </a:r>
            <a:r>
              <a:rPr lang="en-US" sz="1050" kern="1200">
                <a:latin typeface="Futura Std Book" panose="020B0502020204020303" pitchFamily="34" charset="77"/>
                <a:cs typeface="Calibri"/>
              </a:rPr>
              <a:t> new starters with </a:t>
            </a:r>
            <a:r>
              <a:rPr lang="en-US" sz="1050">
                <a:latin typeface="Futura Std Book" panose="020B0502020204020303" pitchFamily="34" charset="77"/>
                <a:cs typeface="Calibri"/>
              </a:rPr>
              <a:t>reassurance</a:t>
            </a:r>
            <a:r>
              <a:rPr lang="en-US" sz="1050" kern="1200">
                <a:latin typeface="Futura Std Book" panose="020B0502020204020303" pitchFamily="34" charset="77"/>
                <a:cs typeface="Calibri"/>
              </a:rPr>
              <a:t> before the session. If they see it, they will believe it.</a:t>
            </a:r>
          </a:p>
          <a:p>
            <a:pPr defTabSz="886968">
              <a:spcAft>
                <a:spcPts val="600"/>
              </a:spcAft>
            </a:pPr>
            <a:endParaRPr lang="en-US" sz="1067" kern="1200">
              <a:solidFill>
                <a:srgbClr val="000000"/>
              </a:solidFill>
              <a:latin typeface="Calibri"/>
              <a:ea typeface="+mn-ea"/>
              <a:cs typeface="Calibri"/>
            </a:endParaRPr>
          </a:p>
          <a:p>
            <a:pPr defTabSz="886968">
              <a:spcAft>
                <a:spcPts val="600"/>
              </a:spcAft>
            </a:pPr>
            <a:endParaRPr lang="en-US" sz="1067" kern="1200">
              <a:solidFill>
                <a:srgbClr val="000000"/>
              </a:solidFill>
              <a:latin typeface="Calibri"/>
              <a:ea typeface="+mn-ea"/>
              <a:cs typeface="Calibri"/>
            </a:endParaRPr>
          </a:p>
          <a:p>
            <a:pPr algn="l">
              <a:spcAft>
                <a:spcPts val="600"/>
              </a:spcAft>
            </a:pPr>
            <a:endParaRPr lang="en-US" sz="1100" b="0" i="0">
              <a:solidFill>
                <a:srgbClr val="000000"/>
              </a:solidFill>
              <a:effectLst/>
              <a:latin typeface="Calibri"/>
              <a:ea typeface="Calibri"/>
              <a:cs typeface="Calibri"/>
            </a:endParaRPr>
          </a:p>
        </p:txBody>
      </p:sp>
      <p:pic>
        <p:nvPicPr>
          <p:cNvPr id="29" name="Graphic 28" descr="Open hand outline">
            <a:extLst>
              <a:ext uri="{FF2B5EF4-FFF2-40B4-BE49-F238E27FC236}">
                <a16:creationId xmlns:a16="http://schemas.microsoft.com/office/drawing/2014/main" id="{33E562E4-AF96-862C-DC09-A1895A576A4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51416" y="4970243"/>
            <a:ext cx="889168" cy="889168"/>
          </a:xfrm>
          <a:prstGeom prst="rect">
            <a:avLst/>
          </a:prstGeom>
        </p:spPr>
      </p:pic>
      <p:sp>
        <p:nvSpPr>
          <p:cNvPr id="4" name="TextBox 3">
            <a:extLst>
              <a:ext uri="{FF2B5EF4-FFF2-40B4-BE49-F238E27FC236}">
                <a16:creationId xmlns:a16="http://schemas.microsoft.com/office/drawing/2014/main" id="{EF6CBC5D-9FF0-B660-7934-98F460F9F477}"/>
              </a:ext>
            </a:extLst>
          </p:cNvPr>
          <p:cNvSpPr txBox="1"/>
          <p:nvPr/>
        </p:nvSpPr>
        <p:spPr>
          <a:xfrm>
            <a:off x="6889461" y="3538474"/>
            <a:ext cx="4455388" cy="421654"/>
          </a:xfrm>
          <a:prstGeom prst="rect">
            <a:avLst/>
          </a:prstGeom>
          <a:noFill/>
        </p:spPr>
        <p:txBody>
          <a:bodyPr wrap="square">
            <a:spAutoFit/>
          </a:bodyPr>
          <a:lstStyle/>
          <a:p>
            <a:pPr defTabSz="886968" fontAlgn="base">
              <a:spcAft>
                <a:spcPts val="600"/>
              </a:spcAft>
            </a:pPr>
            <a:r>
              <a:rPr lang="en-US" sz="1070" kern="1200">
                <a:solidFill>
                  <a:srgbClr val="305686"/>
                </a:solidFill>
                <a:latin typeface="Futura Std Book" panose="020B0502020204020303" pitchFamily="34" charset="77"/>
              </a:rPr>
              <a:t>Offers: </a:t>
            </a:r>
            <a:r>
              <a:rPr lang="en-US" sz="1070">
                <a:solidFill>
                  <a:srgbClr val="000000"/>
                </a:solidFill>
                <a:latin typeface="Futura Std Book" panose="020B0502020204020303" pitchFamily="34" charset="77"/>
              </a:rPr>
              <a:t>O</a:t>
            </a:r>
            <a:r>
              <a:rPr lang="en-US" sz="1070" kern="1200">
                <a:solidFill>
                  <a:srgbClr val="000000"/>
                </a:solidFill>
                <a:latin typeface="Futura Std Book" panose="020B0502020204020303" pitchFamily="34" charset="77"/>
              </a:rPr>
              <a:t>ffering things such as bringing a friend for a reward</a:t>
            </a:r>
            <a:r>
              <a:rPr lang="en-US" sz="1070">
                <a:solidFill>
                  <a:srgbClr val="000000"/>
                </a:solidFill>
                <a:latin typeface="Futura Std Book" panose="020B0502020204020303" pitchFamily="34" charset="77"/>
              </a:rPr>
              <a:t>. I</a:t>
            </a:r>
            <a:r>
              <a:rPr lang="en-US" sz="1070" kern="1200">
                <a:solidFill>
                  <a:srgbClr val="000000"/>
                </a:solidFill>
                <a:latin typeface="Futura Std Book" panose="020B0502020204020303" pitchFamily="34" charset="77"/>
              </a:rPr>
              <a:t>ncentives and rewards to help provide a sense of security and value. </a:t>
            </a:r>
          </a:p>
        </p:txBody>
      </p:sp>
    </p:spTree>
    <p:extLst>
      <p:ext uri="{BB962C8B-B14F-4D97-AF65-F5344CB8AC3E}">
        <p14:creationId xmlns:p14="http://schemas.microsoft.com/office/powerpoint/2010/main" val="2777955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9EBB8F-D499-BBA7-B44D-FDDEA4B13072}"/>
              </a:ext>
            </a:extLst>
          </p:cNvPr>
          <p:cNvSpPr>
            <a:spLocks noGrp="1"/>
          </p:cNvSpPr>
          <p:nvPr>
            <p:ph type="title"/>
          </p:nvPr>
        </p:nvSpPr>
        <p:spPr>
          <a:xfrm>
            <a:off x="1388161" y="578227"/>
            <a:ext cx="9718111" cy="1576446"/>
          </a:xfrm>
        </p:spPr>
        <p:txBody>
          <a:bodyPr vert="horz" lIns="91440" tIns="45720" rIns="91440" bIns="45720" rtlCol="0" anchor="ctr">
            <a:normAutofit fontScale="90000"/>
          </a:bodyPr>
          <a:lstStyle/>
          <a:p>
            <a:pPr fontAlgn="base"/>
            <a:r>
              <a:rPr lang="en-US" sz="3600" b="1" kern="1200">
                <a:solidFill>
                  <a:srgbClr val="FFFFFF"/>
                </a:solidFill>
                <a:effectLst/>
                <a:latin typeface="Futura Std Book" panose="020B0502020204020303" pitchFamily="34" charset="77"/>
              </a:rPr>
              <a:t>Reaching and engaging </a:t>
            </a:r>
            <a:r>
              <a:rPr lang="en-US" sz="3600" b="1" kern="1200">
                <a:solidFill>
                  <a:srgbClr val="FFFFFF"/>
                </a:solidFill>
                <a:latin typeface="Futura Std Book" panose="020B0502020204020303" pitchFamily="34" charset="77"/>
              </a:rPr>
              <a:t>Women &amp; Girls</a:t>
            </a:r>
            <a:r>
              <a:rPr lang="en-US" sz="3600" b="1" kern="1200">
                <a:solidFill>
                  <a:srgbClr val="FFFFFF"/>
                </a:solidFill>
                <a:effectLst/>
                <a:latin typeface="Futura Std Book" panose="020B0502020204020303" pitchFamily="34" charset="77"/>
              </a:rPr>
              <a:t> </a:t>
            </a:r>
            <a:br>
              <a:rPr lang="en-US" sz="1300" b="0" i="1" kern="1200">
                <a:solidFill>
                  <a:srgbClr val="FFFFFF"/>
                </a:solidFill>
                <a:effectLst/>
                <a:latin typeface="+mj-lt"/>
                <a:ea typeface="+mj-ea"/>
                <a:cs typeface="+mj-cs"/>
              </a:rPr>
            </a:br>
            <a:br>
              <a:rPr lang="en-US" sz="1300" i="1" kern="1200">
                <a:solidFill>
                  <a:srgbClr val="FFFFFF"/>
                </a:solidFill>
                <a:latin typeface="+mj-lt"/>
                <a:ea typeface="+mj-ea"/>
                <a:cs typeface="+mj-cs"/>
              </a:rPr>
            </a:br>
            <a:r>
              <a:rPr lang="en-US" sz="1800" kern="1200" err="1">
                <a:solidFill>
                  <a:srgbClr val="FFFFFF"/>
                </a:solidFill>
                <a:latin typeface="Futura Std Book" panose="020B0502020204020303" pitchFamily="34" charset="77"/>
              </a:rPr>
              <a:t>Utilising</a:t>
            </a:r>
            <a:r>
              <a:rPr lang="en-US" sz="1800" kern="1200">
                <a:solidFill>
                  <a:srgbClr val="FFFFFF"/>
                </a:solidFill>
                <a:latin typeface="Futura Std Book" panose="020B0502020204020303" pitchFamily="34" charset="77"/>
              </a:rPr>
              <a:t> communication channels popular with women &amp; girls is the most effective way to engage and communicate alongside the below recommendations</a:t>
            </a:r>
            <a:br>
              <a:rPr lang="en-US" sz="1300" i="1" kern="1200">
                <a:solidFill>
                  <a:srgbClr val="FFFFFF"/>
                </a:solidFill>
                <a:latin typeface="+mj-lt"/>
                <a:ea typeface="+mj-ea"/>
                <a:cs typeface="+mj-cs"/>
              </a:rPr>
            </a:br>
            <a:r>
              <a:rPr lang="en-US" sz="1300" i="1" kern="1200">
                <a:solidFill>
                  <a:srgbClr val="FFFFFF"/>
                </a:solidFill>
                <a:effectLst/>
                <a:latin typeface="+mj-lt"/>
                <a:ea typeface="+mj-ea"/>
                <a:cs typeface="+mj-cs"/>
              </a:rPr>
              <a:t> </a:t>
            </a:r>
            <a:br>
              <a:rPr lang="en-US" sz="1300" i="1" kern="1200">
                <a:solidFill>
                  <a:srgbClr val="FFFFFF"/>
                </a:solidFill>
                <a:effectLst/>
                <a:latin typeface="+mj-lt"/>
                <a:ea typeface="+mj-ea"/>
                <a:cs typeface="+mj-cs"/>
              </a:rPr>
            </a:br>
            <a:br>
              <a:rPr lang="en-US" sz="1300" b="0" i="0" kern="1200">
                <a:solidFill>
                  <a:srgbClr val="FFFFFF"/>
                </a:solidFill>
                <a:effectLst/>
                <a:latin typeface="+mj-lt"/>
                <a:ea typeface="+mj-ea"/>
                <a:cs typeface="+mj-cs"/>
              </a:rPr>
            </a:br>
            <a:br>
              <a:rPr lang="en-US" sz="1300" b="0" i="0" kern="1200">
                <a:solidFill>
                  <a:srgbClr val="FFFFFF"/>
                </a:solidFill>
                <a:effectLst/>
                <a:latin typeface="+mj-lt"/>
                <a:ea typeface="+mj-ea"/>
                <a:cs typeface="+mj-cs"/>
              </a:rPr>
            </a:br>
            <a:endParaRPr lang="en-US" sz="1300" kern="1200">
              <a:solidFill>
                <a:srgbClr val="FFFFFF"/>
              </a:solidFill>
              <a:latin typeface="+mj-lt"/>
              <a:ea typeface="+mj-ea"/>
              <a:cs typeface="+mj-cs"/>
            </a:endParaRPr>
          </a:p>
        </p:txBody>
      </p:sp>
      <p:sp>
        <p:nvSpPr>
          <p:cNvPr id="7" name="TextBox 6">
            <a:extLst>
              <a:ext uri="{FF2B5EF4-FFF2-40B4-BE49-F238E27FC236}">
                <a16:creationId xmlns:a16="http://schemas.microsoft.com/office/drawing/2014/main" id="{52ECFD7E-1B00-5B78-8602-922E814C2729}"/>
              </a:ext>
            </a:extLst>
          </p:cNvPr>
          <p:cNvSpPr txBox="1"/>
          <p:nvPr/>
        </p:nvSpPr>
        <p:spPr>
          <a:xfrm>
            <a:off x="1451216" y="4982444"/>
            <a:ext cx="4583384" cy="1534394"/>
          </a:xfrm>
          <a:prstGeom prst="rect">
            <a:avLst/>
          </a:prstGeom>
          <a:noFill/>
        </p:spPr>
        <p:txBody>
          <a:bodyPr wrap="square" lIns="91440" tIns="45720" rIns="91440" bIns="45720" anchor="t">
            <a:spAutoFit/>
          </a:bodyPr>
          <a:lstStyle/>
          <a:p>
            <a:pPr defTabSz="832104" fontAlgn="base">
              <a:spcAft>
                <a:spcPts val="600"/>
              </a:spcAft>
            </a:pPr>
            <a:endParaRPr lang="en-US" sz="1092" kern="1200">
              <a:solidFill>
                <a:srgbClr val="000000"/>
              </a:solidFill>
              <a:latin typeface="Segoe UI" panose="020B0502040204020203" pitchFamily="34" charset="0"/>
              <a:ea typeface="+mn-ea"/>
              <a:cs typeface="+mn-cs"/>
            </a:endParaRPr>
          </a:p>
          <a:p>
            <a:pPr defTabSz="832104" fontAlgn="base">
              <a:spcAft>
                <a:spcPts val="600"/>
              </a:spcAft>
            </a:pPr>
            <a:endParaRPr lang="en-US" sz="1092" kern="1200">
              <a:solidFill>
                <a:srgbClr val="000000"/>
              </a:solidFill>
              <a:latin typeface="Segoe UI" panose="020B0502040204020203" pitchFamily="34" charset="0"/>
              <a:ea typeface="+mn-ea"/>
              <a:cs typeface="+mn-cs"/>
            </a:endParaRPr>
          </a:p>
          <a:p>
            <a:pPr defTabSz="832104" fontAlgn="base">
              <a:spcAft>
                <a:spcPts val="600"/>
              </a:spcAft>
            </a:pPr>
            <a:r>
              <a:rPr lang="en-US" sz="1092" b="1" kern="1200">
                <a:solidFill>
                  <a:schemeClr val="tx1"/>
                </a:solidFill>
                <a:latin typeface="Futura Std Book" panose="020B0502020204020303" pitchFamily="34" charset="77"/>
                <a:ea typeface="+mn-ea"/>
                <a:cs typeface="Calibri"/>
              </a:rPr>
              <a:t>Influential people:</a:t>
            </a:r>
          </a:p>
          <a:p>
            <a:pPr defTabSz="832104" fontAlgn="base">
              <a:spcAft>
                <a:spcPts val="600"/>
              </a:spcAft>
            </a:pPr>
            <a:endParaRPr lang="en-US" sz="1092" b="1" kern="1200">
              <a:solidFill>
                <a:srgbClr val="305686"/>
              </a:solidFill>
              <a:latin typeface="Calibri"/>
              <a:ea typeface="+mn-ea"/>
              <a:cs typeface="Calibri"/>
            </a:endParaRPr>
          </a:p>
          <a:p>
            <a:pPr defTabSz="832104" fontAlgn="base">
              <a:spcAft>
                <a:spcPts val="600"/>
              </a:spcAft>
            </a:pPr>
            <a:r>
              <a:rPr lang="en-US" sz="1001" kern="1200">
                <a:solidFill>
                  <a:srgbClr val="000000"/>
                </a:solidFill>
                <a:latin typeface="Futura Std Book" panose="020B0502020204020303" pitchFamily="34" charset="77"/>
                <a:ea typeface="+mn-ea"/>
                <a:cs typeface="Calibri"/>
              </a:rPr>
              <a:t>Ask individuals already on your </a:t>
            </a:r>
            <a:r>
              <a:rPr lang="en-US" sz="1001" kern="1200" err="1">
                <a:solidFill>
                  <a:srgbClr val="000000"/>
                </a:solidFill>
                <a:latin typeface="Futura Std Book" panose="020B0502020204020303" pitchFamily="34" charset="77"/>
                <a:ea typeface="+mn-ea"/>
                <a:cs typeface="Calibri"/>
              </a:rPr>
              <a:t>programme</a:t>
            </a:r>
            <a:r>
              <a:rPr lang="en-US" sz="1001" kern="1200">
                <a:solidFill>
                  <a:srgbClr val="000000"/>
                </a:solidFill>
                <a:latin typeface="Futura Std Book" panose="020B0502020204020303" pitchFamily="34" charset="77"/>
                <a:ea typeface="+mn-ea"/>
                <a:cs typeface="Calibri"/>
              </a:rPr>
              <a:t> who their role models are, if they follow any influencers or sportspeople. Encourage ‘local heroes’ to share and promote your sessions through their channels. </a:t>
            </a:r>
            <a:endParaRPr lang="en-US" sz="1100">
              <a:solidFill>
                <a:srgbClr val="000000"/>
              </a:solidFill>
              <a:effectLst/>
              <a:latin typeface="Futura Std Book" panose="020B0502020204020303" pitchFamily="34" charset="77"/>
              <a:ea typeface="Calibri"/>
              <a:cs typeface="Calibri"/>
            </a:endParaRPr>
          </a:p>
        </p:txBody>
      </p:sp>
      <p:pic>
        <p:nvPicPr>
          <p:cNvPr id="4" name="Graphic 3" descr="Meeting with solid fill">
            <a:extLst>
              <a:ext uri="{FF2B5EF4-FFF2-40B4-BE49-F238E27FC236}">
                <a16:creationId xmlns:a16="http://schemas.microsoft.com/office/drawing/2014/main" id="{5E7AF5FE-B466-607C-28A5-692D5EE6E6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056" y="2990290"/>
            <a:ext cx="840402" cy="840402"/>
          </a:xfrm>
          <a:prstGeom prst="rect">
            <a:avLst/>
          </a:prstGeom>
        </p:spPr>
      </p:pic>
      <p:sp>
        <p:nvSpPr>
          <p:cNvPr id="15" name="TextBox 14">
            <a:extLst>
              <a:ext uri="{FF2B5EF4-FFF2-40B4-BE49-F238E27FC236}">
                <a16:creationId xmlns:a16="http://schemas.microsoft.com/office/drawing/2014/main" id="{68137BE2-543E-088D-9D18-8E0AF57A0B47}"/>
              </a:ext>
            </a:extLst>
          </p:cNvPr>
          <p:cNvSpPr txBox="1"/>
          <p:nvPr/>
        </p:nvSpPr>
        <p:spPr>
          <a:xfrm>
            <a:off x="1502852" y="2778706"/>
            <a:ext cx="4480110" cy="862287"/>
          </a:xfrm>
          <a:prstGeom prst="rect">
            <a:avLst/>
          </a:prstGeom>
          <a:noFill/>
        </p:spPr>
        <p:txBody>
          <a:bodyPr wrap="square" lIns="91440" tIns="45720" rIns="91440" bIns="45720" anchor="t">
            <a:spAutoFit/>
          </a:bodyPr>
          <a:lstStyle/>
          <a:p>
            <a:pPr defTabSz="832104" fontAlgn="base">
              <a:spcAft>
                <a:spcPts val="600"/>
              </a:spcAft>
            </a:pPr>
            <a:r>
              <a:rPr lang="en-US" sz="1001" b="1" kern="1200">
                <a:solidFill>
                  <a:schemeClr val="tx1"/>
                </a:solidFill>
                <a:latin typeface="Futura Std Book" panose="020B0502020204020303" pitchFamily="34" charset="77"/>
                <a:ea typeface="+mn-ea"/>
                <a:cs typeface="Calibri"/>
              </a:rPr>
              <a:t>Word of mouth:</a:t>
            </a:r>
          </a:p>
          <a:p>
            <a:pPr defTabSz="832104" fontAlgn="base">
              <a:spcAft>
                <a:spcPts val="600"/>
              </a:spcAft>
            </a:pPr>
            <a:endParaRPr lang="en-US" sz="1001" kern="1200">
              <a:solidFill>
                <a:srgbClr val="000000"/>
              </a:solidFill>
              <a:latin typeface="Calibri"/>
              <a:ea typeface="+mn-ea"/>
              <a:cs typeface="Calibri"/>
            </a:endParaRPr>
          </a:p>
          <a:p>
            <a:pPr defTabSz="832104">
              <a:spcAft>
                <a:spcPts val="600"/>
              </a:spcAft>
            </a:pPr>
            <a:r>
              <a:rPr lang="en-US" sz="1001" kern="1200">
                <a:solidFill>
                  <a:srgbClr val="000000"/>
                </a:solidFill>
                <a:latin typeface="Futura Std Book" panose="020B0502020204020303" pitchFamily="34" charset="77"/>
                <a:ea typeface="+mn-ea"/>
                <a:cs typeface="Calibri"/>
              </a:rPr>
              <a:t>Encourage existing participants, </a:t>
            </a:r>
            <a:r>
              <a:rPr lang="en-US" sz="1001" kern="1200">
                <a:solidFill>
                  <a:srgbClr val="000000"/>
                </a:solidFill>
                <a:latin typeface="Futura Std Book" panose="020B0502020204020303" pitchFamily="34" charset="77"/>
                <a:ea typeface="+mn-lt"/>
                <a:cs typeface="+mn-lt"/>
              </a:rPr>
              <a:t>parents</a:t>
            </a:r>
            <a:r>
              <a:rPr lang="en-US" sz="1001">
                <a:solidFill>
                  <a:srgbClr val="000000"/>
                </a:solidFill>
                <a:latin typeface="Futura Std Book" panose="020B0502020204020303" pitchFamily="34" charset="77"/>
                <a:ea typeface="+mn-lt"/>
                <a:cs typeface="+mn-lt"/>
              </a:rPr>
              <a:t> </a:t>
            </a:r>
            <a:r>
              <a:rPr lang="en-US" sz="1001" kern="1200">
                <a:solidFill>
                  <a:srgbClr val="000000"/>
                </a:solidFill>
                <a:latin typeface="Futura Std Book" panose="020B0502020204020303" pitchFamily="34" charset="77"/>
                <a:ea typeface="+mn-lt"/>
                <a:cs typeface="+mn-lt"/>
              </a:rPr>
              <a:t>and other </a:t>
            </a:r>
            <a:r>
              <a:rPr lang="en-US" sz="1001" kern="1200" err="1">
                <a:solidFill>
                  <a:srgbClr val="000000"/>
                </a:solidFill>
                <a:latin typeface="Futura Std Book" panose="020B0502020204020303" pitchFamily="34" charset="77"/>
                <a:ea typeface="+mn-ea"/>
                <a:cs typeface="Calibri"/>
              </a:rPr>
              <a:t>organisations</a:t>
            </a:r>
            <a:r>
              <a:rPr lang="en-US" sz="1001" kern="1200">
                <a:solidFill>
                  <a:srgbClr val="000000"/>
                </a:solidFill>
                <a:latin typeface="Futura Std Book" panose="020B0502020204020303" pitchFamily="34" charset="77"/>
                <a:ea typeface="+mn-ea"/>
                <a:cs typeface="Calibri"/>
              </a:rPr>
              <a:t> to spread the word about your hub session. </a:t>
            </a:r>
            <a:endParaRPr lang="en-US" sz="1100">
              <a:solidFill>
                <a:srgbClr val="000000"/>
              </a:solidFill>
              <a:effectLst/>
              <a:latin typeface="Futura Std Book" panose="020B0502020204020303" pitchFamily="34" charset="77"/>
              <a:ea typeface="Calibri"/>
              <a:cs typeface="Calibri"/>
            </a:endParaRPr>
          </a:p>
        </p:txBody>
      </p:sp>
      <p:pic>
        <p:nvPicPr>
          <p:cNvPr id="17" name="Graphic 16" descr="Online Network outline">
            <a:extLst>
              <a:ext uri="{FF2B5EF4-FFF2-40B4-BE49-F238E27FC236}">
                <a16:creationId xmlns:a16="http://schemas.microsoft.com/office/drawing/2014/main" id="{486754E1-28CF-9989-CA18-0E81683BCA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5527" y="4083743"/>
            <a:ext cx="840402" cy="840402"/>
          </a:xfrm>
          <a:prstGeom prst="rect">
            <a:avLst/>
          </a:prstGeom>
        </p:spPr>
      </p:pic>
      <p:sp>
        <p:nvSpPr>
          <p:cNvPr id="19" name="TextBox 18">
            <a:extLst>
              <a:ext uri="{FF2B5EF4-FFF2-40B4-BE49-F238E27FC236}">
                <a16:creationId xmlns:a16="http://schemas.microsoft.com/office/drawing/2014/main" id="{99BC19FD-7DDF-38B5-C47C-F64CD031D4A8}"/>
              </a:ext>
            </a:extLst>
          </p:cNvPr>
          <p:cNvSpPr txBox="1"/>
          <p:nvPr/>
        </p:nvSpPr>
        <p:spPr>
          <a:xfrm>
            <a:off x="1502852" y="3990444"/>
            <a:ext cx="4667599" cy="1108509"/>
          </a:xfrm>
          <a:prstGeom prst="rect">
            <a:avLst/>
          </a:prstGeom>
          <a:noFill/>
        </p:spPr>
        <p:txBody>
          <a:bodyPr wrap="square" lIns="91440" tIns="45720" rIns="91440" bIns="45720" anchor="t">
            <a:spAutoFit/>
          </a:bodyPr>
          <a:lstStyle/>
          <a:p>
            <a:pPr defTabSz="832104" fontAlgn="base">
              <a:spcAft>
                <a:spcPts val="600"/>
              </a:spcAft>
            </a:pPr>
            <a:r>
              <a:rPr lang="en-US" sz="1001" b="1" kern="1200">
                <a:solidFill>
                  <a:schemeClr val="tx1"/>
                </a:solidFill>
                <a:latin typeface="Futura Std Book" panose="020B0502020204020303" pitchFamily="34" charset="77"/>
                <a:ea typeface="+mn-ea"/>
                <a:cs typeface="Calibri"/>
              </a:rPr>
              <a:t>Social media: </a:t>
            </a:r>
          </a:p>
          <a:p>
            <a:pPr defTabSz="832104" fontAlgn="base">
              <a:spcAft>
                <a:spcPts val="600"/>
              </a:spcAft>
            </a:pPr>
            <a:endParaRPr lang="en-US" sz="1001" kern="1200">
              <a:solidFill>
                <a:srgbClr val="305686"/>
              </a:solidFill>
              <a:latin typeface="Calibri"/>
              <a:ea typeface="+mn-ea"/>
              <a:cs typeface="Calibri"/>
            </a:endParaRPr>
          </a:p>
          <a:p>
            <a:pPr defTabSz="832104">
              <a:spcAft>
                <a:spcPts val="600"/>
              </a:spcAft>
            </a:pPr>
            <a:r>
              <a:rPr lang="en-US" sz="1001" kern="1200">
                <a:solidFill>
                  <a:srgbClr val="000000"/>
                </a:solidFill>
                <a:latin typeface="Futura Std Book" panose="020B0502020204020303" pitchFamily="34" charset="77"/>
                <a:ea typeface="+mn-ea"/>
                <a:cs typeface="Calibri"/>
              </a:rPr>
              <a:t>TikTok, YouTube and Instagram have been identified as popular social media accounts </a:t>
            </a:r>
            <a:r>
              <a:rPr lang="en-US" sz="1001" kern="1200">
                <a:solidFill>
                  <a:srgbClr val="000000"/>
                </a:solidFill>
                <a:latin typeface="Futura Std Book" panose="020B0502020204020303" pitchFamily="34" charset="77"/>
                <a:ea typeface="+mn-lt"/>
                <a:cs typeface="+mn-lt"/>
              </a:rPr>
              <a:t>woman &amp; girls on our </a:t>
            </a:r>
            <a:r>
              <a:rPr lang="en-US" sz="1001" kern="1200" err="1">
                <a:solidFill>
                  <a:srgbClr val="000000"/>
                </a:solidFill>
                <a:latin typeface="Futura Std Book" panose="020B0502020204020303" pitchFamily="34" charset="77"/>
                <a:ea typeface="+mn-ea"/>
                <a:cs typeface="Calibri"/>
              </a:rPr>
              <a:t>programmes</a:t>
            </a:r>
            <a:r>
              <a:rPr lang="en-US" sz="1001" kern="1200">
                <a:solidFill>
                  <a:srgbClr val="000000"/>
                </a:solidFill>
                <a:latin typeface="Futura Std Book" panose="020B0502020204020303" pitchFamily="34" charset="77"/>
                <a:ea typeface="+mn-ea"/>
                <a:cs typeface="Calibri"/>
              </a:rPr>
              <a:t> already interact with.</a:t>
            </a:r>
            <a:endParaRPr lang="en-US" sz="1001" kern="1200">
              <a:solidFill>
                <a:schemeClr val="tx1"/>
              </a:solidFill>
              <a:latin typeface="Futura Std Book" panose="020B0502020204020303" pitchFamily="34" charset="77"/>
              <a:ea typeface="+mn-ea"/>
              <a:cs typeface="Calibri"/>
            </a:endParaRPr>
          </a:p>
          <a:p>
            <a:pPr algn="l">
              <a:spcAft>
                <a:spcPts val="600"/>
              </a:spcAft>
            </a:pPr>
            <a:endParaRPr lang="en-US" sz="1100" b="0" i="0">
              <a:solidFill>
                <a:srgbClr val="8EAADB"/>
              </a:solidFill>
              <a:effectLst/>
              <a:latin typeface="Calibri"/>
              <a:ea typeface="Calibri"/>
              <a:cs typeface="Calibri"/>
            </a:endParaRPr>
          </a:p>
        </p:txBody>
      </p:sp>
      <p:pic>
        <p:nvPicPr>
          <p:cNvPr id="23" name="Graphic 22" descr="User Crown Female outline">
            <a:extLst>
              <a:ext uri="{FF2B5EF4-FFF2-40B4-BE49-F238E27FC236}">
                <a16:creationId xmlns:a16="http://schemas.microsoft.com/office/drawing/2014/main" id="{9D3401A9-F0E3-6F4D-C05A-56AF627D88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7210" y="5707411"/>
            <a:ext cx="840402" cy="840402"/>
          </a:xfrm>
          <a:prstGeom prst="rect">
            <a:avLst/>
          </a:prstGeom>
        </p:spPr>
      </p:pic>
      <p:pic>
        <p:nvPicPr>
          <p:cNvPr id="25" name="Graphic 24" descr="Direction outline">
            <a:extLst>
              <a:ext uri="{FF2B5EF4-FFF2-40B4-BE49-F238E27FC236}">
                <a16:creationId xmlns:a16="http://schemas.microsoft.com/office/drawing/2014/main" id="{A13DE290-DE74-23D1-FB8D-412575C92F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74288" y="3115604"/>
            <a:ext cx="840402" cy="840402"/>
          </a:xfrm>
          <a:prstGeom prst="rect">
            <a:avLst/>
          </a:prstGeom>
        </p:spPr>
      </p:pic>
      <p:sp>
        <p:nvSpPr>
          <p:cNvPr id="27" name="TextBox 26">
            <a:extLst>
              <a:ext uri="{FF2B5EF4-FFF2-40B4-BE49-F238E27FC236}">
                <a16:creationId xmlns:a16="http://schemas.microsoft.com/office/drawing/2014/main" id="{F221D4C3-FF1C-1AD5-BD2F-CCFA096CA4C2}"/>
              </a:ext>
            </a:extLst>
          </p:cNvPr>
          <p:cNvSpPr txBox="1"/>
          <p:nvPr/>
        </p:nvSpPr>
        <p:spPr>
          <a:xfrm>
            <a:off x="7416324" y="2778137"/>
            <a:ext cx="4155561" cy="1016304"/>
          </a:xfrm>
          <a:prstGeom prst="rect">
            <a:avLst/>
          </a:prstGeom>
          <a:noFill/>
        </p:spPr>
        <p:txBody>
          <a:bodyPr wrap="square" lIns="91440" tIns="45720" rIns="91440" bIns="45720" anchor="t">
            <a:spAutoFit/>
          </a:bodyPr>
          <a:lstStyle/>
          <a:p>
            <a:pPr defTabSz="832104" fontAlgn="base">
              <a:spcAft>
                <a:spcPts val="600"/>
              </a:spcAft>
            </a:pPr>
            <a:r>
              <a:rPr lang="en-US" sz="1001" b="1" kern="1200">
                <a:solidFill>
                  <a:schemeClr val="tx1"/>
                </a:solidFill>
                <a:latin typeface="Futura Std Book" panose="020B0502020204020303" pitchFamily="34" charset="77"/>
                <a:ea typeface="+mn-ea"/>
                <a:cs typeface="Calibri"/>
              </a:rPr>
              <a:t>Non-sporting locations:</a:t>
            </a:r>
          </a:p>
          <a:p>
            <a:pPr defTabSz="832104" fontAlgn="base">
              <a:spcAft>
                <a:spcPts val="600"/>
              </a:spcAft>
            </a:pPr>
            <a:endParaRPr lang="en-US" sz="1001" b="1" kern="1200">
              <a:solidFill>
                <a:schemeClr val="tx1"/>
              </a:solidFill>
              <a:latin typeface="Futura Std Book" panose="020B0502020204020303" pitchFamily="34" charset="77"/>
              <a:ea typeface="+mn-ea"/>
              <a:cs typeface="Calibri"/>
            </a:endParaRPr>
          </a:p>
          <a:p>
            <a:pPr defTabSz="832104" fontAlgn="base">
              <a:spcAft>
                <a:spcPts val="600"/>
              </a:spcAft>
            </a:pPr>
            <a:r>
              <a:rPr lang="en-US" sz="1001" kern="1200">
                <a:solidFill>
                  <a:schemeClr val="tx1"/>
                </a:solidFill>
                <a:latin typeface="Futura Std Book" panose="020B0502020204020303" pitchFamily="34" charset="77"/>
                <a:ea typeface="+mn-ea"/>
                <a:cs typeface="Calibri"/>
              </a:rPr>
              <a:t>Disengaged woman or girls are unlikely to go to your website or see a flyer at a sport club. However, they may see a poster in a local café, supermarket or youth group. </a:t>
            </a:r>
            <a:endParaRPr lang="en-US" sz="1100">
              <a:effectLst/>
              <a:latin typeface="Futura Std Book" panose="020B0502020204020303" pitchFamily="34" charset="77"/>
              <a:ea typeface="Calibri"/>
              <a:cs typeface="Calibri"/>
            </a:endParaRPr>
          </a:p>
        </p:txBody>
      </p:sp>
      <p:pic>
        <p:nvPicPr>
          <p:cNvPr id="29" name="Graphic 28" descr="Remote work outline">
            <a:extLst>
              <a:ext uri="{FF2B5EF4-FFF2-40B4-BE49-F238E27FC236}">
                <a16:creationId xmlns:a16="http://schemas.microsoft.com/office/drawing/2014/main" id="{419FB26B-8BB7-5300-BDA3-7A704CE817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04491" y="4093174"/>
            <a:ext cx="840402" cy="840402"/>
          </a:xfrm>
          <a:prstGeom prst="rect">
            <a:avLst/>
          </a:prstGeom>
        </p:spPr>
      </p:pic>
      <p:sp>
        <p:nvSpPr>
          <p:cNvPr id="31" name="TextBox 30">
            <a:extLst>
              <a:ext uri="{FF2B5EF4-FFF2-40B4-BE49-F238E27FC236}">
                <a16:creationId xmlns:a16="http://schemas.microsoft.com/office/drawing/2014/main" id="{17C2FD5F-A08A-6375-43EE-43E64D7F8DEA}"/>
              </a:ext>
            </a:extLst>
          </p:cNvPr>
          <p:cNvSpPr txBox="1"/>
          <p:nvPr/>
        </p:nvSpPr>
        <p:spPr>
          <a:xfrm>
            <a:off x="7416323" y="4045154"/>
            <a:ext cx="3689949" cy="862287"/>
          </a:xfrm>
          <a:prstGeom prst="rect">
            <a:avLst/>
          </a:prstGeom>
          <a:noFill/>
        </p:spPr>
        <p:txBody>
          <a:bodyPr wrap="square" lIns="91440" tIns="45720" rIns="91440" bIns="45720" anchor="t">
            <a:spAutoFit/>
          </a:bodyPr>
          <a:lstStyle/>
          <a:p>
            <a:pPr defTabSz="832104">
              <a:spcAft>
                <a:spcPts val="600"/>
              </a:spcAft>
            </a:pPr>
            <a:r>
              <a:rPr lang="en-US" sz="1001" b="1" kern="1200">
                <a:solidFill>
                  <a:schemeClr val="tx1"/>
                </a:solidFill>
                <a:latin typeface="Futura Std Book" panose="020B0502020204020303" pitchFamily="34" charset="77"/>
                <a:ea typeface="+mn-ea"/>
                <a:cs typeface="Calibri"/>
              </a:rPr>
              <a:t>Partners/</a:t>
            </a:r>
            <a:r>
              <a:rPr lang="en-US" sz="1001" b="1" kern="1200" err="1">
                <a:solidFill>
                  <a:schemeClr val="tx1"/>
                </a:solidFill>
                <a:latin typeface="Futura Std Book" panose="020B0502020204020303" pitchFamily="34" charset="77"/>
                <a:ea typeface="+mn-ea"/>
                <a:cs typeface="Calibri"/>
              </a:rPr>
              <a:t>organisations</a:t>
            </a:r>
            <a:r>
              <a:rPr lang="en-US" sz="1001" b="1" kern="1200">
                <a:solidFill>
                  <a:schemeClr val="tx1"/>
                </a:solidFill>
                <a:latin typeface="Futura Std Book" panose="020B0502020204020303" pitchFamily="34" charset="77"/>
                <a:ea typeface="+mn-ea"/>
                <a:cs typeface="Calibri"/>
              </a:rPr>
              <a:t>: </a:t>
            </a:r>
          </a:p>
          <a:p>
            <a:pPr defTabSz="832104">
              <a:spcAft>
                <a:spcPts val="600"/>
              </a:spcAft>
            </a:pPr>
            <a:endParaRPr lang="en-US" sz="1001" kern="1200">
              <a:solidFill>
                <a:schemeClr val="tx1"/>
              </a:solidFill>
              <a:latin typeface="Futura Std Book" panose="020B0502020204020303" pitchFamily="34" charset="77"/>
              <a:ea typeface="+mn-ea"/>
              <a:cs typeface="Calibri"/>
            </a:endParaRPr>
          </a:p>
          <a:p>
            <a:pPr defTabSz="832104">
              <a:spcAft>
                <a:spcPts val="600"/>
              </a:spcAft>
            </a:pPr>
            <a:r>
              <a:rPr lang="en-US" sz="1001" kern="1200">
                <a:solidFill>
                  <a:schemeClr val="tx1"/>
                </a:solidFill>
                <a:latin typeface="Futura Std Book" panose="020B0502020204020303" pitchFamily="34" charset="77"/>
                <a:ea typeface="+mn-ea"/>
                <a:cs typeface="Calibri"/>
              </a:rPr>
              <a:t>Working with partners or </a:t>
            </a:r>
            <a:r>
              <a:rPr lang="en-US" sz="1001" kern="1200" err="1">
                <a:solidFill>
                  <a:schemeClr val="tx1"/>
                </a:solidFill>
                <a:latin typeface="Futura Std Book" panose="020B0502020204020303" pitchFamily="34" charset="77"/>
                <a:ea typeface="+mn-ea"/>
                <a:cs typeface="Calibri"/>
              </a:rPr>
              <a:t>organisations</a:t>
            </a:r>
            <a:r>
              <a:rPr lang="en-US" sz="1001" kern="1200">
                <a:solidFill>
                  <a:schemeClr val="tx1"/>
                </a:solidFill>
                <a:latin typeface="Futura Std Book" panose="020B0502020204020303" pitchFamily="34" charset="77"/>
                <a:ea typeface="+mn-ea"/>
                <a:cs typeface="Calibri"/>
              </a:rPr>
              <a:t> who have high female engagement. For example, Brownies or girls. </a:t>
            </a:r>
            <a:endParaRPr lang="en-US" sz="1100">
              <a:effectLst/>
              <a:latin typeface="Futura Std Book" panose="020B0502020204020303" pitchFamily="34" charset="77"/>
              <a:cs typeface="Times New Roman"/>
            </a:endParaRPr>
          </a:p>
        </p:txBody>
      </p:sp>
      <p:pic>
        <p:nvPicPr>
          <p:cNvPr id="33" name="Graphic 32" descr="Smiling face outline with solid fill">
            <a:extLst>
              <a:ext uri="{FF2B5EF4-FFF2-40B4-BE49-F238E27FC236}">
                <a16:creationId xmlns:a16="http://schemas.microsoft.com/office/drawing/2014/main" id="{EAE2E67B-FF5D-6784-14F5-1E8717E489D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645414" y="5606716"/>
            <a:ext cx="840402" cy="840402"/>
          </a:xfrm>
          <a:prstGeom prst="rect">
            <a:avLst/>
          </a:prstGeom>
        </p:spPr>
      </p:pic>
      <p:sp>
        <p:nvSpPr>
          <p:cNvPr id="35" name="TextBox 34">
            <a:extLst>
              <a:ext uri="{FF2B5EF4-FFF2-40B4-BE49-F238E27FC236}">
                <a16:creationId xmlns:a16="http://schemas.microsoft.com/office/drawing/2014/main" id="{E5BDCC41-7412-0C9B-04FC-97372AEE9048}"/>
              </a:ext>
            </a:extLst>
          </p:cNvPr>
          <p:cNvSpPr txBox="1"/>
          <p:nvPr/>
        </p:nvSpPr>
        <p:spPr>
          <a:xfrm>
            <a:off x="7444893" y="5322425"/>
            <a:ext cx="4098423" cy="1016304"/>
          </a:xfrm>
          <a:prstGeom prst="rect">
            <a:avLst/>
          </a:prstGeom>
          <a:noFill/>
        </p:spPr>
        <p:txBody>
          <a:bodyPr wrap="square" lIns="91440" tIns="45720" rIns="91440" bIns="45720" anchor="t">
            <a:spAutoFit/>
          </a:bodyPr>
          <a:lstStyle/>
          <a:p>
            <a:pPr defTabSz="832104" fontAlgn="base">
              <a:spcAft>
                <a:spcPts val="600"/>
              </a:spcAft>
            </a:pPr>
            <a:r>
              <a:rPr lang="en-US" sz="1001" b="1" kern="1200">
                <a:solidFill>
                  <a:schemeClr val="tx1"/>
                </a:solidFill>
                <a:latin typeface="Futura Std Book" panose="020B0502020204020303" pitchFamily="34" charset="77"/>
                <a:ea typeface="+mn-ea"/>
                <a:cs typeface="Calibri"/>
              </a:rPr>
              <a:t>Face to face recruitment:  </a:t>
            </a:r>
          </a:p>
          <a:p>
            <a:pPr defTabSz="832104" fontAlgn="base">
              <a:spcAft>
                <a:spcPts val="600"/>
              </a:spcAft>
            </a:pPr>
            <a:endParaRPr lang="en-US" sz="1001" kern="1200">
              <a:solidFill>
                <a:schemeClr val="tx1"/>
              </a:solidFill>
              <a:latin typeface="Futura Std Book" panose="020B0502020204020303" pitchFamily="34" charset="77"/>
              <a:ea typeface="+mn-ea"/>
              <a:cs typeface="Calibri"/>
            </a:endParaRPr>
          </a:p>
          <a:p>
            <a:pPr defTabSz="832104" fontAlgn="base">
              <a:spcAft>
                <a:spcPts val="600"/>
              </a:spcAft>
            </a:pPr>
            <a:r>
              <a:rPr lang="en-US" sz="1001" kern="1200">
                <a:solidFill>
                  <a:schemeClr val="tx1"/>
                </a:solidFill>
                <a:latin typeface="Futura Std Book" panose="020B0502020204020303" pitchFamily="34" charset="77"/>
                <a:ea typeface="+mn-ea"/>
                <a:cs typeface="Calibri"/>
              </a:rPr>
              <a:t>Face-to- face recruitment or taster sessions allows for immediate reassurance from meeting a friendly face and allowing them to ask any questions before attending. </a:t>
            </a:r>
            <a:endParaRPr lang="en-US" sz="1100">
              <a:effectLst/>
              <a:latin typeface="Futura Std Book" panose="020B0502020204020303" pitchFamily="34" charset="77"/>
              <a:ea typeface="Calibri"/>
              <a:cs typeface="Calibri"/>
            </a:endParaRPr>
          </a:p>
        </p:txBody>
      </p:sp>
    </p:spTree>
    <p:extLst>
      <p:ext uri="{BB962C8B-B14F-4D97-AF65-F5344CB8AC3E}">
        <p14:creationId xmlns:p14="http://schemas.microsoft.com/office/powerpoint/2010/main" val="3626598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B75E-1D06-9BEF-563B-3BDDB48BF500}"/>
              </a:ext>
            </a:extLst>
          </p:cNvPr>
          <p:cNvSpPr>
            <a:spLocks noGrp="1"/>
          </p:cNvSpPr>
          <p:nvPr>
            <p:ph type="title"/>
          </p:nvPr>
        </p:nvSpPr>
        <p:spPr>
          <a:xfrm>
            <a:off x="386081" y="365125"/>
            <a:ext cx="12092134" cy="1325563"/>
          </a:xfrm>
        </p:spPr>
        <p:txBody>
          <a:bodyPr>
            <a:normAutofit fontScale="90000"/>
          </a:bodyPr>
          <a:lstStyle/>
          <a:p>
            <a:r>
              <a:rPr lang="en-US" b="1">
                <a:latin typeface="Futura Std Book" panose="020B0502020204020303" pitchFamily="34" charset="77"/>
                <a:ea typeface="Calibri"/>
                <a:cs typeface="Calibri"/>
              </a:rPr>
              <a:t>Empowering participants to advertise their </a:t>
            </a:r>
            <a:r>
              <a:rPr lang="en-US" b="1" err="1">
                <a:latin typeface="Futura Std Book" panose="020B0502020204020303" pitchFamily="34" charset="77"/>
                <a:ea typeface="Calibri"/>
                <a:cs typeface="Calibri"/>
              </a:rPr>
              <a:t>Wicketz</a:t>
            </a:r>
            <a:r>
              <a:rPr lang="en-US" b="1">
                <a:latin typeface="Futura Std Book" panose="020B0502020204020303" pitchFamily="34" charset="77"/>
                <a:ea typeface="Calibri"/>
                <a:cs typeface="Calibri"/>
              </a:rPr>
              <a:t> hubs</a:t>
            </a:r>
            <a:br>
              <a:rPr lang="en-US" b="1">
                <a:latin typeface="Calibri" panose="020F0502020204030204" pitchFamily="34" charset="0"/>
              </a:rPr>
            </a:br>
            <a:endParaRPr lang="en-GB"/>
          </a:p>
        </p:txBody>
      </p:sp>
      <p:sp>
        <p:nvSpPr>
          <p:cNvPr id="4" name="TextBox 3">
            <a:extLst>
              <a:ext uri="{FF2B5EF4-FFF2-40B4-BE49-F238E27FC236}">
                <a16:creationId xmlns:a16="http://schemas.microsoft.com/office/drawing/2014/main" id="{6367BCF9-1F70-3CF9-8DAA-181C965D8930}"/>
              </a:ext>
            </a:extLst>
          </p:cNvPr>
          <p:cNvSpPr txBox="1"/>
          <p:nvPr/>
        </p:nvSpPr>
        <p:spPr>
          <a:xfrm>
            <a:off x="199846" y="1758841"/>
            <a:ext cx="6483071" cy="4739759"/>
          </a:xfrm>
          <a:prstGeom prst="rect">
            <a:avLst/>
          </a:prstGeom>
          <a:noFill/>
        </p:spPr>
        <p:txBody>
          <a:bodyPr wrap="square" lIns="91440" tIns="45720" rIns="91440" bIns="45720" rtlCol="0" anchor="t">
            <a:spAutoFit/>
          </a:bodyPr>
          <a:lstStyle/>
          <a:p>
            <a:r>
              <a:rPr lang="en-US" sz="1200" err="1">
                <a:solidFill>
                  <a:srgbClr val="000000"/>
                </a:solidFill>
                <a:latin typeface="Futura Std Book" panose="020B0502020204020303" pitchFamily="34" charset="77"/>
                <a:ea typeface="Calibri"/>
                <a:cs typeface="Calibri"/>
              </a:rPr>
              <a:t>Utlising</a:t>
            </a:r>
            <a:r>
              <a:rPr lang="en-US" sz="1200">
                <a:solidFill>
                  <a:srgbClr val="000000"/>
                </a:solidFill>
                <a:latin typeface="Futura Std Book" panose="020B0502020204020303" pitchFamily="34" charset="77"/>
                <a:ea typeface="Calibri"/>
                <a:cs typeface="Calibri"/>
              </a:rPr>
              <a:t> participants creates an if 'she can do it, I can do it too' mentality. Pulling on lived experience to resonate with other women.</a:t>
            </a:r>
          </a:p>
          <a:p>
            <a:endParaRPr lang="en-US" sz="1200">
              <a:solidFill>
                <a:srgbClr val="000000"/>
              </a:solidFill>
              <a:latin typeface="Calibri"/>
              <a:ea typeface="Calibri"/>
              <a:cs typeface="Calibri"/>
            </a:endParaRPr>
          </a:p>
          <a:p>
            <a:endParaRPr lang="en-US" sz="1200">
              <a:solidFill>
                <a:srgbClr val="000000"/>
              </a:solidFill>
              <a:latin typeface="Calibri" panose="020F0502020204030204" pitchFamily="34" charset="0"/>
              <a:ea typeface="Calibri"/>
              <a:cs typeface="Calibri"/>
            </a:endParaRPr>
          </a:p>
          <a:p>
            <a:endParaRPr lang="en-US" sz="1200">
              <a:solidFill>
                <a:srgbClr val="000000"/>
              </a:solidFill>
              <a:latin typeface="Calibri" panose="020F0502020204030204" pitchFamily="34" charset="0"/>
              <a:ea typeface="Calibri"/>
              <a:cs typeface="Calibri"/>
            </a:endParaRPr>
          </a:p>
          <a:p>
            <a:pPr fontAlgn="base"/>
            <a:r>
              <a:rPr lang="en-US" sz="1200" b="1">
                <a:solidFill>
                  <a:srgbClr val="000000"/>
                </a:solidFill>
                <a:effectLst/>
                <a:latin typeface="Futura Std Book" panose="020B0502020204020303" pitchFamily="34" charset="77"/>
                <a:ea typeface="Calibri"/>
                <a:cs typeface="Calibri"/>
              </a:rPr>
              <a:t>Suggestions you could </a:t>
            </a:r>
            <a:r>
              <a:rPr lang="en-US" sz="1200" b="1">
                <a:solidFill>
                  <a:srgbClr val="000000"/>
                </a:solidFill>
                <a:latin typeface="Futura Std Book" panose="020B0502020204020303" pitchFamily="34" charset="77"/>
                <a:ea typeface="Calibri"/>
                <a:cs typeface="Calibri"/>
              </a:rPr>
              <a:t>use;</a:t>
            </a:r>
          </a:p>
          <a:p>
            <a:pPr fontAlgn="base"/>
            <a:endParaRPr lang="en-US" sz="1200" b="0" i="0">
              <a:solidFill>
                <a:srgbClr val="000000"/>
              </a:solidFill>
              <a:effectLst/>
              <a:latin typeface="Segoe UI" panose="020B0502040204020203" pitchFamily="34" charset="0"/>
            </a:endParaRPr>
          </a:p>
          <a:p>
            <a:pPr marL="171450" indent="-171450" fontAlgn="base">
              <a:buFont typeface="Arial" panose="020B0604020202020204" pitchFamily="34" charset="0"/>
              <a:buChar char="•"/>
            </a:pPr>
            <a:r>
              <a:rPr lang="en-US" sz="1200" b="1">
                <a:solidFill>
                  <a:srgbClr val="E997E1"/>
                </a:solidFill>
                <a:effectLst/>
                <a:latin typeface="Futura Std Book" panose="020B0502020204020303" pitchFamily="34" charset="77"/>
                <a:ea typeface="Calibri"/>
                <a:cs typeface="Calibri"/>
              </a:rPr>
              <a:t>Talk in </a:t>
            </a:r>
            <a:r>
              <a:rPr lang="en-US" sz="1200" b="1">
                <a:solidFill>
                  <a:srgbClr val="E997E1"/>
                </a:solidFill>
                <a:latin typeface="Futura Std Book" panose="020B0502020204020303" pitchFamily="34" charset="77"/>
                <a:ea typeface="Calibri"/>
                <a:cs typeface="Calibri"/>
              </a:rPr>
              <a:t>assembly</a:t>
            </a:r>
          </a:p>
          <a:p>
            <a:pPr algn="l"/>
            <a:r>
              <a:rPr lang="en-US" sz="1200">
                <a:solidFill>
                  <a:srgbClr val="000000"/>
                </a:solidFill>
                <a:latin typeface="Futura Std Book" panose="020B0502020204020303" pitchFamily="34" charset="77"/>
                <a:ea typeface="Calibri"/>
                <a:cs typeface="Calibri"/>
              </a:rPr>
              <a:t>Share</a:t>
            </a:r>
            <a:r>
              <a:rPr lang="en-US" sz="1200">
                <a:solidFill>
                  <a:srgbClr val="000000"/>
                </a:solidFill>
                <a:effectLst/>
                <a:latin typeface="Futura Std Book" panose="020B0502020204020303" pitchFamily="34" charset="77"/>
                <a:ea typeface="Calibri"/>
                <a:cs typeface="Calibri"/>
              </a:rPr>
              <a:t> their experiences, what do they love about it, why should others join, what benefits come with </a:t>
            </a:r>
            <a:r>
              <a:rPr lang="en-US" sz="1200" err="1">
                <a:solidFill>
                  <a:srgbClr val="000000"/>
                </a:solidFill>
                <a:effectLst/>
                <a:latin typeface="Futura Std Book" panose="020B0502020204020303" pitchFamily="34" charset="77"/>
                <a:ea typeface="Calibri"/>
                <a:cs typeface="Calibri"/>
              </a:rPr>
              <a:t>Wicketz</a:t>
            </a:r>
            <a:r>
              <a:rPr lang="en-US" sz="1200">
                <a:solidFill>
                  <a:srgbClr val="000000"/>
                </a:solidFill>
                <a:effectLst/>
                <a:latin typeface="Futura Std Book" panose="020B0502020204020303" pitchFamily="34" charset="77"/>
                <a:ea typeface="Calibri"/>
                <a:cs typeface="Calibri"/>
              </a:rPr>
              <a:t>? </a:t>
            </a:r>
            <a:endParaRPr lang="en-US">
              <a:latin typeface="Futura Std Book" panose="020B0502020204020303" pitchFamily="34" charset="77"/>
            </a:endParaRPr>
          </a:p>
          <a:p>
            <a:pPr marL="171450" indent="-171450" algn="l" rtl="0" fontAlgn="base">
              <a:buFont typeface="Arial" panose="020B0604020202020204" pitchFamily="34" charset="0"/>
              <a:buChar char="•"/>
            </a:pPr>
            <a:endParaRPr lang="en-US" sz="1200" b="0" i="0">
              <a:solidFill>
                <a:srgbClr val="000000"/>
              </a:solidFill>
              <a:effectLst/>
              <a:latin typeface="Calibri" panose="020F0502020204030204" pitchFamily="34" charset="0"/>
            </a:endParaRPr>
          </a:p>
          <a:p>
            <a:pPr marL="171450" indent="-171450" fontAlgn="base">
              <a:buFont typeface="Arial" panose="020B0604020202020204" pitchFamily="34" charset="0"/>
              <a:buChar char="•"/>
            </a:pPr>
            <a:r>
              <a:rPr lang="en-US" sz="1400" b="1">
                <a:solidFill>
                  <a:srgbClr val="E997E1"/>
                </a:solidFill>
                <a:latin typeface="Futura Std Book" panose="020B0502020204020303" pitchFamily="34" charset="77"/>
                <a:ea typeface="Calibri"/>
                <a:cs typeface="Calibri"/>
              </a:rPr>
              <a:t>Promote</a:t>
            </a:r>
          </a:p>
          <a:p>
            <a:r>
              <a:rPr lang="en-US" sz="1200">
                <a:solidFill>
                  <a:srgbClr val="000000"/>
                </a:solidFill>
                <a:latin typeface="Futura Std Book" panose="020B0502020204020303" pitchFamily="34" charset="77"/>
                <a:ea typeface="Calibri"/>
                <a:cs typeface="Calibri"/>
              </a:rPr>
              <a:t>Promote</a:t>
            </a:r>
            <a:r>
              <a:rPr lang="en-US" sz="1200">
                <a:solidFill>
                  <a:srgbClr val="000000"/>
                </a:solidFill>
                <a:effectLst/>
                <a:latin typeface="Futura Std Book" panose="020B0502020204020303" pitchFamily="34" charset="77"/>
                <a:ea typeface="Calibri"/>
                <a:cs typeface="Calibri"/>
              </a:rPr>
              <a:t> </a:t>
            </a:r>
            <a:r>
              <a:rPr lang="en-US" sz="1200" err="1">
                <a:solidFill>
                  <a:srgbClr val="000000"/>
                </a:solidFill>
                <a:effectLst/>
                <a:latin typeface="Futura Std Book" panose="020B0502020204020303" pitchFamily="34" charset="77"/>
                <a:ea typeface="Calibri"/>
                <a:cs typeface="Calibri"/>
              </a:rPr>
              <a:t>Wicketz</a:t>
            </a:r>
            <a:r>
              <a:rPr lang="en-US" sz="1200">
                <a:solidFill>
                  <a:srgbClr val="000000"/>
                </a:solidFill>
                <a:effectLst/>
                <a:latin typeface="Futura Std Book" panose="020B0502020204020303" pitchFamily="34" charset="77"/>
                <a:ea typeface="Calibri"/>
                <a:cs typeface="Calibri"/>
              </a:rPr>
              <a:t> on </a:t>
            </a:r>
            <a:r>
              <a:rPr lang="en-US" sz="1200">
                <a:solidFill>
                  <a:srgbClr val="000000"/>
                </a:solidFill>
                <a:latin typeface="Futura Std Book" panose="020B0502020204020303" pitchFamily="34" charset="77"/>
                <a:ea typeface="Calibri"/>
                <a:cs typeface="Calibri"/>
              </a:rPr>
              <a:t>social media channels they use frequently</a:t>
            </a:r>
            <a:endParaRPr lang="en-US" sz="1200">
              <a:solidFill>
                <a:srgbClr val="FF0000"/>
              </a:solidFill>
              <a:latin typeface="Futura Std Book" panose="020B0502020204020303" pitchFamily="34" charset="77"/>
              <a:ea typeface="Calibri"/>
              <a:cs typeface="Calibri"/>
            </a:endParaRPr>
          </a:p>
          <a:p>
            <a:pPr algn="l" rtl="0" fontAlgn="base"/>
            <a:endParaRPr lang="en-US" sz="1200" b="0" i="0">
              <a:solidFill>
                <a:srgbClr val="FF0000"/>
              </a:solidFill>
              <a:effectLst/>
              <a:latin typeface="Calibri" panose="020F0502020204030204" pitchFamily="34" charset="0"/>
            </a:endParaRPr>
          </a:p>
          <a:p>
            <a:pPr marL="171450" indent="-171450" fontAlgn="base">
              <a:buFont typeface="Arial" panose="020B0604020202020204" pitchFamily="34" charset="0"/>
              <a:buChar char="•"/>
            </a:pPr>
            <a:r>
              <a:rPr lang="en-US" sz="1200" b="1">
                <a:solidFill>
                  <a:srgbClr val="E997E1"/>
                </a:solidFill>
                <a:latin typeface="Futura Std Book" panose="020B0502020204020303" pitchFamily="34" charset="77"/>
                <a:ea typeface="Calibri"/>
                <a:cs typeface="Calibri"/>
              </a:rPr>
              <a:t>Advertise in their school</a:t>
            </a:r>
          </a:p>
          <a:p>
            <a:r>
              <a:rPr lang="en-US" sz="1200">
                <a:latin typeface="Futura Std Book" panose="020B0502020204020303" pitchFamily="34" charset="77"/>
                <a:ea typeface="Calibri"/>
                <a:cs typeface="Calibri"/>
              </a:rPr>
              <a:t>Ask</a:t>
            </a:r>
            <a:r>
              <a:rPr lang="en-US" sz="1200">
                <a:effectLst/>
                <a:latin typeface="Futura Std Book" panose="020B0502020204020303" pitchFamily="34" charset="77"/>
                <a:ea typeface="Calibri"/>
                <a:cs typeface="Calibri"/>
              </a:rPr>
              <a:t> their sc</a:t>
            </a:r>
            <a:r>
              <a:rPr lang="en-US" sz="1200">
                <a:solidFill>
                  <a:srgbClr val="000000"/>
                </a:solidFill>
                <a:effectLst/>
                <a:latin typeface="Futura Std Book" panose="020B0502020204020303" pitchFamily="34" charset="77"/>
                <a:ea typeface="Calibri"/>
                <a:cs typeface="Calibri"/>
              </a:rPr>
              <a:t>hools if they can promote </a:t>
            </a:r>
            <a:r>
              <a:rPr lang="en-US" sz="1200" err="1">
                <a:solidFill>
                  <a:srgbClr val="000000"/>
                </a:solidFill>
                <a:latin typeface="Futura Std Book" panose="020B0502020204020303" pitchFamily="34" charset="77"/>
                <a:ea typeface="Calibri"/>
                <a:cs typeface="Calibri"/>
              </a:rPr>
              <a:t>W</a:t>
            </a:r>
            <a:r>
              <a:rPr lang="en-US" sz="1200" err="1">
                <a:solidFill>
                  <a:srgbClr val="000000"/>
                </a:solidFill>
                <a:effectLst/>
                <a:latin typeface="Futura Std Book" panose="020B0502020204020303" pitchFamily="34" charset="77"/>
                <a:ea typeface="Calibri"/>
                <a:cs typeface="Calibri"/>
              </a:rPr>
              <a:t>icketz</a:t>
            </a:r>
            <a:r>
              <a:rPr lang="en-US" sz="1200">
                <a:solidFill>
                  <a:srgbClr val="000000"/>
                </a:solidFill>
                <a:effectLst/>
                <a:latin typeface="Futura Std Book" panose="020B0502020204020303" pitchFamily="34" charset="77"/>
                <a:ea typeface="Calibri"/>
                <a:cs typeface="Calibri"/>
              </a:rPr>
              <a:t> through their social media and mailing lists. Provide them with flyers they can hand out </a:t>
            </a:r>
            <a:r>
              <a:rPr lang="en-US" sz="1200">
                <a:solidFill>
                  <a:srgbClr val="000000"/>
                </a:solidFill>
                <a:latin typeface="Futura Std Book" panose="020B0502020204020303" pitchFamily="34" charset="77"/>
                <a:ea typeface="Calibri"/>
                <a:cs typeface="Calibri"/>
              </a:rPr>
              <a:t>in their school.</a:t>
            </a:r>
            <a:endParaRPr lang="en-US">
              <a:latin typeface="Futura Std Book" panose="020B0502020204020303" pitchFamily="34" charset="77"/>
            </a:endParaRPr>
          </a:p>
          <a:p>
            <a:pPr algn="l" rtl="0" fontAlgn="base"/>
            <a:endParaRPr lang="en-US" sz="1200" b="1">
              <a:solidFill>
                <a:srgbClr val="000000"/>
              </a:solidFill>
              <a:effectLst/>
              <a:latin typeface="Futura Std Book" panose="020B0502020204020303" pitchFamily="34" charset="77"/>
            </a:endParaRPr>
          </a:p>
          <a:p>
            <a:pPr marL="171450" indent="-171450" fontAlgn="base">
              <a:buFont typeface="Arial" panose="020B0604020202020204" pitchFamily="34" charset="0"/>
              <a:buChar char="•"/>
            </a:pPr>
            <a:r>
              <a:rPr lang="en-US" sz="1200" b="1">
                <a:solidFill>
                  <a:srgbClr val="E997E1"/>
                </a:solidFill>
                <a:effectLst/>
                <a:latin typeface="Futura Std Book" panose="020B0502020204020303" pitchFamily="34" charset="77"/>
                <a:ea typeface="Calibri"/>
                <a:cs typeface="Calibri"/>
              </a:rPr>
              <a:t>Flyer distribution in the community</a:t>
            </a:r>
            <a:endParaRPr lang="en-US" sz="1200" b="1">
              <a:latin typeface="Futura Std Book" panose="020B0502020204020303" pitchFamily="34" charset="77"/>
              <a:ea typeface="Calibri"/>
              <a:cs typeface="Calibri"/>
            </a:endParaRPr>
          </a:p>
          <a:p>
            <a:r>
              <a:rPr lang="en-US" sz="1200">
                <a:latin typeface="Futura Std Book" panose="020B0502020204020303" pitchFamily="34" charset="77"/>
                <a:ea typeface="Calibri"/>
                <a:cs typeface="Calibri"/>
              </a:rPr>
              <a:t>Putting flyers</a:t>
            </a:r>
            <a:r>
              <a:rPr lang="en-US" sz="1200">
                <a:effectLst/>
                <a:latin typeface="Futura Std Book" panose="020B0502020204020303" pitchFamily="34" charset="77"/>
                <a:ea typeface="Calibri"/>
                <a:cs typeface="Calibri"/>
              </a:rPr>
              <a:t> up where places woman &amp; girls go, where’s a popular meeting space for them?</a:t>
            </a:r>
            <a:r>
              <a:rPr lang="en-US" sz="1200">
                <a:latin typeface="Futura Std Book" panose="020B0502020204020303" pitchFamily="34" charset="77"/>
                <a:ea typeface="Calibri"/>
                <a:cs typeface="Calibri"/>
              </a:rPr>
              <a:t> </a:t>
            </a:r>
            <a:endParaRPr lang="en-US" sz="1200">
              <a:effectLst/>
              <a:latin typeface="Futura Std Book" panose="020B0502020204020303" pitchFamily="34" charset="77"/>
              <a:ea typeface="Calibri"/>
              <a:cs typeface="Calibri"/>
            </a:endParaRPr>
          </a:p>
          <a:p>
            <a:pPr marL="171450" indent="-171450">
              <a:buFont typeface="Arial" panose="020B0604020202020204" pitchFamily="34" charset="0"/>
              <a:buChar char="•"/>
            </a:pPr>
            <a:endParaRPr lang="en-US" sz="1200">
              <a:solidFill>
                <a:srgbClr val="000000"/>
              </a:solidFill>
              <a:latin typeface="Calibri"/>
              <a:ea typeface="Calibri"/>
              <a:cs typeface="Calibri"/>
            </a:endParaRPr>
          </a:p>
          <a:p>
            <a:pPr marL="171450" indent="-171450" fontAlgn="base">
              <a:buFont typeface="Arial" panose="020B0604020202020204" pitchFamily="34" charset="0"/>
              <a:buChar char="•"/>
            </a:pPr>
            <a:r>
              <a:rPr lang="en-US" sz="1200" b="1">
                <a:solidFill>
                  <a:srgbClr val="E997E1"/>
                </a:solidFill>
                <a:effectLst/>
                <a:latin typeface="Futura Std Book" panose="020B0502020204020303" pitchFamily="34" charset="77"/>
                <a:ea typeface="Calibri"/>
                <a:cs typeface="Calibri"/>
              </a:rPr>
              <a:t>Youth led taster</a:t>
            </a:r>
            <a:endParaRPr lang="en-US" sz="1200" b="1">
              <a:latin typeface="Futura Std Book" panose="020B0502020204020303" pitchFamily="34" charset="77"/>
              <a:ea typeface="Calibri"/>
              <a:cs typeface="Calibri"/>
            </a:endParaRPr>
          </a:p>
          <a:p>
            <a:r>
              <a:rPr lang="en-US" sz="1200">
                <a:latin typeface="Futura Std Book" panose="020B0502020204020303" pitchFamily="34" charset="77"/>
                <a:ea typeface="Calibri"/>
                <a:cs typeface="Calibri"/>
              </a:rPr>
              <a:t>Deliver a cricket activity at their school by themselves, with you or a teacher</a:t>
            </a:r>
            <a:endParaRPr lang="en-US" sz="1200">
              <a:effectLst/>
              <a:latin typeface="Futura Std Book" panose="020B0502020204020303" pitchFamily="34" charset="77"/>
              <a:ea typeface="Calibri"/>
              <a:cs typeface="Calibri"/>
            </a:endParaRPr>
          </a:p>
          <a:p>
            <a:endParaRPr lang="en-US" sz="1200">
              <a:solidFill>
                <a:srgbClr val="000000"/>
              </a:solidFill>
              <a:latin typeface="Calibri" panose="020F0502020204030204" pitchFamily="34" charset="0"/>
            </a:endParaRPr>
          </a:p>
          <a:p>
            <a:endParaRPr lang="en-GB" sz="1200"/>
          </a:p>
        </p:txBody>
      </p:sp>
      <p:sp>
        <p:nvSpPr>
          <p:cNvPr id="3" name="TextBox 2">
            <a:extLst>
              <a:ext uri="{FF2B5EF4-FFF2-40B4-BE49-F238E27FC236}">
                <a16:creationId xmlns:a16="http://schemas.microsoft.com/office/drawing/2014/main" id="{352D9911-1B6E-2AB9-3DD6-9E7DB8321B19}"/>
              </a:ext>
            </a:extLst>
          </p:cNvPr>
          <p:cNvSpPr txBox="1"/>
          <p:nvPr/>
        </p:nvSpPr>
        <p:spPr>
          <a:xfrm>
            <a:off x="6810778" y="1112510"/>
            <a:ext cx="2458941" cy="646331"/>
          </a:xfrm>
          <a:prstGeom prst="rect">
            <a:avLst/>
          </a:prstGeom>
          <a:noFill/>
        </p:spPr>
        <p:txBody>
          <a:bodyPr wrap="square" rtlCol="0">
            <a:spAutoFit/>
          </a:bodyPr>
          <a:lstStyle/>
          <a:p>
            <a:pPr algn="ctr"/>
            <a:r>
              <a:rPr lang="en-GB">
                <a:latin typeface="Futura Std Book" panose="020B0502020204020303" pitchFamily="34" charset="77"/>
              </a:rPr>
              <a:t>”Come to a </a:t>
            </a:r>
            <a:r>
              <a:rPr lang="en-GB" err="1">
                <a:latin typeface="Futura Std Book" panose="020B0502020204020303" pitchFamily="34" charset="77"/>
              </a:rPr>
              <a:t>Wicketz</a:t>
            </a:r>
            <a:r>
              <a:rPr lang="en-GB">
                <a:latin typeface="Futura Std Book" panose="020B0502020204020303" pitchFamily="34" charset="77"/>
              </a:rPr>
              <a:t> </a:t>
            </a:r>
          </a:p>
          <a:p>
            <a:pPr algn="ctr"/>
            <a:r>
              <a:rPr lang="en-GB">
                <a:latin typeface="Futura Std Book" panose="020B0502020204020303" pitchFamily="34" charset="77"/>
              </a:rPr>
              <a:t>session with me”</a:t>
            </a:r>
          </a:p>
        </p:txBody>
      </p:sp>
      <p:sp>
        <p:nvSpPr>
          <p:cNvPr id="6" name="TextBox 5">
            <a:extLst>
              <a:ext uri="{FF2B5EF4-FFF2-40B4-BE49-F238E27FC236}">
                <a16:creationId xmlns:a16="http://schemas.microsoft.com/office/drawing/2014/main" id="{EE793B83-D30C-32A3-7947-8227C900B433}"/>
              </a:ext>
            </a:extLst>
          </p:cNvPr>
          <p:cNvSpPr txBox="1"/>
          <p:nvPr/>
        </p:nvSpPr>
        <p:spPr>
          <a:xfrm>
            <a:off x="10088763" y="1075570"/>
            <a:ext cx="1597464" cy="646331"/>
          </a:xfrm>
          <a:prstGeom prst="rect">
            <a:avLst/>
          </a:prstGeom>
          <a:noFill/>
        </p:spPr>
        <p:txBody>
          <a:bodyPr wrap="square" lIns="91440" tIns="45720" rIns="91440" bIns="45720" rtlCol="0" anchor="t">
            <a:spAutoFit/>
          </a:bodyPr>
          <a:lstStyle/>
          <a:p>
            <a:pPr algn="ctr"/>
            <a:r>
              <a:rPr lang="en-GB">
                <a:latin typeface="Futura Std Book" panose="020B0502020204020303" pitchFamily="34" charset="77"/>
              </a:rPr>
              <a:t>Repton </a:t>
            </a:r>
          </a:p>
          <a:p>
            <a:pPr algn="ctr"/>
            <a:r>
              <a:rPr lang="en-GB">
                <a:latin typeface="Futura Std Book" panose="020B0502020204020303" pitchFamily="34" charset="77"/>
              </a:rPr>
              <a:t>residential</a:t>
            </a:r>
          </a:p>
        </p:txBody>
      </p:sp>
      <p:pic>
        <p:nvPicPr>
          <p:cNvPr id="5" name="337ce789-d13c-473f-bd1b-8d82435faee7.MP4">
            <a:hlinkClick r:id="" action="ppaction://media"/>
            <a:extLst>
              <a:ext uri="{FF2B5EF4-FFF2-40B4-BE49-F238E27FC236}">
                <a16:creationId xmlns:a16="http://schemas.microsoft.com/office/drawing/2014/main" id="{C579CC97-F4C7-82B5-D3BA-D65003934CE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682917" y="1696413"/>
            <a:ext cx="2714664" cy="4796462"/>
          </a:xfrm>
          <a:prstGeom prst="rect">
            <a:avLst/>
          </a:prstGeom>
        </p:spPr>
      </p:pic>
      <p:pic>
        <p:nvPicPr>
          <p:cNvPr id="7" name="ee215cc9-df4a-4eba-b61a-ad61b425124e.MP4">
            <a:hlinkClick r:id="" action="ppaction://media"/>
            <a:extLst>
              <a:ext uri="{FF2B5EF4-FFF2-40B4-BE49-F238E27FC236}">
                <a16:creationId xmlns:a16="http://schemas.microsoft.com/office/drawing/2014/main" id="{728CAE24-9250-20C9-7CEF-405DDB6D6BB6}"/>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9497398" y="1690688"/>
            <a:ext cx="2682571" cy="4796462"/>
          </a:xfrm>
          <a:prstGeom prst="rect">
            <a:avLst/>
          </a:prstGeom>
        </p:spPr>
      </p:pic>
    </p:spTree>
    <p:extLst>
      <p:ext uri="{BB962C8B-B14F-4D97-AF65-F5344CB8AC3E}">
        <p14:creationId xmlns:p14="http://schemas.microsoft.com/office/powerpoint/2010/main" val="273579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8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5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800982-3185-F739-1895-202479B8C7A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800" b="1">
                <a:latin typeface="Futura Std Book" panose="020B0502020204020303" pitchFamily="34" charset="77"/>
              </a:rPr>
              <a:t>Wicketz Advertisement </a:t>
            </a:r>
            <a:r>
              <a:rPr lang="en-US" sz="3200">
                <a:latin typeface="Futura Std Book" panose="020B0502020204020303" pitchFamily="34" charset="77"/>
              </a:rPr>
              <a:t>Champion Example</a:t>
            </a:r>
            <a:endParaRPr lang="en-US" sz="3800">
              <a:latin typeface="Futura Std Book" panose="020B0502020204020303" pitchFamily="34" charset="77"/>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AE07E63-A29C-194E-D58A-3C2984A7F1C6}"/>
              </a:ext>
            </a:extLst>
          </p:cNvPr>
          <p:cNvSpPr txBox="1"/>
          <p:nvPr/>
        </p:nvSpPr>
        <p:spPr>
          <a:xfrm>
            <a:off x="123886" y="2381285"/>
            <a:ext cx="4243589" cy="4272177"/>
          </a:xfrm>
          <a:prstGeom prst="rect">
            <a:avLst/>
          </a:prstGeom>
        </p:spPr>
        <p:txBody>
          <a:bodyPr vert="horz" lIns="91440" tIns="45720" rIns="91440" bIns="45720" rtlCol="0" anchor="t">
            <a:normAutofit/>
          </a:bodyPr>
          <a:lstStyle/>
          <a:p>
            <a:pPr fontAlgn="base">
              <a:lnSpc>
                <a:spcPct val="90000"/>
              </a:lnSpc>
              <a:spcAft>
                <a:spcPts val="600"/>
              </a:spcAft>
            </a:pPr>
            <a:endParaRPr lang="en-US" sz="1200" b="0" i="0">
              <a:effectLst/>
            </a:endParaRPr>
          </a:p>
          <a:p>
            <a:pPr indent="-228600" fontAlgn="base">
              <a:lnSpc>
                <a:spcPct val="90000"/>
              </a:lnSpc>
              <a:spcAft>
                <a:spcPts val="600"/>
              </a:spcAft>
              <a:buFont typeface="Arial" panose="020B0604020202020204" pitchFamily="34" charset="0"/>
              <a:buChar char="•"/>
            </a:pPr>
            <a:endParaRPr lang="en-US" sz="1200">
              <a:latin typeface="Futura Std Book" panose="020B0502020204020303" pitchFamily="34" charset="77"/>
            </a:endParaRPr>
          </a:p>
          <a:p>
            <a:pPr indent="-228600" fontAlgn="base">
              <a:lnSpc>
                <a:spcPct val="90000"/>
              </a:lnSpc>
              <a:spcAft>
                <a:spcPts val="600"/>
              </a:spcAft>
              <a:buFont typeface="Arial" panose="020B0604020202020204" pitchFamily="34" charset="0"/>
              <a:buChar char="•"/>
            </a:pPr>
            <a:r>
              <a:rPr lang="en-US" sz="1400">
                <a:effectLst/>
                <a:latin typeface="Futura Std Book" panose="020B0502020204020303" pitchFamily="34" charset="77"/>
              </a:rPr>
              <a:t>Lexi, a participant from Plymouth wanted to help inspire more girls to play cricket and share the love she has for it. Katie her coach, provided her with some flyers to hand out at her school.</a:t>
            </a:r>
            <a:r>
              <a:rPr lang="en-US" sz="1400">
                <a:latin typeface="Futura Std Book" panose="020B0502020204020303" pitchFamily="34" charset="77"/>
              </a:rPr>
              <a:t> </a:t>
            </a:r>
          </a:p>
          <a:p>
            <a:pPr indent="-228600">
              <a:lnSpc>
                <a:spcPct val="90000"/>
              </a:lnSpc>
              <a:spcAft>
                <a:spcPts val="600"/>
              </a:spcAft>
              <a:buFont typeface="Arial" panose="020B0604020202020204" pitchFamily="34" charset="0"/>
              <a:buChar char="•"/>
            </a:pPr>
            <a:endParaRPr lang="en-US" sz="1400">
              <a:latin typeface="Futura Std Book" panose="020B0502020204020303" pitchFamily="34" charset="77"/>
            </a:endParaRPr>
          </a:p>
          <a:p>
            <a:pPr indent="-228600">
              <a:lnSpc>
                <a:spcPct val="90000"/>
              </a:lnSpc>
              <a:spcAft>
                <a:spcPts val="600"/>
              </a:spcAft>
              <a:buFont typeface="Arial" panose="020B0604020202020204" pitchFamily="34" charset="0"/>
              <a:buChar char="•"/>
            </a:pPr>
            <a:r>
              <a:rPr lang="en-US" sz="1400">
                <a:latin typeface="Futura Std Book" panose="020B0502020204020303" pitchFamily="34" charset="77"/>
              </a:rPr>
              <a:t>After handing out flyers in her school, Lexi wanted to do more; not only did she speak in her assembly about the opportunities available, she delivered a series of taster sessions at lunchtime with her PE teacher. This saw not one, not two but ten new participants. </a:t>
            </a:r>
          </a:p>
          <a:p>
            <a:pPr indent="-228600">
              <a:lnSpc>
                <a:spcPct val="90000"/>
              </a:lnSpc>
              <a:spcAft>
                <a:spcPts val="600"/>
              </a:spcAft>
              <a:buFont typeface="Arial" panose="020B0604020202020204" pitchFamily="34" charset="0"/>
              <a:buChar char="•"/>
            </a:pPr>
            <a:endParaRPr lang="en-US" sz="1200" b="1"/>
          </a:p>
          <a:p>
            <a:pPr>
              <a:lnSpc>
                <a:spcPct val="90000"/>
              </a:lnSpc>
              <a:spcAft>
                <a:spcPts val="600"/>
              </a:spcAft>
            </a:pPr>
            <a:endParaRPr lang="en-US" sz="1200" b="1" i="0">
              <a:effectLst/>
            </a:endParaRPr>
          </a:p>
          <a:p>
            <a:pPr indent="-228600" fontAlgn="base">
              <a:lnSpc>
                <a:spcPct val="90000"/>
              </a:lnSpc>
              <a:spcAft>
                <a:spcPts val="600"/>
              </a:spcAft>
              <a:buFont typeface="Arial" panose="020B0604020202020204" pitchFamily="34" charset="0"/>
              <a:buChar char="•"/>
            </a:pPr>
            <a:endParaRPr lang="en-US" sz="1200"/>
          </a:p>
          <a:p>
            <a:pPr indent="-228600" fontAlgn="base">
              <a:lnSpc>
                <a:spcPct val="90000"/>
              </a:lnSpc>
              <a:spcAft>
                <a:spcPts val="600"/>
              </a:spcAft>
              <a:buFont typeface="Arial" panose="020B0604020202020204" pitchFamily="34" charset="0"/>
              <a:buChar char="•"/>
            </a:pPr>
            <a:endParaRPr lang="en-US" sz="1200"/>
          </a:p>
          <a:p>
            <a:pPr indent="-228600" fontAlgn="base">
              <a:lnSpc>
                <a:spcPct val="90000"/>
              </a:lnSpc>
              <a:spcAft>
                <a:spcPts val="600"/>
              </a:spcAft>
              <a:buFont typeface="Arial" panose="020B0604020202020204" pitchFamily="34" charset="0"/>
              <a:buChar char="•"/>
            </a:pPr>
            <a:endParaRPr lang="en-US" sz="1200"/>
          </a:p>
        </p:txBody>
      </p:sp>
      <p:pic>
        <p:nvPicPr>
          <p:cNvPr id="4" name="Picture 3" descr="A child holding a book&#10;&#10;Description automatically generated">
            <a:extLst>
              <a:ext uri="{FF2B5EF4-FFF2-40B4-BE49-F238E27FC236}">
                <a16:creationId xmlns:a16="http://schemas.microsoft.com/office/drawing/2014/main" id="{DB2E8C1F-D60A-E55A-E3E4-530978C87E83}"/>
              </a:ext>
            </a:extLst>
          </p:cNvPr>
          <p:cNvPicPr>
            <a:picLocks noChangeAspect="1"/>
          </p:cNvPicPr>
          <p:nvPr/>
        </p:nvPicPr>
        <p:blipFill rotWithShape="1">
          <a:blip r:embed="rId2"/>
          <a:srcRect r="-1" b="2024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99038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F7F89-AD8D-5921-A913-32490D073D5B}"/>
              </a:ext>
            </a:extLst>
          </p:cNvPr>
          <p:cNvSpPr>
            <a:spLocks noGrp="1"/>
          </p:cNvSpPr>
          <p:nvPr>
            <p:ph type="title"/>
          </p:nvPr>
        </p:nvSpPr>
        <p:spPr>
          <a:xfrm>
            <a:off x="914400" y="849675"/>
            <a:ext cx="11582432" cy="1325563"/>
          </a:xfrm>
        </p:spPr>
        <p:txBody>
          <a:bodyPr>
            <a:normAutofit fontScale="90000"/>
          </a:bodyPr>
          <a:lstStyle/>
          <a:p>
            <a:r>
              <a:rPr lang="en-GB" sz="4000" b="1">
                <a:latin typeface="Futura Std Book" panose="020B0502020204020303" pitchFamily="34" charset="77"/>
              </a:rPr>
              <a:t>Bring a Buddy</a:t>
            </a:r>
            <a:br>
              <a:rPr lang="en-GB" sz="1300"/>
            </a:br>
            <a:br>
              <a:rPr lang="en-GB"/>
            </a:br>
            <a:r>
              <a:rPr lang="en-GB"/>
              <a:t> </a:t>
            </a:r>
          </a:p>
        </p:txBody>
      </p:sp>
      <p:sp>
        <p:nvSpPr>
          <p:cNvPr id="4" name="TextBox 3">
            <a:extLst>
              <a:ext uri="{FF2B5EF4-FFF2-40B4-BE49-F238E27FC236}">
                <a16:creationId xmlns:a16="http://schemas.microsoft.com/office/drawing/2014/main" id="{15C60598-7986-7332-83DC-B4754E4C3CFA}"/>
              </a:ext>
            </a:extLst>
          </p:cNvPr>
          <p:cNvSpPr txBox="1"/>
          <p:nvPr/>
        </p:nvSpPr>
        <p:spPr>
          <a:xfrm>
            <a:off x="855323" y="1350434"/>
            <a:ext cx="9288978" cy="5078313"/>
          </a:xfrm>
          <a:prstGeom prst="rect">
            <a:avLst/>
          </a:prstGeom>
          <a:noFill/>
        </p:spPr>
        <p:txBody>
          <a:bodyPr wrap="square" lIns="91440" tIns="45720" rIns="91440" bIns="45720" numCol="1" rtlCol="0" anchor="t">
            <a:spAutoFit/>
          </a:bodyPr>
          <a:lstStyle/>
          <a:p>
            <a:endParaRPr lang="en-GB" sz="1600" b="1" u="sng">
              <a:solidFill>
                <a:srgbClr val="0070C0"/>
              </a:solidFill>
            </a:endParaRPr>
          </a:p>
          <a:p>
            <a:r>
              <a:rPr lang="en-GB" sz="1600" u="sng">
                <a:latin typeface="Futura Std Book" panose="020B0502020204020303" pitchFamily="34" charset="77"/>
              </a:rPr>
              <a:t>What is it?</a:t>
            </a:r>
          </a:p>
          <a:p>
            <a:endParaRPr lang="en-GB" sz="1600" b="1" u="sng">
              <a:solidFill>
                <a:srgbClr val="0070C0"/>
              </a:solidFill>
            </a:endParaRPr>
          </a:p>
          <a:p>
            <a:pPr fontAlgn="base"/>
            <a:r>
              <a:rPr lang="en-US" sz="1200">
                <a:solidFill>
                  <a:srgbClr val="000000"/>
                </a:solidFill>
                <a:effectLst/>
                <a:latin typeface="Futura Std Book" panose="020B0502020204020303" pitchFamily="34" charset="77"/>
                <a:ea typeface="Calibri"/>
                <a:cs typeface="Calibri"/>
              </a:rPr>
              <a:t>Bringing a buddy</a:t>
            </a:r>
            <a:r>
              <a:rPr lang="en-US" sz="1200">
                <a:solidFill>
                  <a:srgbClr val="000000"/>
                </a:solidFill>
                <a:latin typeface="Futura Std Book" panose="020B0502020204020303" pitchFamily="34" charset="77"/>
                <a:ea typeface="Calibri"/>
                <a:cs typeface="Calibri"/>
              </a:rPr>
              <a:t> </a:t>
            </a:r>
            <a:r>
              <a:rPr lang="en-US" sz="1200">
                <a:solidFill>
                  <a:srgbClr val="000000"/>
                </a:solidFill>
                <a:effectLst/>
                <a:latin typeface="Futura Std Book" panose="020B0502020204020303" pitchFamily="34" charset="77"/>
                <a:ea typeface="Calibri"/>
                <a:cs typeface="Calibri"/>
              </a:rPr>
              <a:t> is exactly as it sounds; participants bring a friend or family member with them to their </a:t>
            </a:r>
            <a:r>
              <a:rPr lang="en-US" sz="1200" err="1">
                <a:solidFill>
                  <a:srgbClr val="000000"/>
                </a:solidFill>
                <a:effectLst/>
                <a:latin typeface="Futura Std Book" panose="020B0502020204020303" pitchFamily="34" charset="77"/>
                <a:ea typeface="Calibri"/>
                <a:cs typeface="Calibri"/>
              </a:rPr>
              <a:t>Wicketz</a:t>
            </a:r>
            <a:r>
              <a:rPr lang="en-US" sz="1200">
                <a:solidFill>
                  <a:srgbClr val="000000"/>
                </a:solidFill>
                <a:effectLst/>
                <a:latin typeface="Futura Std Book" panose="020B0502020204020303" pitchFamily="34" charset="77"/>
                <a:ea typeface="Calibri"/>
                <a:cs typeface="Calibri"/>
              </a:rPr>
              <a:t> hub but for an incentive.</a:t>
            </a:r>
            <a:r>
              <a:rPr lang="en-US" sz="1200">
                <a:solidFill>
                  <a:srgbClr val="000000"/>
                </a:solidFill>
                <a:latin typeface="Futura Std Book" panose="020B0502020204020303" pitchFamily="34" charset="77"/>
                <a:ea typeface="Calibri"/>
                <a:cs typeface="Calibri"/>
              </a:rPr>
              <a:t> For example, all participants are allowed to invite one friend or family member to one of your sessions, if they do this, they will receive a cricket bat.</a:t>
            </a:r>
            <a:endParaRPr lang="en-US" sz="1200">
              <a:solidFill>
                <a:srgbClr val="000000"/>
              </a:solidFill>
              <a:effectLst/>
              <a:latin typeface="Futura Std Book" panose="020B0502020204020303" pitchFamily="34" charset="77"/>
              <a:ea typeface="Calibri"/>
              <a:cs typeface="Calibri"/>
            </a:endParaRPr>
          </a:p>
          <a:p>
            <a:pPr algn="l" rtl="0" fontAlgn="base"/>
            <a:endParaRPr lang="en-US" sz="1200">
              <a:solidFill>
                <a:srgbClr val="000000"/>
              </a:solidFill>
              <a:latin typeface="Calibri" panose="020F0502020204030204" pitchFamily="34" charset="0"/>
            </a:endParaRPr>
          </a:p>
          <a:p>
            <a:pPr fontAlgn="base"/>
            <a:r>
              <a:rPr lang="en-US" sz="1400">
                <a:solidFill>
                  <a:srgbClr val="000000"/>
                </a:solidFill>
                <a:effectLst/>
                <a:latin typeface="Futura Std Book" panose="020B0502020204020303" pitchFamily="34" charset="77"/>
                <a:ea typeface="Calibri"/>
                <a:cs typeface="Calibri"/>
              </a:rPr>
              <a:t>Benefits of bringing hosting</a:t>
            </a:r>
            <a:r>
              <a:rPr lang="en-US" sz="1400">
                <a:solidFill>
                  <a:srgbClr val="000000"/>
                </a:solidFill>
                <a:latin typeface="Futura Std Book" panose="020B0502020204020303" pitchFamily="34" charset="77"/>
                <a:ea typeface="Calibri"/>
                <a:cs typeface="Calibri"/>
              </a:rPr>
              <a:t> </a:t>
            </a:r>
            <a:r>
              <a:rPr lang="en-US" sz="1400">
                <a:solidFill>
                  <a:srgbClr val="000000"/>
                </a:solidFill>
                <a:effectLst/>
                <a:latin typeface="Futura Std Book" panose="020B0502020204020303" pitchFamily="34" charset="77"/>
                <a:ea typeface="Calibri"/>
                <a:cs typeface="Calibri"/>
              </a:rPr>
              <a:t> bring a</a:t>
            </a:r>
            <a:r>
              <a:rPr lang="en-US" sz="1400">
                <a:solidFill>
                  <a:srgbClr val="000000"/>
                </a:solidFill>
                <a:latin typeface="Futura Std Book" panose="020B0502020204020303" pitchFamily="34" charset="77"/>
                <a:ea typeface="Calibri"/>
                <a:cs typeface="Calibri"/>
              </a:rPr>
              <a:t> </a:t>
            </a:r>
            <a:r>
              <a:rPr lang="en-US" sz="1400">
                <a:solidFill>
                  <a:srgbClr val="000000"/>
                </a:solidFill>
                <a:effectLst/>
                <a:latin typeface="Futura Std Book" panose="020B0502020204020303" pitchFamily="34" charset="77"/>
                <a:ea typeface="Calibri"/>
                <a:cs typeface="Calibri"/>
              </a:rPr>
              <a:t> buddy day/month</a:t>
            </a:r>
            <a:r>
              <a:rPr lang="en-US" sz="1400">
                <a:solidFill>
                  <a:srgbClr val="000000"/>
                </a:solidFill>
                <a:latin typeface="Futura Std Book" panose="020B0502020204020303" pitchFamily="34" charset="77"/>
                <a:ea typeface="Calibri"/>
                <a:cs typeface="Calibri"/>
              </a:rPr>
              <a:t>  </a:t>
            </a:r>
            <a:endParaRPr lang="en-US" sz="1400">
              <a:solidFill>
                <a:srgbClr val="000000"/>
              </a:solidFill>
              <a:effectLst/>
              <a:latin typeface="Futura Std Book" panose="020B0502020204020303" pitchFamily="34" charset="77"/>
              <a:ea typeface="Calibri"/>
              <a:cs typeface="Calibri"/>
            </a:endParaRPr>
          </a:p>
          <a:p>
            <a:pPr algn="l" rtl="0" fontAlgn="base"/>
            <a:endParaRPr lang="en-US" sz="1400" b="0" i="0">
              <a:solidFill>
                <a:srgbClr val="000000"/>
              </a:solidFill>
              <a:effectLst/>
              <a:latin typeface="Calibri" panose="020F0502020204030204" pitchFamily="34" charset="0"/>
              <a:ea typeface="Calibri"/>
              <a:cs typeface="Calibri"/>
            </a:endParaRPr>
          </a:p>
          <a:p>
            <a:pPr fontAlgn="base">
              <a:buFont typeface="+mj-lt"/>
              <a:buAutoNum type="arabicPeriod"/>
            </a:pPr>
            <a:r>
              <a:rPr lang="en-US" sz="1400" b="1">
                <a:latin typeface="Futura Std Book" panose="020B0502020204020303" pitchFamily="34" charset="77"/>
                <a:ea typeface="Calibri"/>
                <a:cs typeface="Calibri"/>
              </a:rPr>
              <a:t>Confidence</a:t>
            </a:r>
          </a:p>
          <a:p>
            <a:r>
              <a:rPr lang="en-US" sz="1400" b="0" i="0">
                <a:effectLst/>
                <a:latin typeface="Calibri"/>
                <a:ea typeface="Calibri"/>
                <a:cs typeface="Calibri"/>
              </a:rPr>
              <a:t>Studies have shown confidence is influenced by those we are working with, training with a friend can therefore increase confidence, reduce anxiety and improve their openness to try something new. </a:t>
            </a:r>
            <a:endParaRPr lang="en-US" sz="1400"/>
          </a:p>
          <a:p>
            <a:pPr algn="l" rtl="0" fontAlgn="base">
              <a:buFont typeface="+mj-lt"/>
              <a:buAutoNum type="arabicPeriod"/>
            </a:pPr>
            <a:endParaRPr lang="en-US" sz="1400" b="0" i="0">
              <a:effectLst/>
              <a:latin typeface="Calibri" panose="020F0502020204030204" pitchFamily="34" charset="0"/>
              <a:ea typeface="Calibri"/>
              <a:cs typeface="Calibri"/>
            </a:endParaRPr>
          </a:p>
          <a:p>
            <a:pPr fontAlgn="base">
              <a:buFont typeface="+mj-lt"/>
              <a:buAutoNum type="arabicPeriod" startAt="2"/>
            </a:pPr>
            <a:r>
              <a:rPr lang="en-US" sz="1400" b="1">
                <a:latin typeface="Futura Std Book" panose="020B0502020204020303" pitchFamily="34" charset="77"/>
                <a:ea typeface="Calibri"/>
                <a:cs typeface="Calibri"/>
              </a:rPr>
              <a:t>Enjoyment</a:t>
            </a:r>
          </a:p>
          <a:p>
            <a:pPr algn="l"/>
            <a:r>
              <a:rPr lang="en-US" sz="1400" err="1">
                <a:latin typeface="Futura Std Book" panose="020B0502020204020303" pitchFamily="34" charset="77"/>
                <a:ea typeface="Calibri"/>
                <a:cs typeface="Calibri"/>
              </a:rPr>
              <a:t>Socialising</a:t>
            </a:r>
            <a:r>
              <a:rPr lang="en-US" sz="1400">
                <a:effectLst/>
                <a:latin typeface="Futura Std Book" panose="020B0502020204020303" pitchFamily="34" charset="77"/>
                <a:ea typeface="Calibri"/>
                <a:cs typeface="Calibri"/>
              </a:rPr>
              <a:t> with friends and having fun is a huge motivation for woman and girls on the </a:t>
            </a:r>
            <a:r>
              <a:rPr lang="en-US" sz="1400" err="1">
                <a:effectLst/>
                <a:latin typeface="Futura Std Book" panose="020B0502020204020303" pitchFamily="34" charset="77"/>
                <a:ea typeface="Calibri"/>
                <a:cs typeface="Calibri"/>
              </a:rPr>
              <a:t>Wicketz</a:t>
            </a:r>
            <a:r>
              <a:rPr lang="en-US" sz="1400">
                <a:effectLst/>
                <a:latin typeface="Futura Std Book" panose="020B0502020204020303" pitchFamily="34" charset="77"/>
                <a:ea typeface="Calibri"/>
                <a:cs typeface="Calibri"/>
              </a:rPr>
              <a:t> </a:t>
            </a:r>
            <a:r>
              <a:rPr lang="en-US" sz="1400" err="1">
                <a:effectLst/>
                <a:latin typeface="Futura Std Book" panose="020B0502020204020303" pitchFamily="34" charset="77"/>
                <a:ea typeface="Calibri"/>
                <a:cs typeface="Calibri"/>
              </a:rPr>
              <a:t>programme</a:t>
            </a:r>
            <a:r>
              <a:rPr lang="en-US" sz="1400">
                <a:effectLst/>
                <a:latin typeface="Futura Std Book" panose="020B0502020204020303" pitchFamily="34" charset="77"/>
                <a:ea typeface="Calibri"/>
                <a:cs typeface="Calibri"/>
              </a:rPr>
              <a:t>. If young people have good first experiences with a new sport club, they are more likely to have fun and continue playing.  </a:t>
            </a:r>
            <a:endParaRPr lang="en-US" sz="1400">
              <a:latin typeface="Futura Std Book" panose="020B0502020204020303" pitchFamily="34" charset="77"/>
            </a:endParaRPr>
          </a:p>
          <a:p>
            <a:pPr algn="l" rtl="0" fontAlgn="base"/>
            <a:endParaRPr lang="en-US" sz="1400" b="0" i="0">
              <a:effectLst/>
              <a:latin typeface="Calibri" panose="020F0502020204030204" pitchFamily="34" charset="0"/>
              <a:ea typeface="Calibri"/>
              <a:cs typeface="Calibri"/>
            </a:endParaRPr>
          </a:p>
          <a:p>
            <a:pPr fontAlgn="base">
              <a:buFont typeface="+mj-lt"/>
              <a:buAutoNum type="arabicPeriod" startAt="3"/>
            </a:pPr>
            <a:r>
              <a:rPr lang="en-US" sz="1400" b="1">
                <a:effectLst/>
                <a:latin typeface="Futura Std Book" panose="020B0502020204020303" pitchFamily="34" charset="77"/>
                <a:ea typeface="Calibri"/>
                <a:cs typeface="Calibri"/>
              </a:rPr>
              <a:t>Motivation</a:t>
            </a:r>
            <a:r>
              <a:rPr lang="en-US" sz="1400" b="1">
                <a:latin typeface="Futura Std Book" panose="020B0502020204020303" pitchFamily="34" charset="77"/>
                <a:ea typeface="Calibri"/>
                <a:cs typeface="Calibri"/>
              </a:rPr>
              <a:t> </a:t>
            </a:r>
          </a:p>
          <a:p>
            <a:r>
              <a:rPr lang="en-US" sz="1400">
                <a:latin typeface="Futura Std Book" panose="020B0502020204020303" pitchFamily="34" charset="77"/>
                <a:ea typeface="Calibri"/>
                <a:cs typeface="Calibri"/>
              </a:rPr>
              <a:t>Everyone</a:t>
            </a:r>
            <a:r>
              <a:rPr lang="en-US" sz="1400">
                <a:effectLst/>
                <a:latin typeface="Futura Std Book" panose="020B0502020204020303" pitchFamily="34" charset="77"/>
                <a:ea typeface="Calibri"/>
                <a:cs typeface="Calibri"/>
              </a:rPr>
              <a:t> has those days where they don’t feel like </a:t>
            </a:r>
            <a:r>
              <a:rPr lang="en-US" sz="1400">
                <a:latin typeface="Futura Std Book" panose="020B0502020204020303" pitchFamily="34" charset="77"/>
                <a:ea typeface="Calibri"/>
                <a:cs typeface="Calibri"/>
              </a:rPr>
              <a:t>exercising; but having</a:t>
            </a:r>
            <a:r>
              <a:rPr lang="en-US" sz="1400">
                <a:effectLst/>
                <a:latin typeface="Futura Std Book" panose="020B0502020204020303" pitchFamily="34" charset="77"/>
                <a:ea typeface="Calibri"/>
                <a:cs typeface="Calibri"/>
              </a:rPr>
              <a:t> a buddy can support</a:t>
            </a:r>
            <a:r>
              <a:rPr lang="en-US" sz="1400">
                <a:latin typeface="Futura Std Book" panose="020B0502020204020303" pitchFamily="34" charset="77"/>
                <a:ea typeface="Calibri"/>
                <a:cs typeface="Calibri"/>
              </a:rPr>
              <a:t> </a:t>
            </a:r>
            <a:r>
              <a:rPr lang="en-US" sz="1400">
                <a:effectLst/>
                <a:latin typeface="Futura Std Book" panose="020B0502020204020303" pitchFamily="34" charset="77"/>
                <a:ea typeface="Calibri"/>
                <a:cs typeface="Calibri"/>
              </a:rPr>
              <a:t>them on those days where they don’t feel like going. </a:t>
            </a:r>
            <a:r>
              <a:rPr lang="en-US" sz="1400">
                <a:latin typeface="Futura Std Book" panose="020B0502020204020303" pitchFamily="34" charset="77"/>
                <a:ea typeface="Calibri"/>
                <a:cs typeface="Calibri"/>
              </a:rPr>
              <a:t>A</a:t>
            </a:r>
            <a:r>
              <a:rPr lang="en-US" sz="1400">
                <a:effectLst/>
                <a:latin typeface="Futura Std Book" panose="020B0502020204020303" pitchFamily="34" charset="77"/>
                <a:ea typeface="Calibri"/>
                <a:cs typeface="Calibri"/>
              </a:rPr>
              <a:t> buddy helps with encouragement which has huge benefits on an individuals mindsets.  </a:t>
            </a:r>
            <a:endParaRPr lang="en-US" sz="1400">
              <a:latin typeface="Futura Std Book" panose="020B0502020204020303" pitchFamily="34" charset="77"/>
            </a:endParaRPr>
          </a:p>
          <a:p>
            <a:endParaRPr lang="en-GB"/>
          </a:p>
        </p:txBody>
      </p:sp>
      <p:sp>
        <p:nvSpPr>
          <p:cNvPr id="3" name="TextBox 2">
            <a:extLst>
              <a:ext uri="{FF2B5EF4-FFF2-40B4-BE49-F238E27FC236}">
                <a16:creationId xmlns:a16="http://schemas.microsoft.com/office/drawing/2014/main" id="{E0020303-07F2-4D80-618B-0AA2E2F8C085}"/>
              </a:ext>
            </a:extLst>
          </p:cNvPr>
          <p:cNvSpPr txBox="1"/>
          <p:nvPr/>
        </p:nvSpPr>
        <p:spPr>
          <a:xfrm>
            <a:off x="855323" y="6256863"/>
            <a:ext cx="96097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Futura Std Book" panose="020B0502020204020303" pitchFamily="34" charset="77"/>
              </a:rPr>
              <a:t>To find out how to go about introducing and taking part in bring a buddy </a:t>
            </a:r>
            <a:r>
              <a:rPr lang="en-US" sz="1200">
                <a:latin typeface="Futura Std Book" panose="020B0502020204020303" pitchFamily="34" charset="77"/>
                <a:hlinkClick r:id="rId3"/>
              </a:rPr>
              <a:t>click here.</a:t>
            </a:r>
            <a:endParaRPr lang="en-US" sz="1200">
              <a:latin typeface="Futura Std Book" panose="020B0502020204020303" pitchFamily="34" charset="77"/>
            </a:endParaRPr>
          </a:p>
        </p:txBody>
      </p:sp>
      <p:pic>
        <p:nvPicPr>
          <p:cNvPr id="9" name="Graphic 8" descr="Two women outline">
            <a:extLst>
              <a:ext uri="{FF2B5EF4-FFF2-40B4-BE49-F238E27FC236}">
                <a16:creationId xmlns:a16="http://schemas.microsoft.com/office/drawing/2014/main" id="{B3597DF9-A7C4-0B88-7FB5-B79294CB9B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56999" y="0"/>
            <a:ext cx="2241202" cy="2241202"/>
          </a:xfrm>
          <a:prstGeom prst="rect">
            <a:avLst/>
          </a:prstGeom>
        </p:spPr>
      </p:pic>
      <p:pic>
        <p:nvPicPr>
          <p:cNvPr id="14" name="Graphic 13" descr="Heart with solid fill">
            <a:extLst>
              <a:ext uri="{FF2B5EF4-FFF2-40B4-BE49-F238E27FC236}">
                <a16:creationId xmlns:a16="http://schemas.microsoft.com/office/drawing/2014/main" id="{F1D157E3-6C9D-ADC1-0287-7325840F45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92364" y="5799663"/>
            <a:ext cx="914400" cy="914400"/>
          </a:xfrm>
          <a:prstGeom prst="rect">
            <a:avLst/>
          </a:prstGeom>
        </p:spPr>
      </p:pic>
      <p:pic>
        <p:nvPicPr>
          <p:cNvPr id="17" name="Graphic 16" descr="Heart outline">
            <a:extLst>
              <a:ext uri="{FF2B5EF4-FFF2-40B4-BE49-F238E27FC236}">
                <a16:creationId xmlns:a16="http://schemas.microsoft.com/office/drawing/2014/main" id="{3E0D5560-F669-8D5C-AE66-44B1ACE4B10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92364" y="4885263"/>
            <a:ext cx="914400" cy="914400"/>
          </a:xfrm>
          <a:prstGeom prst="rect">
            <a:avLst/>
          </a:prstGeom>
        </p:spPr>
      </p:pic>
      <p:pic>
        <p:nvPicPr>
          <p:cNvPr id="19" name="Picture 18">
            <a:extLst>
              <a:ext uri="{FF2B5EF4-FFF2-40B4-BE49-F238E27FC236}">
                <a16:creationId xmlns:a16="http://schemas.microsoft.com/office/drawing/2014/main" id="{81D5C1FC-8E3C-D4B7-BD04-402344C518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2625" y="1120601"/>
            <a:ext cx="7772400" cy="475508"/>
          </a:xfrm>
          <a:prstGeom prst="rect">
            <a:avLst/>
          </a:prstGeom>
        </p:spPr>
      </p:pic>
    </p:spTree>
    <p:extLst>
      <p:ext uri="{BB962C8B-B14F-4D97-AF65-F5344CB8AC3E}">
        <p14:creationId xmlns:p14="http://schemas.microsoft.com/office/powerpoint/2010/main" val="1707996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4271995F-CD2E-1475-70ED-DA4861610943}"/>
              </a:ext>
            </a:extLst>
          </p:cNvPr>
          <p:cNvSpPr txBox="1"/>
          <p:nvPr/>
        </p:nvSpPr>
        <p:spPr>
          <a:xfrm>
            <a:off x="1272788" y="1519933"/>
            <a:ext cx="9664700" cy="2901950"/>
          </a:xfrm>
          <a:prstGeom prst="rect">
            <a:avLst/>
          </a:prstGeom>
          <a:noFill/>
        </p:spPr>
        <p:txBody>
          <a:bodyPr wrap="square" lIns="91440" tIns="45720" rIns="91440" bIns="45720" anchor="t">
            <a:normAutofit lnSpcReduction="10000"/>
          </a:bodyPr>
          <a:lstStyle/>
          <a:p>
            <a:pPr rtl="0" fontAlgn="base">
              <a:lnSpc>
                <a:spcPct val="90000"/>
              </a:lnSpc>
              <a:spcAft>
                <a:spcPts val="600"/>
              </a:spcAft>
            </a:pPr>
            <a:r>
              <a:rPr lang="en-US" sz="3600" b="1">
                <a:solidFill>
                  <a:srgbClr val="4472C4"/>
                </a:solidFill>
                <a:effectLst/>
                <a:latin typeface="Futura Std Book" panose="020B0502020204020303" pitchFamily="34" charset="77"/>
                <a:ea typeface="Calibri"/>
                <a:cs typeface="Calibri"/>
              </a:rPr>
              <a:t>Incentives and recognition</a:t>
            </a:r>
          </a:p>
          <a:p>
            <a:pPr rtl="0" fontAlgn="base">
              <a:lnSpc>
                <a:spcPct val="90000"/>
              </a:lnSpc>
              <a:spcAft>
                <a:spcPts val="600"/>
              </a:spcAft>
            </a:pPr>
            <a:endParaRPr lang="en-US" sz="3600" b="1">
              <a:latin typeface="Futura Std Book" panose="020B0502020204020303" pitchFamily="34" charset="77"/>
              <a:ea typeface="Calibri" panose="020F0502020204030204" pitchFamily="34" charset="0"/>
              <a:cs typeface="Calibri" panose="020F0502020204030204" pitchFamily="34" charset="0"/>
            </a:endParaRPr>
          </a:p>
          <a:p>
            <a:pPr fontAlgn="base">
              <a:lnSpc>
                <a:spcPct val="90000"/>
              </a:lnSpc>
              <a:spcAft>
                <a:spcPts val="600"/>
              </a:spcAft>
            </a:pPr>
            <a:r>
              <a:rPr lang="en-US" sz="2200">
                <a:effectLst/>
                <a:latin typeface="Futura Std Book" panose="020B0502020204020303" pitchFamily="34" charset="77"/>
                <a:ea typeface="Calibri"/>
                <a:cs typeface="Calibri"/>
              </a:rPr>
              <a:t>The value of </a:t>
            </a:r>
            <a:r>
              <a:rPr lang="en-US" sz="2200">
                <a:latin typeface="Futura Std Book" panose="020B0502020204020303" pitchFamily="34" charset="77"/>
                <a:ea typeface="Calibri"/>
                <a:cs typeface="Calibri"/>
              </a:rPr>
              <a:t>fostering a</a:t>
            </a:r>
            <a:r>
              <a:rPr lang="en-US" sz="2200">
                <a:effectLst/>
                <a:latin typeface="Futura Std Book" panose="020B0502020204020303" pitchFamily="34" charset="77"/>
                <a:ea typeface="Calibri"/>
                <a:cs typeface="Calibri"/>
              </a:rPr>
              <a:t> community feel and sense of belonging (</a:t>
            </a:r>
            <a:r>
              <a:rPr lang="en-US" sz="2200" err="1">
                <a:effectLst/>
                <a:latin typeface="Futura Std Book" panose="020B0502020204020303" pitchFamily="34" charset="77"/>
                <a:ea typeface="Calibri"/>
                <a:cs typeface="Calibri"/>
              </a:rPr>
              <a:t>e.g</a:t>
            </a:r>
            <a:r>
              <a:rPr lang="en-US" sz="2200">
                <a:effectLst/>
                <a:latin typeface="Futura Std Book" panose="020B0502020204020303" pitchFamily="34" charset="77"/>
                <a:ea typeface="Calibri"/>
                <a:cs typeface="Calibri"/>
              </a:rPr>
              <a:t>, through t-shirts</a:t>
            </a:r>
            <a:r>
              <a:rPr lang="en-US" sz="2200">
                <a:latin typeface="Futura Std Book" panose="020B0502020204020303" pitchFamily="34" charset="77"/>
                <a:ea typeface="Calibri"/>
                <a:cs typeface="Calibri"/>
              </a:rPr>
              <a:t>)</a:t>
            </a:r>
            <a:r>
              <a:rPr lang="en-US" sz="2200">
                <a:effectLst/>
                <a:latin typeface="Futura Std Book" panose="020B0502020204020303" pitchFamily="34" charset="77"/>
                <a:ea typeface="Calibri"/>
                <a:cs typeface="Calibri"/>
              </a:rPr>
              <a:t> was apparent </a:t>
            </a:r>
            <a:r>
              <a:rPr lang="en-US" sz="2200">
                <a:latin typeface="Futura Std Book" panose="020B0502020204020303" pitchFamily="34" charset="77"/>
                <a:ea typeface="Calibri"/>
                <a:cs typeface="Calibri"/>
              </a:rPr>
              <a:t>when talking to girls in </a:t>
            </a:r>
            <a:r>
              <a:rPr lang="en-US" sz="2200" err="1">
                <a:latin typeface="Futura Std Book" panose="020B0502020204020303" pitchFamily="34" charset="77"/>
                <a:ea typeface="Calibri"/>
                <a:cs typeface="Calibri"/>
              </a:rPr>
              <a:t>Wicketz</a:t>
            </a:r>
            <a:r>
              <a:rPr lang="en-US" sz="2200">
                <a:latin typeface="Futura Std Book" panose="020B0502020204020303" pitchFamily="34" charset="77"/>
                <a:ea typeface="Calibri"/>
                <a:cs typeface="Calibri"/>
              </a:rPr>
              <a:t>.</a:t>
            </a:r>
          </a:p>
          <a:p>
            <a:pPr>
              <a:lnSpc>
                <a:spcPct val="90000"/>
              </a:lnSpc>
              <a:spcAft>
                <a:spcPts val="600"/>
              </a:spcAft>
            </a:pPr>
            <a:endParaRPr lang="en-US" sz="2200">
              <a:effectLst/>
              <a:latin typeface="Futura Std Book" panose="020B0502020204020303" pitchFamily="34" charset="77"/>
              <a:ea typeface="Calibri"/>
              <a:cs typeface="Calibri"/>
            </a:endParaRPr>
          </a:p>
          <a:p>
            <a:pPr fontAlgn="base">
              <a:lnSpc>
                <a:spcPct val="90000"/>
              </a:lnSpc>
              <a:spcAft>
                <a:spcPts val="600"/>
              </a:spcAft>
            </a:pPr>
            <a:r>
              <a:rPr lang="en-US" sz="3600">
                <a:effectLst/>
                <a:latin typeface="Futura Std Book" panose="020B0502020204020303" pitchFamily="34" charset="77"/>
                <a:ea typeface="Calibri"/>
                <a:cs typeface="Calibri"/>
              </a:rPr>
              <a:t>100% </a:t>
            </a:r>
            <a:r>
              <a:rPr lang="en-US" sz="2200">
                <a:effectLst/>
                <a:latin typeface="Futura Std Book" panose="020B0502020204020303" pitchFamily="34" charset="77"/>
                <a:ea typeface="Calibri"/>
                <a:cs typeface="Calibri"/>
              </a:rPr>
              <a:t>said </a:t>
            </a:r>
            <a:r>
              <a:rPr lang="en-US" sz="2200" err="1">
                <a:effectLst/>
                <a:latin typeface="Futura Std Book" panose="020B0502020204020303" pitchFamily="34" charset="77"/>
                <a:ea typeface="Calibri"/>
                <a:cs typeface="Calibri"/>
              </a:rPr>
              <a:t>incentivised</a:t>
            </a:r>
            <a:r>
              <a:rPr lang="en-US" sz="2200">
                <a:effectLst/>
                <a:latin typeface="Futura Std Book" panose="020B0502020204020303" pitchFamily="34" charset="77"/>
                <a:ea typeface="Calibri"/>
                <a:cs typeface="Calibri"/>
              </a:rPr>
              <a:t> participation makes the offer more appealing; the desire, purpose and personal reward and cricket is no exception.</a:t>
            </a:r>
            <a:r>
              <a:rPr lang="en-US" sz="2200">
                <a:latin typeface="Futura Std Book" panose="020B0502020204020303" pitchFamily="34" charset="77"/>
                <a:ea typeface="Calibri"/>
                <a:cs typeface="Calibri"/>
              </a:rPr>
              <a:t> </a:t>
            </a:r>
            <a:endParaRPr lang="en-US" sz="2200">
              <a:effectLst/>
              <a:latin typeface="Futura Std Book" panose="020B0502020204020303" pitchFamily="34" charset="77"/>
              <a:ea typeface="Calibri"/>
              <a:cs typeface="Calibri"/>
            </a:endParaRPr>
          </a:p>
        </p:txBody>
      </p:sp>
      <p:sp>
        <p:nvSpPr>
          <p:cNvPr id="9" name="TextBox 8">
            <a:extLst>
              <a:ext uri="{FF2B5EF4-FFF2-40B4-BE49-F238E27FC236}">
                <a16:creationId xmlns:a16="http://schemas.microsoft.com/office/drawing/2014/main" id="{28FF2D8A-6AC4-E052-DDC0-786F226B42FC}"/>
              </a:ext>
            </a:extLst>
          </p:cNvPr>
          <p:cNvSpPr txBox="1"/>
          <p:nvPr/>
        </p:nvSpPr>
        <p:spPr>
          <a:xfrm>
            <a:off x="1263650" y="4761804"/>
            <a:ext cx="9664700" cy="1152525"/>
          </a:xfrm>
          <a:prstGeom prst="rect">
            <a:avLst/>
          </a:prstGeom>
          <a:noFill/>
        </p:spPr>
        <p:txBody>
          <a:bodyPr wrap="square" rtlCol="0" anchor="t">
            <a:normAutofit/>
          </a:bodyPr>
          <a:lstStyle/>
          <a:p>
            <a:pPr>
              <a:lnSpc>
                <a:spcPct val="90000"/>
              </a:lnSpc>
              <a:spcAft>
                <a:spcPts val="600"/>
              </a:spcAft>
            </a:pPr>
            <a:r>
              <a:rPr lang="en-GB" sz="1600">
                <a:latin typeface="Futura Std Book" panose="020B0502020204020303" pitchFamily="34" charset="77"/>
              </a:rPr>
              <a:t>On the next pages, we will provide recommendations and ideas (based off our research) for you to incorporate into your weekly hub sessions to help make your offer more appealing to women and girls.</a:t>
            </a:r>
          </a:p>
        </p:txBody>
      </p:sp>
      <p:pic>
        <p:nvPicPr>
          <p:cNvPr id="3" name="Graphic 2" descr="Ribbon outline">
            <a:extLst>
              <a:ext uri="{FF2B5EF4-FFF2-40B4-BE49-F238E27FC236}">
                <a16:creationId xmlns:a16="http://schemas.microsoft.com/office/drawing/2014/main" id="{E365285E-17B1-6245-874D-24A05A8B83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146" y="918266"/>
            <a:ext cx="1668450" cy="1668450"/>
          </a:xfrm>
          <a:prstGeom prst="rect">
            <a:avLst/>
          </a:prstGeom>
        </p:spPr>
      </p:pic>
      <p:pic>
        <p:nvPicPr>
          <p:cNvPr id="4" name="Picture 3">
            <a:extLst>
              <a:ext uri="{FF2B5EF4-FFF2-40B4-BE49-F238E27FC236}">
                <a16:creationId xmlns:a16="http://schemas.microsoft.com/office/drawing/2014/main" id="{9B53F69B-B8B6-ADD5-8255-BB0EC8BAC4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9084" y="1989374"/>
            <a:ext cx="7772400" cy="475508"/>
          </a:xfrm>
          <a:prstGeom prst="rect">
            <a:avLst/>
          </a:prstGeom>
        </p:spPr>
      </p:pic>
    </p:spTree>
    <p:extLst>
      <p:ext uri="{BB962C8B-B14F-4D97-AF65-F5344CB8AC3E}">
        <p14:creationId xmlns:p14="http://schemas.microsoft.com/office/powerpoint/2010/main" val="3471575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B8F18EAC-DA4F-5CA7-19A7-7478A31DC88A}"/>
              </a:ext>
            </a:extLst>
          </p:cNvPr>
          <p:cNvSpPr/>
          <p:nvPr/>
        </p:nvSpPr>
        <p:spPr>
          <a:xfrm>
            <a:off x="7704096" y="2803515"/>
            <a:ext cx="4009197" cy="3337209"/>
          </a:xfrm>
          <a:prstGeom prst="ellipse">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5356CA8A-2DA6-70AC-638E-09EAA4F4E091}"/>
              </a:ext>
            </a:extLst>
          </p:cNvPr>
          <p:cNvSpPr/>
          <p:nvPr/>
        </p:nvSpPr>
        <p:spPr>
          <a:xfrm>
            <a:off x="3915134" y="2799768"/>
            <a:ext cx="4009197" cy="3392861"/>
          </a:xfrm>
          <a:prstGeom prst="ellipse">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92CEFD60-F4C1-7FA0-4F16-3AE90BE17C49}"/>
              </a:ext>
            </a:extLst>
          </p:cNvPr>
          <p:cNvSpPr/>
          <p:nvPr/>
        </p:nvSpPr>
        <p:spPr>
          <a:xfrm>
            <a:off x="84699" y="2829188"/>
            <a:ext cx="3836776" cy="3337209"/>
          </a:xfrm>
          <a:prstGeom prst="ellipse">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5C89988-FD3B-135A-4979-31FB81C27541}"/>
              </a:ext>
            </a:extLst>
          </p:cNvPr>
          <p:cNvSpPr txBox="1"/>
          <p:nvPr/>
        </p:nvSpPr>
        <p:spPr>
          <a:xfrm>
            <a:off x="4753407" y="3622940"/>
            <a:ext cx="2890996" cy="1938992"/>
          </a:xfrm>
          <a:prstGeom prst="rect">
            <a:avLst/>
          </a:prstGeom>
          <a:noFill/>
        </p:spPr>
        <p:txBody>
          <a:bodyPr wrap="square" lIns="91440" tIns="45720" rIns="91440" bIns="45720" rtlCol="0" anchor="t">
            <a:spAutoFit/>
          </a:bodyPr>
          <a:lstStyle/>
          <a:p>
            <a:pPr marL="171450" indent="-171450" algn="l" rtl="0" fontAlgn="base">
              <a:buFont typeface="Arial"/>
              <a:buChar char="•"/>
            </a:pPr>
            <a:r>
              <a:rPr lang="en-US" sz="1200">
                <a:solidFill>
                  <a:srgbClr val="000000"/>
                </a:solidFill>
                <a:effectLst/>
                <a:latin typeface="Futura Std Book" panose="020B0502020204020303" pitchFamily="34" charset="77"/>
                <a:ea typeface="Calibri"/>
                <a:cs typeface="Calibri"/>
              </a:rPr>
              <a:t>Food/food vouchers </a:t>
            </a:r>
            <a:endParaRPr lang="en-US">
              <a:latin typeface="Futura Std Book" panose="020B0502020204020303" pitchFamily="34" charset="77"/>
            </a:endParaRPr>
          </a:p>
          <a:p>
            <a:pPr marL="171450" indent="-171450" fontAlgn="base">
              <a:buFont typeface="Arial"/>
              <a:buChar char="•"/>
            </a:pPr>
            <a:r>
              <a:rPr lang="en-US" sz="1200" err="1">
                <a:solidFill>
                  <a:srgbClr val="000000"/>
                </a:solidFill>
                <a:effectLst/>
                <a:latin typeface="Futura Std Book" panose="020B0502020204020303" pitchFamily="34" charset="77"/>
                <a:ea typeface="Calibri"/>
                <a:cs typeface="Calibri"/>
              </a:rPr>
              <a:t>Wicketz</a:t>
            </a:r>
            <a:r>
              <a:rPr lang="en-US" sz="1200">
                <a:solidFill>
                  <a:srgbClr val="000000"/>
                </a:solidFill>
                <a:effectLst/>
                <a:latin typeface="Futura Std Book" panose="020B0502020204020303" pitchFamily="34" charset="77"/>
                <a:ea typeface="Calibri"/>
                <a:cs typeface="Calibri"/>
              </a:rPr>
              <a:t> clothing, t-</a:t>
            </a:r>
            <a:r>
              <a:rPr lang="en-US" sz="1200" err="1">
                <a:solidFill>
                  <a:srgbClr val="000000"/>
                </a:solidFill>
                <a:effectLst/>
                <a:latin typeface="Futura Std Book" panose="020B0502020204020303" pitchFamily="34" charset="77"/>
                <a:ea typeface="Calibri"/>
                <a:cs typeface="Calibri"/>
              </a:rPr>
              <a:t>shirt,hoodies</a:t>
            </a:r>
            <a:r>
              <a:rPr lang="en-US" sz="1200">
                <a:solidFill>
                  <a:srgbClr val="000000"/>
                </a:solidFill>
                <a:latin typeface="Futura Std Book" panose="020B0502020204020303" pitchFamily="34" charset="77"/>
                <a:ea typeface="Calibri"/>
                <a:cs typeface="Calibri"/>
              </a:rPr>
              <a:t>,</a:t>
            </a:r>
            <a:r>
              <a:rPr lang="en-US" sz="1200">
                <a:solidFill>
                  <a:srgbClr val="000000"/>
                </a:solidFill>
                <a:effectLst/>
                <a:latin typeface="Futura Std Book" panose="020B0502020204020303" pitchFamily="34" charset="77"/>
                <a:ea typeface="Calibri"/>
                <a:cs typeface="Calibri"/>
              </a:rPr>
              <a:t> caps  </a:t>
            </a:r>
          </a:p>
          <a:p>
            <a:pPr marL="171450" indent="-171450" fontAlgn="base">
              <a:buFont typeface="Arial"/>
              <a:buChar char="•"/>
            </a:pPr>
            <a:r>
              <a:rPr lang="en-US" sz="1200">
                <a:solidFill>
                  <a:srgbClr val="000000"/>
                </a:solidFill>
                <a:effectLst/>
                <a:latin typeface="Futura Std Book" panose="020B0502020204020303" pitchFamily="34" charset="77"/>
                <a:ea typeface="Calibri"/>
                <a:cs typeface="Calibri"/>
              </a:rPr>
              <a:t>Cricket equipment – get in touch with Cricket Kit Recycling</a:t>
            </a:r>
            <a:r>
              <a:rPr lang="en-US" sz="1200">
                <a:solidFill>
                  <a:srgbClr val="000000"/>
                </a:solidFill>
                <a:latin typeface="Futura Std Book" panose="020B0502020204020303" pitchFamily="34" charset="77"/>
                <a:ea typeface="Calibri"/>
                <a:cs typeface="Calibri"/>
              </a:rPr>
              <a:t> </a:t>
            </a:r>
            <a:endParaRPr lang="en-US" sz="1200">
              <a:solidFill>
                <a:srgbClr val="000000"/>
              </a:solidFill>
              <a:effectLst/>
              <a:latin typeface="Futura Std Book" panose="020B0502020204020303" pitchFamily="34" charset="77"/>
              <a:ea typeface="Calibri"/>
              <a:cs typeface="Calibri"/>
            </a:endParaRPr>
          </a:p>
          <a:p>
            <a:pPr marL="171450" indent="-171450" algn="l" rtl="0" fontAlgn="base">
              <a:buFont typeface="Arial"/>
              <a:buChar char="•"/>
            </a:pPr>
            <a:r>
              <a:rPr lang="en-US" sz="1200">
                <a:solidFill>
                  <a:srgbClr val="000000"/>
                </a:solidFill>
                <a:effectLst/>
                <a:latin typeface="Futura Std Book" panose="020B0502020204020303" pitchFamily="34" charset="77"/>
                <a:ea typeface="Calibri"/>
                <a:cs typeface="Calibri"/>
              </a:rPr>
              <a:t>Award evenings  </a:t>
            </a:r>
          </a:p>
          <a:p>
            <a:pPr marL="171450" indent="-171450" algn="l" rtl="0" fontAlgn="base">
              <a:buFont typeface="Arial"/>
              <a:buChar char="•"/>
            </a:pPr>
            <a:r>
              <a:rPr lang="en-US" sz="1200">
                <a:solidFill>
                  <a:srgbClr val="000000"/>
                </a:solidFill>
                <a:effectLst/>
                <a:latin typeface="Futura Std Book" panose="020B0502020204020303" pitchFamily="34" charset="77"/>
                <a:ea typeface="Calibri"/>
                <a:cs typeface="Calibri"/>
              </a:rPr>
              <a:t>Social events  </a:t>
            </a:r>
          </a:p>
          <a:p>
            <a:pPr marL="171450" indent="-171450" algn="l" rtl="0" fontAlgn="base">
              <a:buFont typeface="Arial"/>
              <a:buChar char="•"/>
            </a:pPr>
            <a:r>
              <a:rPr lang="en-US" sz="1200">
                <a:solidFill>
                  <a:srgbClr val="000000"/>
                </a:solidFill>
                <a:effectLst/>
                <a:latin typeface="Futura Std Book" panose="020B0502020204020303" pitchFamily="34" charset="77"/>
                <a:ea typeface="Calibri"/>
                <a:cs typeface="Calibri"/>
              </a:rPr>
              <a:t>Meeting with professional players </a:t>
            </a:r>
          </a:p>
          <a:p>
            <a:pPr marL="171450" indent="-171450" algn="l" rtl="0" fontAlgn="base">
              <a:buFont typeface="Arial"/>
              <a:buChar char="•"/>
            </a:pPr>
            <a:r>
              <a:rPr lang="en-US" sz="1200">
                <a:solidFill>
                  <a:srgbClr val="000000"/>
                </a:solidFill>
                <a:effectLst/>
                <a:latin typeface="Futura Std Book" panose="020B0502020204020303" pitchFamily="34" charset="77"/>
                <a:ea typeface="Calibri"/>
                <a:cs typeface="Calibri"/>
              </a:rPr>
              <a:t>Tickets to cricket matches  </a:t>
            </a:r>
          </a:p>
          <a:p>
            <a:pPr marL="171450" indent="-171450" algn="l" rtl="0" fontAlgn="base">
              <a:buFont typeface="Arial"/>
              <a:buChar char="•"/>
            </a:pPr>
            <a:r>
              <a:rPr lang="en-US" sz="1200">
                <a:solidFill>
                  <a:srgbClr val="000000"/>
                </a:solidFill>
                <a:effectLst/>
                <a:latin typeface="Futura Std Book" panose="020B0502020204020303" pitchFamily="34" charset="77"/>
                <a:ea typeface="Calibri"/>
                <a:cs typeface="Calibri"/>
              </a:rPr>
              <a:t>Cricket festivals/events </a:t>
            </a:r>
          </a:p>
        </p:txBody>
      </p:sp>
      <p:sp>
        <p:nvSpPr>
          <p:cNvPr id="6" name="TextBox 5">
            <a:extLst>
              <a:ext uri="{FF2B5EF4-FFF2-40B4-BE49-F238E27FC236}">
                <a16:creationId xmlns:a16="http://schemas.microsoft.com/office/drawing/2014/main" id="{3D30C0B4-3A4A-6A3D-A5B7-CCBD5AD673C2}"/>
              </a:ext>
            </a:extLst>
          </p:cNvPr>
          <p:cNvSpPr txBox="1"/>
          <p:nvPr/>
        </p:nvSpPr>
        <p:spPr>
          <a:xfrm>
            <a:off x="723674" y="3506264"/>
            <a:ext cx="2978522" cy="2000548"/>
          </a:xfrm>
          <a:prstGeom prst="rect">
            <a:avLst/>
          </a:prstGeom>
          <a:noFill/>
        </p:spPr>
        <p:txBody>
          <a:bodyPr wrap="square" lIns="91440" tIns="45720" rIns="91440" bIns="45720" rtlCol="0" anchor="t">
            <a:spAutoFit/>
          </a:bodyPr>
          <a:lstStyle/>
          <a:p>
            <a:pPr marL="285750" indent="-285750" algn="l" rtl="0" fontAlgn="base">
              <a:buFont typeface="Arial"/>
              <a:buChar char="•"/>
            </a:pPr>
            <a:endParaRPr lang="en-US" sz="1400">
              <a:solidFill>
                <a:srgbClr val="000000"/>
              </a:solidFill>
              <a:effectLst/>
              <a:latin typeface="Futura Std Book" panose="020B0502020204020303" pitchFamily="34" charset="77"/>
              <a:ea typeface="Calibri" panose="020F0502020204030204" pitchFamily="34" charset="0"/>
              <a:cs typeface="Calibri" panose="020F0502020204030204" pitchFamily="34" charset="0"/>
            </a:endParaRPr>
          </a:p>
          <a:p>
            <a:pPr marL="285750" indent="-285750" algn="l" rtl="0" fontAlgn="base">
              <a:buFont typeface="Arial" panose="05000000000000000000" pitchFamily="2" charset="2"/>
              <a:buChar char="•"/>
            </a:pPr>
            <a:r>
              <a:rPr lang="en-US" sz="1400">
                <a:solidFill>
                  <a:srgbClr val="000000"/>
                </a:solidFill>
                <a:effectLst/>
                <a:latin typeface="Futura Std Book" panose="020B0502020204020303" pitchFamily="34" charset="77"/>
                <a:ea typeface="Calibri"/>
                <a:cs typeface="Calibri"/>
              </a:rPr>
              <a:t>Social media takeover  </a:t>
            </a:r>
          </a:p>
          <a:p>
            <a:pPr marL="285750" indent="-285750" algn="l" rtl="0" fontAlgn="base">
              <a:buFont typeface="Arial" panose="05000000000000000000" pitchFamily="2" charset="2"/>
              <a:buChar char="•"/>
            </a:pPr>
            <a:r>
              <a:rPr lang="en-US" sz="1400">
                <a:solidFill>
                  <a:srgbClr val="000000"/>
                </a:solidFill>
                <a:effectLst/>
                <a:latin typeface="Futura Std Book" panose="020B0502020204020303" pitchFamily="34" charset="77"/>
                <a:ea typeface="Calibri"/>
                <a:cs typeface="Calibri"/>
              </a:rPr>
              <a:t>Lead photographer for a day </a:t>
            </a:r>
          </a:p>
          <a:p>
            <a:pPr marL="285750" indent="-285750" algn="l" rtl="0" fontAlgn="base">
              <a:buFont typeface="Arial" panose="05000000000000000000" pitchFamily="2" charset="2"/>
              <a:buChar char="•"/>
            </a:pPr>
            <a:r>
              <a:rPr lang="en-US" sz="1400">
                <a:solidFill>
                  <a:srgbClr val="000000"/>
                </a:solidFill>
                <a:effectLst/>
                <a:latin typeface="Futura Std Book" panose="020B0502020204020303" pitchFamily="34" charset="77"/>
                <a:ea typeface="Calibri"/>
                <a:cs typeface="Calibri"/>
              </a:rPr>
              <a:t>Gets to bat first for the whole session</a:t>
            </a:r>
          </a:p>
          <a:p>
            <a:pPr marL="285750" indent="-285750" algn="l" rtl="0" fontAlgn="base">
              <a:buFont typeface="Arial" panose="05000000000000000000" pitchFamily="2" charset="2"/>
              <a:buChar char="•"/>
            </a:pPr>
            <a:r>
              <a:rPr lang="en-US" sz="1400">
                <a:solidFill>
                  <a:srgbClr val="000000"/>
                </a:solidFill>
                <a:effectLst/>
                <a:latin typeface="Futura Std Book" panose="020B0502020204020303" pitchFamily="34" charset="77"/>
                <a:ea typeface="Calibri"/>
                <a:cs typeface="Calibri"/>
              </a:rPr>
              <a:t>Choosing the activity  </a:t>
            </a:r>
          </a:p>
          <a:p>
            <a:pPr marL="285750" indent="-285750" algn="l" rtl="0" fontAlgn="base">
              <a:buFont typeface="Arial" panose="05000000000000000000" pitchFamily="2" charset="2"/>
              <a:buChar char="•"/>
            </a:pPr>
            <a:r>
              <a:rPr lang="en-US" sz="1400">
                <a:solidFill>
                  <a:srgbClr val="000000"/>
                </a:solidFill>
                <a:effectLst/>
                <a:latin typeface="Futura Std Book" panose="020B0502020204020303" pitchFamily="34" charset="77"/>
                <a:ea typeface="Calibri"/>
                <a:cs typeface="Calibri"/>
              </a:rPr>
              <a:t>Design the session plan  </a:t>
            </a:r>
          </a:p>
          <a:p>
            <a:pPr marL="285750" indent="-285750" algn="l" rtl="0" fontAlgn="base">
              <a:buFont typeface="Arial" panose="05000000000000000000" pitchFamily="2" charset="2"/>
              <a:buChar char="•"/>
            </a:pPr>
            <a:r>
              <a:rPr lang="en-US" sz="1400">
                <a:solidFill>
                  <a:srgbClr val="000000"/>
                </a:solidFill>
                <a:effectLst/>
                <a:latin typeface="Futura Std Book" panose="020B0502020204020303" pitchFamily="34" charset="77"/>
                <a:ea typeface="Calibri"/>
                <a:cs typeface="Calibri"/>
              </a:rPr>
              <a:t>Be the coach for the day  </a:t>
            </a:r>
          </a:p>
          <a:p>
            <a:pPr algn="l" rtl="0" fontAlgn="base"/>
            <a:endParaRPr lang="en-US" sz="1200" b="0" i="0">
              <a:solidFill>
                <a:srgbClr val="000000"/>
              </a:solidFill>
              <a:effectLst/>
              <a:latin typeface="Calibri" panose="020F0502020204030204" pitchFamily="34" charset="0"/>
            </a:endParaRPr>
          </a:p>
        </p:txBody>
      </p:sp>
      <p:sp>
        <p:nvSpPr>
          <p:cNvPr id="8" name="TextBox 7">
            <a:extLst>
              <a:ext uri="{FF2B5EF4-FFF2-40B4-BE49-F238E27FC236}">
                <a16:creationId xmlns:a16="http://schemas.microsoft.com/office/drawing/2014/main" id="{288F5DA4-8AC8-4BB3-AEAC-719A79F567F4}"/>
              </a:ext>
            </a:extLst>
          </p:cNvPr>
          <p:cNvSpPr txBox="1"/>
          <p:nvPr/>
        </p:nvSpPr>
        <p:spPr>
          <a:xfrm>
            <a:off x="8112690" y="3506264"/>
            <a:ext cx="3387665" cy="1877437"/>
          </a:xfrm>
          <a:prstGeom prst="rect">
            <a:avLst/>
          </a:prstGeom>
          <a:noFill/>
        </p:spPr>
        <p:txBody>
          <a:bodyPr wrap="square" lIns="91440" tIns="45720" rIns="91440" bIns="45720" anchor="t">
            <a:spAutoFit/>
          </a:bodyPr>
          <a:lstStyle/>
          <a:p>
            <a:pPr algn="l" rtl="0" fontAlgn="base"/>
            <a:endParaRPr lang="en-US" sz="1800">
              <a:solidFill>
                <a:srgbClr val="000000"/>
              </a:solidFill>
              <a:effectLst/>
              <a:latin typeface="Futura Std Book" panose="020B0502020204020303" pitchFamily="34" charset="77"/>
              <a:ea typeface="Calibri" panose="020F0502020204030204" pitchFamily="34" charset="0"/>
              <a:cs typeface="Calibri" panose="020F0502020204030204" pitchFamily="34" charset="0"/>
            </a:endParaRPr>
          </a:p>
          <a:p>
            <a:pPr marL="285750" indent="-285750" fontAlgn="base">
              <a:buFont typeface="Arial" panose="05000000000000000000" pitchFamily="2" charset="2"/>
              <a:buChar char="•"/>
            </a:pPr>
            <a:r>
              <a:rPr lang="en-US" sz="1400" err="1">
                <a:solidFill>
                  <a:srgbClr val="000000"/>
                </a:solidFill>
                <a:effectLst/>
                <a:latin typeface="Futura Std Book" panose="020B0502020204020303" pitchFamily="34" charset="77"/>
                <a:ea typeface="Calibri"/>
                <a:cs typeface="Calibri"/>
              </a:rPr>
              <a:t>Recognised</a:t>
            </a:r>
            <a:r>
              <a:rPr lang="en-US" sz="1400">
                <a:solidFill>
                  <a:srgbClr val="000000"/>
                </a:solidFill>
                <a:effectLst/>
                <a:latin typeface="Futura Std Book" panose="020B0502020204020303" pitchFamily="34" charset="77"/>
                <a:ea typeface="Calibri"/>
                <a:cs typeface="Calibri"/>
              </a:rPr>
              <a:t> </a:t>
            </a:r>
            <a:r>
              <a:rPr lang="en-US" sz="1400">
                <a:solidFill>
                  <a:srgbClr val="000000"/>
                </a:solidFill>
                <a:latin typeface="Futura Std Book" panose="020B0502020204020303" pitchFamily="34" charset="77"/>
                <a:ea typeface="Calibri"/>
                <a:cs typeface="Calibri"/>
              </a:rPr>
              <a:t>training, </a:t>
            </a:r>
            <a:r>
              <a:rPr lang="en-US" sz="1400">
                <a:solidFill>
                  <a:srgbClr val="000000"/>
                </a:solidFill>
                <a:effectLst/>
                <a:latin typeface="Futura Std Book" panose="020B0502020204020303" pitchFamily="34" charset="77"/>
                <a:ea typeface="Calibri"/>
                <a:cs typeface="Calibri"/>
              </a:rPr>
              <a:t>young leaders or coaching qualifications </a:t>
            </a:r>
          </a:p>
          <a:p>
            <a:pPr marL="285750" indent="-285750" algn="l" rtl="0" fontAlgn="base">
              <a:buFont typeface="Arial" panose="05000000000000000000" pitchFamily="2" charset="2"/>
              <a:buChar char="•"/>
            </a:pPr>
            <a:r>
              <a:rPr lang="en-US" sz="1400">
                <a:solidFill>
                  <a:srgbClr val="000000"/>
                </a:solidFill>
                <a:effectLst/>
                <a:latin typeface="Futura Std Book" panose="020B0502020204020303" pitchFamily="34" charset="77"/>
                <a:ea typeface="Calibri"/>
                <a:cs typeface="Calibri"/>
              </a:rPr>
              <a:t>Community engagement, </a:t>
            </a:r>
            <a:r>
              <a:rPr lang="en-US" sz="1400" err="1">
                <a:solidFill>
                  <a:srgbClr val="000000"/>
                </a:solidFill>
                <a:effectLst/>
                <a:latin typeface="Futura Std Book" panose="020B0502020204020303" pitchFamily="34" charset="77"/>
                <a:ea typeface="Calibri"/>
                <a:cs typeface="Calibri"/>
              </a:rPr>
              <a:t>i.e</a:t>
            </a:r>
            <a:r>
              <a:rPr lang="en-US" sz="1400">
                <a:solidFill>
                  <a:srgbClr val="000000"/>
                </a:solidFill>
                <a:effectLst/>
                <a:latin typeface="Futura Std Book" panose="020B0502020204020303" pitchFamily="34" charset="77"/>
                <a:ea typeface="Calibri"/>
                <a:cs typeface="Calibri"/>
              </a:rPr>
              <a:t> designing posters to put around the community</a:t>
            </a:r>
          </a:p>
          <a:p>
            <a:pPr marL="285750" indent="-285750" algn="l" rtl="0" fontAlgn="base">
              <a:buFont typeface="Arial" panose="05000000000000000000" pitchFamily="2" charset="2"/>
              <a:buChar char="•"/>
            </a:pPr>
            <a:r>
              <a:rPr lang="en-US" sz="1400">
                <a:solidFill>
                  <a:srgbClr val="000000"/>
                </a:solidFill>
                <a:effectLst/>
                <a:latin typeface="Futura Std Book" panose="020B0502020204020303" pitchFamily="34" charset="77"/>
                <a:ea typeface="Calibri"/>
                <a:cs typeface="Calibri"/>
              </a:rPr>
              <a:t>Planning a </a:t>
            </a:r>
            <a:r>
              <a:rPr lang="en-US" sz="1400" err="1">
                <a:solidFill>
                  <a:srgbClr val="000000"/>
                </a:solidFill>
                <a:latin typeface="Futura Std Book" panose="020B0502020204020303" pitchFamily="34" charset="77"/>
                <a:ea typeface="Calibri"/>
                <a:cs typeface="Calibri"/>
              </a:rPr>
              <a:t>W</a:t>
            </a:r>
            <a:r>
              <a:rPr lang="en-US" sz="1400" err="1">
                <a:solidFill>
                  <a:srgbClr val="000000"/>
                </a:solidFill>
                <a:effectLst/>
                <a:latin typeface="Futura Std Book" panose="020B0502020204020303" pitchFamily="34" charset="77"/>
                <a:ea typeface="Calibri"/>
                <a:cs typeface="Calibri"/>
              </a:rPr>
              <a:t>icketz</a:t>
            </a:r>
            <a:r>
              <a:rPr lang="en-US" sz="1400">
                <a:solidFill>
                  <a:srgbClr val="000000"/>
                </a:solidFill>
                <a:effectLst/>
                <a:latin typeface="Futura Std Book" panose="020B0502020204020303" pitchFamily="34" charset="77"/>
                <a:ea typeface="Calibri"/>
                <a:cs typeface="Calibri"/>
              </a:rPr>
              <a:t> festival/event </a:t>
            </a:r>
          </a:p>
          <a:p>
            <a:pPr marL="285750" indent="-285750">
              <a:buFont typeface="Arial" panose="05000000000000000000" pitchFamily="2" charset="2"/>
              <a:buChar char="•"/>
            </a:pPr>
            <a:r>
              <a:rPr lang="en-US" sz="1400">
                <a:solidFill>
                  <a:srgbClr val="000000"/>
                </a:solidFill>
                <a:latin typeface="Futura Std Book" panose="020B0502020204020303" pitchFamily="34" charset="77"/>
                <a:ea typeface="Calibri"/>
                <a:cs typeface="Calibri"/>
              </a:rPr>
              <a:t>Speaking at an event </a:t>
            </a:r>
          </a:p>
        </p:txBody>
      </p:sp>
      <p:sp>
        <p:nvSpPr>
          <p:cNvPr id="9" name="TextBox 8">
            <a:extLst>
              <a:ext uri="{FF2B5EF4-FFF2-40B4-BE49-F238E27FC236}">
                <a16:creationId xmlns:a16="http://schemas.microsoft.com/office/drawing/2014/main" id="{5561ED24-7945-45C4-F6E7-D089284AA5E1}"/>
              </a:ext>
            </a:extLst>
          </p:cNvPr>
          <p:cNvSpPr txBox="1"/>
          <p:nvPr/>
        </p:nvSpPr>
        <p:spPr>
          <a:xfrm>
            <a:off x="358967" y="1906589"/>
            <a:ext cx="2857857" cy="646331"/>
          </a:xfrm>
          <a:prstGeom prst="rect">
            <a:avLst/>
          </a:prstGeom>
          <a:noFill/>
        </p:spPr>
        <p:txBody>
          <a:bodyPr wrap="square" lIns="91440" tIns="45720" rIns="91440" bIns="45720" rtlCol="0" anchor="t">
            <a:spAutoFit/>
          </a:bodyPr>
          <a:lstStyle/>
          <a:p>
            <a:pPr algn="ctr"/>
            <a:r>
              <a:rPr lang="en-GB" b="1">
                <a:latin typeface="Futura Std Book" panose="020B0502020204020303" pitchFamily="34" charset="77"/>
              </a:rPr>
              <a:t>Incentives that cost nothing</a:t>
            </a:r>
          </a:p>
        </p:txBody>
      </p:sp>
      <p:sp>
        <p:nvSpPr>
          <p:cNvPr id="13" name="TextBox 12">
            <a:extLst>
              <a:ext uri="{FF2B5EF4-FFF2-40B4-BE49-F238E27FC236}">
                <a16:creationId xmlns:a16="http://schemas.microsoft.com/office/drawing/2014/main" id="{6FF085E6-9CB4-B1E9-AA49-27B47D6BD0B9}"/>
              </a:ext>
            </a:extLst>
          </p:cNvPr>
          <p:cNvSpPr txBox="1"/>
          <p:nvPr/>
        </p:nvSpPr>
        <p:spPr>
          <a:xfrm>
            <a:off x="4086468" y="1889165"/>
            <a:ext cx="3276858" cy="646331"/>
          </a:xfrm>
          <a:prstGeom prst="rect">
            <a:avLst/>
          </a:prstGeom>
          <a:noFill/>
        </p:spPr>
        <p:txBody>
          <a:bodyPr wrap="square">
            <a:spAutoFit/>
          </a:bodyPr>
          <a:lstStyle/>
          <a:p>
            <a:pPr algn="ctr" rtl="0" fontAlgn="base"/>
            <a:r>
              <a:rPr lang="en-US" sz="1800" b="1">
                <a:solidFill>
                  <a:srgbClr val="000000"/>
                </a:solidFill>
                <a:effectLst/>
                <a:latin typeface="Futura Std Book" panose="020B0502020204020303" pitchFamily="34" charset="77"/>
              </a:rPr>
              <a:t>Incentives chosen by girls on your </a:t>
            </a:r>
            <a:r>
              <a:rPr lang="en-US" sz="1800" b="1" err="1">
                <a:solidFill>
                  <a:srgbClr val="000000"/>
                </a:solidFill>
                <a:effectLst/>
                <a:latin typeface="Futura Std Book" panose="020B0502020204020303" pitchFamily="34" charset="77"/>
              </a:rPr>
              <a:t>programmes</a:t>
            </a:r>
            <a:r>
              <a:rPr lang="en-US" sz="1800" b="1">
                <a:solidFill>
                  <a:srgbClr val="000000"/>
                </a:solidFill>
                <a:effectLst/>
                <a:latin typeface="Futura Std Book" panose="020B0502020204020303" pitchFamily="34" charset="77"/>
              </a:rPr>
              <a:t> </a:t>
            </a:r>
          </a:p>
        </p:txBody>
      </p:sp>
      <p:sp>
        <p:nvSpPr>
          <p:cNvPr id="16" name="TextBox 15">
            <a:extLst>
              <a:ext uri="{FF2B5EF4-FFF2-40B4-BE49-F238E27FC236}">
                <a16:creationId xmlns:a16="http://schemas.microsoft.com/office/drawing/2014/main" id="{B1F9F2BD-49C3-EEF5-ED1B-1789A3EC77E9}"/>
              </a:ext>
            </a:extLst>
          </p:cNvPr>
          <p:cNvSpPr txBox="1"/>
          <p:nvPr/>
        </p:nvSpPr>
        <p:spPr>
          <a:xfrm>
            <a:off x="8304661" y="1906589"/>
            <a:ext cx="3003721" cy="369332"/>
          </a:xfrm>
          <a:prstGeom prst="rect">
            <a:avLst/>
          </a:prstGeom>
          <a:noFill/>
        </p:spPr>
        <p:txBody>
          <a:bodyPr wrap="square" lIns="91440" tIns="45720" rIns="91440" bIns="45720" anchor="t">
            <a:spAutoFit/>
          </a:bodyPr>
          <a:lstStyle/>
          <a:p>
            <a:pPr algn="ctr"/>
            <a:r>
              <a:rPr lang="en-US" b="1">
                <a:solidFill>
                  <a:srgbClr val="000000"/>
                </a:solidFill>
                <a:effectLst/>
                <a:latin typeface="Futura Std Book" panose="020B0502020204020303" pitchFamily="34" charset="77"/>
                <a:ea typeface="Calibri"/>
                <a:cs typeface="Calibri"/>
              </a:rPr>
              <a:t>Other opportunities </a:t>
            </a:r>
            <a:endParaRPr lang="en-US" b="1">
              <a:latin typeface="Futura Std Book" panose="020B0502020204020303" pitchFamily="34" charset="77"/>
              <a:ea typeface="Calibri"/>
              <a:cs typeface="Calibri"/>
            </a:endParaRPr>
          </a:p>
        </p:txBody>
      </p:sp>
      <p:sp>
        <p:nvSpPr>
          <p:cNvPr id="2" name="TextBox 1">
            <a:extLst>
              <a:ext uri="{FF2B5EF4-FFF2-40B4-BE49-F238E27FC236}">
                <a16:creationId xmlns:a16="http://schemas.microsoft.com/office/drawing/2014/main" id="{18BE15F8-4B2C-01AC-1A87-5E8B99095F31}"/>
              </a:ext>
            </a:extLst>
          </p:cNvPr>
          <p:cNvSpPr txBox="1"/>
          <p:nvPr/>
        </p:nvSpPr>
        <p:spPr>
          <a:xfrm>
            <a:off x="358967" y="229938"/>
            <a:ext cx="527924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Futura Std Book" panose="020B0502020204020303" pitchFamily="34" charset="77"/>
              </a:rPr>
              <a:t>Incentives</a:t>
            </a:r>
            <a:r>
              <a:rPr lang="en-US" sz="2400"/>
              <a:t> </a:t>
            </a:r>
          </a:p>
        </p:txBody>
      </p:sp>
      <p:pic>
        <p:nvPicPr>
          <p:cNvPr id="7" name="Picture 6">
            <a:extLst>
              <a:ext uri="{FF2B5EF4-FFF2-40B4-BE49-F238E27FC236}">
                <a16:creationId xmlns:a16="http://schemas.microsoft.com/office/drawing/2014/main" id="{B194CFA2-C0B4-A10F-662B-9DAF9654F6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268" y="800384"/>
            <a:ext cx="7772400" cy="475508"/>
          </a:xfrm>
          <a:prstGeom prst="rect">
            <a:avLst/>
          </a:prstGeom>
        </p:spPr>
      </p:pic>
    </p:spTree>
    <p:extLst>
      <p:ext uri="{BB962C8B-B14F-4D97-AF65-F5344CB8AC3E}">
        <p14:creationId xmlns:p14="http://schemas.microsoft.com/office/powerpoint/2010/main" val="3982852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717F9-7679-F044-7ECA-AC1C061BC77D}"/>
              </a:ext>
            </a:extLst>
          </p:cNvPr>
          <p:cNvSpPr>
            <a:spLocks noGrp="1"/>
          </p:cNvSpPr>
          <p:nvPr>
            <p:ph type="title"/>
          </p:nvPr>
        </p:nvSpPr>
        <p:spPr>
          <a:xfrm>
            <a:off x="415762" y="280259"/>
            <a:ext cx="11012905" cy="1325563"/>
          </a:xfrm>
        </p:spPr>
        <p:txBody>
          <a:bodyPr>
            <a:normAutofit fontScale="90000"/>
          </a:bodyPr>
          <a:lstStyle/>
          <a:p>
            <a:r>
              <a:rPr lang="en-GB" b="1">
                <a:latin typeface="Futura Std Book" panose="020B0502020204020303" pitchFamily="34" charset="77"/>
              </a:rPr>
              <a:t>Rewards champion; youth led approach  </a:t>
            </a:r>
            <a:br>
              <a:rPr lang="en-GB"/>
            </a:br>
            <a:endParaRPr lang="en-GB"/>
          </a:p>
        </p:txBody>
      </p:sp>
      <p:sp>
        <p:nvSpPr>
          <p:cNvPr id="4" name="TextBox 3">
            <a:extLst>
              <a:ext uri="{FF2B5EF4-FFF2-40B4-BE49-F238E27FC236}">
                <a16:creationId xmlns:a16="http://schemas.microsoft.com/office/drawing/2014/main" id="{E166D12E-4569-3C7C-7B0D-91E97C363738}"/>
              </a:ext>
            </a:extLst>
          </p:cNvPr>
          <p:cNvSpPr txBox="1"/>
          <p:nvPr/>
        </p:nvSpPr>
        <p:spPr>
          <a:xfrm>
            <a:off x="447100" y="1453045"/>
            <a:ext cx="3089496" cy="4524315"/>
          </a:xfrm>
          <a:prstGeom prst="rect">
            <a:avLst/>
          </a:prstGeom>
          <a:solidFill>
            <a:schemeClr val="accent2"/>
          </a:solidFill>
        </p:spPr>
        <p:txBody>
          <a:bodyPr wrap="square" lIns="91440" tIns="45720" rIns="91440" bIns="45720" anchor="t">
            <a:spAutoFit/>
          </a:bodyPr>
          <a:lstStyle/>
          <a:p>
            <a:r>
              <a:rPr lang="en-US" b="1">
                <a:latin typeface="Futura Std Book" panose="020B0502020204020303" pitchFamily="34" charset="77"/>
              </a:rPr>
              <a:t>What is a Reward Champion?</a:t>
            </a:r>
          </a:p>
          <a:p>
            <a:endParaRPr lang="en-US" b="1"/>
          </a:p>
          <a:p>
            <a:r>
              <a:rPr lang="en-US" sz="1200">
                <a:latin typeface="Futura Std Book" panose="020B0502020204020303" pitchFamily="34" charset="77"/>
              </a:rPr>
              <a:t>An individual who is responsible for partnering with local </a:t>
            </a:r>
            <a:r>
              <a:rPr lang="en-US" sz="1200" err="1">
                <a:latin typeface="Futura Std Book" panose="020B0502020204020303" pitchFamily="34" charset="77"/>
              </a:rPr>
              <a:t>organisations</a:t>
            </a:r>
            <a:r>
              <a:rPr lang="en-US" sz="1200">
                <a:latin typeface="Futura Std Book" panose="020B0502020204020303" pitchFamily="34" charset="77"/>
              </a:rPr>
              <a:t>, cafes or shops to receive rewards for their </a:t>
            </a:r>
            <a:r>
              <a:rPr lang="en-US" sz="1200" err="1">
                <a:latin typeface="Futura Std Book" panose="020B0502020204020303" pitchFamily="34" charset="77"/>
              </a:rPr>
              <a:t>Wicketz</a:t>
            </a:r>
            <a:r>
              <a:rPr lang="en-US" sz="1200">
                <a:latin typeface="Futura Std Book" panose="020B0502020204020303" pitchFamily="34" charset="77"/>
              </a:rPr>
              <a:t> hub. </a:t>
            </a:r>
          </a:p>
          <a:p>
            <a:endParaRPr lang="en-US" sz="1200">
              <a:latin typeface="Futura Std Book" panose="020B0502020204020303" pitchFamily="34" charset="77"/>
            </a:endParaRPr>
          </a:p>
          <a:p>
            <a:r>
              <a:rPr lang="en-US" sz="1200">
                <a:latin typeface="Futura Std Book" panose="020B0502020204020303" pitchFamily="34" charset="77"/>
              </a:rPr>
              <a:t>The reward leader should be empowered to make their own decision on who they choose to contact.</a:t>
            </a:r>
            <a:endParaRPr lang="en-US">
              <a:latin typeface="Futura Std Book" panose="020B0502020204020303" pitchFamily="34" charset="77"/>
            </a:endParaRPr>
          </a:p>
          <a:p>
            <a:endParaRPr lang="en-US" sz="1200"/>
          </a:p>
          <a:p>
            <a:endParaRPr lang="en-US" sz="1200"/>
          </a:p>
          <a:p>
            <a:endParaRPr lang="en-US" sz="1200"/>
          </a:p>
          <a:p>
            <a:endParaRPr lang="en-US" sz="1200"/>
          </a:p>
          <a:p>
            <a:endParaRPr lang="en-US" sz="1200"/>
          </a:p>
          <a:p>
            <a:endParaRPr lang="en-US" sz="1200"/>
          </a:p>
          <a:p>
            <a:endParaRPr lang="en-US" sz="1200"/>
          </a:p>
          <a:p>
            <a:endParaRPr lang="en-US" sz="1200"/>
          </a:p>
          <a:p>
            <a:endParaRPr lang="en-US" sz="1200"/>
          </a:p>
          <a:p>
            <a:endParaRPr lang="en-US" sz="1200"/>
          </a:p>
          <a:p>
            <a:endParaRPr lang="en-US"/>
          </a:p>
        </p:txBody>
      </p:sp>
      <p:sp>
        <p:nvSpPr>
          <p:cNvPr id="6" name="TextBox 5">
            <a:extLst>
              <a:ext uri="{FF2B5EF4-FFF2-40B4-BE49-F238E27FC236}">
                <a16:creationId xmlns:a16="http://schemas.microsoft.com/office/drawing/2014/main" id="{61A08F0F-66B9-5DED-8A86-371B14EAEC08}"/>
              </a:ext>
            </a:extLst>
          </p:cNvPr>
          <p:cNvSpPr txBox="1"/>
          <p:nvPr/>
        </p:nvSpPr>
        <p:spPr>
          <a:xfrm>
            <a:off x="3984043" y="1455145"/>
            <a:ext cx="3493976" cy="3785652"/>
          </a:xfrm>
          <a:prstGeom prst="rect">
            <a:avLst/>
          </a:prstGeom>
          <a:solidFill>
            <a:srgbClr val="FF9400"/>
          </a:solidFill>
        </p:spPr>
        <p:txBody>
          <a:bodyPr wrap="square" lIns="91440" tIns="45720" rIns="91440" bIns="45720" anchor="t">
            <a:spAutoFit/>
          </a:bodyPr>
          <a:lstStyle/>
          <a:p>
            <a:r>
              <a:rPr lang="en-US" b="1">
                <a:latin typeface="Futura Std Book" panose="020B0502020204020303" pitchFamily="34" charset="77"/>
              </a:rPr>
              <a:t>Responsibilities could include:</a:t>
            </a:r>
          </a:p>
          <a:p>
            <a:pPr marL="285750" indent="-285750">
              <a:buFont typeface="Wingdings"/>
              <a:buChar char="§"/>
            </a:pPr>
            <a:endParaRPr lang="en-US">
              <a:ea typeface="+mn-lt"/>
              <a:cs typeface="+mn-lt"/>
            </a:endParaRPr>
          </a:p>
          <a:p>
            <a:pPr marL="171450" indent="-171450">
              <a:buFont typeface="Wingdings"/>
              <a:buChar char="§"/>
            </a:pPr>
            <a:r>
              <a:rPr lang="en-US" sz="1200">
                <a:latin typeface="Futura Std Book" panose="020B0502020204020303" pitchFamily="34" charset="77"/>
                <a:ea typeface="+mn-lt"/>
                <a:cs typeface="+mn-lt"/>
              </a:rPr>
              <a:t>Letter and emailing writing to </a:t>
            </a:r>
            <a:r>
              <a:rPr lang="en-US" sz="1200" err="1">
                <a:latin typeface="Futura Std Book" panose="020B0502020204020303" pitchFamily="34" charset="77"/>
                <a:ea typeface="+mn-lt"/>
                <a:cs typeface="+mn-lt"/>
              </a:rPr>
              <a:t>organisation</a:t>
            </a:r>
            <a:r>
              <a:rPr lang="en-US" sz="1200">
                <a:latin typeface="Futura Std Book" panose="020B0502020204020303" pitchFamily="34" charset="77"/>
                <a:ea typeface="+mn-lt"/>
                <a:cs typeface="+mn-lt"/>
              </a:rPr>
              <a:t> to secure prizes and rewards.</a:t>
            </a:r>
            <a:endParaRPr lang="en-US">
              <a:latin typeface="Futura Std Book" panose="020B0502020204020303" pitchFamily="34" charset="77"/>
              <a:ea typeface="+mn-lt"/>
              <a:cs typeface="+mn-lt"/>
            </a:endParaRPr>
          </a:p>
          <a:p>
            <a:pPr marL="171450" indent="-171450">
              <a:buFont typeface="Wingdings"/>
              <a:buChar char="§"/>
            </a:pPr>
            <a:endParaRPr lang="en-US" sz="1200">
              <a:latin typeface="Futura Std Book" panose="020B0502020204020303" pitchFamily="34" charset="77"/>
              <a:ea typeface="+mn-lt"/>
              <a:cs typeface="+mn-lt"/>
            </a:endParaRPr>
          </a:p>
          <a:p>
            <a:pPr marL="171450" indent="-171450">
              <a:buFont typeface="Wingdings"/>
              <a:buChar char="§"/>
            </a:pPr>
            <a:r>
              <a:rPr lang="en-US" sz="1200">
                <a:latin typeface="Futura Std Book" panose="020B0502020204020303" pitchFamily="34" charset="77"/>
                <a:ea typeface="+mn-lt"/>
                <a:cs typeface="+mn-lt"/>
              </a:rPr>
              <a:t>Conversations with local businesses to share their story to</a:t>
            </a:r>
            <a:r>
              <a:rPr lang="en-US">
                <a:latin typeface="Futura Std Book" panose="020B0502020204020303" pitchFamily="34" charset="77"/>
                <a:ea typeface="+mn-lt"/>
                <a:cs typeface="+mn-lt"/>
              </a:rPr>
              <a:t> </a:t>
            </a:r>
            <a:r>
              <a:rPr lang="en-US" sz="1200">
                <a:latin typeface="Futura Std Book" panose="020B0502020204020303" pitchFamily="34" charset="77"/>
                <a:ea typeface="+mn-lt"/>
                <a:cs typeface="+mn-lt"/>
              </a:rPr>
              <a:t>secure sponsorship. </a:t>
            </a:r>
            <a:endParaRPr lang="en-US" sz="1200">
              <a:latin typeface="Futura Std Book" panose="020B0502020204020303" pitchFamily="34" charset="77"/>
            </a:endParaRPr>
          </a:p>
          <a:p>
            <a:pPr marL="171450" indent="-171450">
              <a:buFont typeface="Wingdings"/>
              <a:buChar char="§"/>
            </a:pPr>
            <a:endParaRPr lang="en-US" sz="1200">
              <a:latin typeface="Futura Std Book" panose="020B0502020204020303" pitchFamily="34" charset="77"/>
              <a:ea typeface="+mn-lt"/>
              <a:cs typeface="+mn-lt"/>
            </a:endParaRPr>
          </a:p>
          <a:p>
            <a:pPr marL="171450" indent="-171450">
              <a:buFont typeface="Wingdings"/>
              <a:buChar char="§"/>
            </a:pPr>
            <a:r>
              <a:rPr lang="en-US" sz="1200">
                <a:latin typeface="Futura Std Book" panose="020B0502020204020303" pitchFamily="34" charset="77"/>
                <a:ea typeface="+mn-lt"/>
                <a:cs typeface="+mn-lt"/>
              </a:rPr>
              <a:t>Networking within the local community to help spread the positive word about </a:t>
            </a:r>
            <a:r>
              <a:rPr lang="en-US" sz="1200" err="1">
                <a:latin typeface="Futura Std Book" panose="020B0502020204020303" pitchFamily="34" charset="77"/>
                <a:ea typeface="+mn-lt"/>
                <a:cs typeface="+mn-lt"/>
              </a:rPr>
              <a:t>Wicketz</a:t>
            </a:r>
            <a:r>
              <a:rPr lang="en-US" sz="1200">
                <a:latin typeface="Futura Std Book" panose="020B0502020204020303" pitchFamily="34" charset="77"/>
                <a:ea typeface="+mn-lt"/>
                <a:cs typeface="+mn-lt"/>
              </a:rPr>
              <a:t>.</a:t>
            </a:r>
            <a:endParaRPr lang="en-US">
              <a:latin typeface="Futura Std Book" panose="020B0502020204020303" pitchFamily="34" charset="77"/>
            </a:endParaRPr>
          </a:p>
          <a:p>
            <a:pPr marL="171450" indent="-171450">
              <a:buFont typeface="Wingdings"/>
              <a:buChar char="§"/>
            </a:pPr>
            <a:endParaRPr lang="en-US" sz="1200">
              <a:latin typeface="Futura Std Book" panose="020B0502020204020303" pitchFamily="34" charset="77"/>
              <a:ea typeface="+mn-lt"/>
              <a:cs typeface="+mn-lt"/>
            </a:endParaRPr>
          </a:p>
          <a:p>
            <a:pPr marL="171450" indent="-171450">
              <a:buFont typeface="Wingdings"/>
              <a:buChar char="§"/>
            </a:pPr>
            <a:r>
              <a:rPr lang="en-US" sz="1200">
                <a:latin typeface="Futura Std Book" panose="020B0502020204020303" pitchFamily="34" charset="77"/>
                <a:ea typeface="+mn-lt"/>
                <a:cs typeface="+mn-lt"/>
              </a:rPr>
              <a:t>Using social media to reach out to influencers or professional cricketers who may be willing to donate or advertise the sessions.</a:t>
            </a:r>
            <a:endParaRPr lang="en-US">
              <a:latin typeface="Futura Std Book" panose="020B0502020204020303" pitchFamily="34" charset="77"/>
            </a:endParaRPr>
          </a:p>
          <a:p>
            <a:pPr marL="171450" indent="-171450">
              <a:buFont typeface="Wingdings"/>
              <a:buChar char="§"/>
            </a:pPr>
            <a:endParaRPr lang="en-US" sz="1200"/>
          </a:p>
          <a:p>
            <a:pPr marL="171450" indent="-171450">
              <a:buFont typeface="Wingdings"/>
              <a:buChar char="§"/>
            </a:pPr>
            <a:endParaRPr lang="en-US" sz="1200"/>
          </a:p>
          <a:p>
            <a:endParaRPr lang="en-US" sz="1200"/>
          </a:p>
        </p:txBody>
      </p:sp>
      <p:sp>
        <p:nvSpPr>
          <p:cNvPr id="3" name="TextBox 2">
            <a:extLst>
              <a:ext uri="{FF2B5EF4-FFF2-40B4-BE49-F238E27FC236}">
                <a16:creationId xmlns:a16="http://schemas.microsoft.com/office/drawing/2014/main" id="{27E1D715-3F05-7D66-8A51-5CB0BD15C8B2}"/>
              </a:ext>
            </a:extLst>
          </p:cNvPr>
          <p:cNvSpPr txBox="1"/>
          <p:nvPr/>
        </p:nvSpPr>
        <p:spPr>
          <a:xfrm>
            <a:off x="8128818" y="1455175"/>
            <a:ext cx="2780070" cy="3046988"/>
          </a:xfrm>
          <a:prstGeom prst="rect">
            <a:avLst/>
          </a:prstGeom>
          <a:solidFill>
            <a:srgbClr val="FFA9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Futura Std Book" panose="020B0502020204020303" pitchFamily="34" charset="77"/>
                <a:cs typeface="Segoe UI"/>
              </a:rPr>
              <a:t>What's in it for them?​</a:t>
            </a:r>
          </a:p>
          <a:p>
            <a:endParaRPr lang="en-US">
              <a:cs typeface="Segoe UI"/>
            </a:endParaRPr>
          </a:p>
          <a:p>
            <a:pPr marL="171450" indent="-171450">
              <a:buFont typeface="Arial"/>
              <a:buChar char="•"/>
            </a:pPr>
            <a:r>
              <a:rPr lang="en-US" sz="1200">
                <a:latin typeface="Futura Std Book" panose="020B0502020204020303" pitchFamily="34" charset="77"/>
                <a:cs typeface="Arial"/>
              </a:rPr>
              <a:t>Develop their leadership and Confidence building.</a:t>
            </a:r>
          </a:p>
          <a:p>
            <a:pPr marL="171450" indent="-171450">
              <a:buFont typeface="Arial"/>
              <a:buChar char="•"/>
            </a:pPr>
            <a:endParaRPr lang="en-US" sz="1200">
              <a:latin typeface="Futura Std Book" panose="020B0502020204020303" pitchFamily="34" charset="77"/>
              <a:cs typeface="Arial"/>
            </a:endParaRPr>
          </a:p>
          <a:p>
            <a:pPr marL="171450" indent="-171450">
              <a:buFont typeface="Arial"/>
              <a:buChar char="•"/>
            </a:pPr>
            <a:r>
              <a:rPr lang="en-US" sz="1200">
                <a:latin typeface="Futura Std Book" panose="020B0502020204020303" pitchFamily="34" charset="77"/>
                <a:cs typeface="Arial"/>
              </a:rPr>
              <a:t>Improve their verbal and written communication skills through letter writing, face to​ face conversations and phone calls.​</a:t>
            </a:r>
            <a:endParaRPr lang="en-US">
              <a:latin typeface="Futura Std Book" panose="020B0502020204020303" pitchFamily="34" charset="77"/>
            </a:endParaRPr>
          </a:p>
          <a:p>
            <a:pPr marL="171450" indent="-171450">
              <a:buFont typeface="Arial"/>
              <a:buChar char="•"/>
            </a:pPr>
            <a:endParaRPr lang="en-US" sz="1200">
              <a:latin typeface="Futura Std Book" panose="020B0502020204020303" pitchFamily="34" charset="77"/>
              <a:cs typeface="Arial"/>
            </a:endParaRPr>
          </a:p>
          <a:p>
            <a:pPr marL="171450" indent="-171450">
              <a:buFont typeface="Arial"/>
              <a:buChar char="•"/>
            </a:pPr>
            <a:r>
              <a:rPr lang="en-US" sz="1200">
                <a:latin typeface="Futura Std Book" panose="020B0502020204020303" pitchFamily="34" charset="77"/>
                <a:cs typeface="Arial"/>
              </a:rPr>
              <a:t>A secured place for a local festival or annual residential​.</a:t>
            </a:r>
          </a:p>
          <a:p>
            <a:pPr marL="171450" indent="-171450">
              <a:buFont typeface="Arial"/>
              <a:buChar char="•"/>
            </a:pPr>
            <a:endParaRPr lang="en-US" sz="1200">
              <a:latin typeface="Futura Std Book" panose="020B0502020204020303" pitchFamily="34" charset="77"/>
              <a:cs typeface="Arial"/>
            </a:endParaRPr>
          </a:p>
          <a:p>
            <a:pPr marL="171450" indent="-171450">
              <a:buFont typeface="Arial"/>
              <a:buChar char="•"/>
            </a:pPr>
            <a:r>
              <a:rPr lang="en-US" sz="1200">
                <a:latin typeface="Futura Std Book" panose="020B0502020204020303" pitchFamily="34" charset="77"/>
                <a:cs typeface="Arial"/>
              </a:rPr>
              <a:t>Gain experience in letter and/or email writing.</a:t>
            </a:r>
          </a:p>
        </p:txBody>
      </p:sp>
      <p:pic>
        <p:nvPicPr>
          <p:cNvPr id="5" name="Graphic 4" descr="Medal with solid fill">
            <a:extLst>
              <a:ext uri="{FF2B5EF4-FFF2-40B4-BE49-F238E27FC236}">
                <a16:creationId xmlns:a16="http://schemas.microsoft.com/office/drawing/2014/main" id="{29B335E3-2AC1-EE38-8E83-7B1DAC6829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43112" y="5014297"/>
            <a:ext cx="1848888" cy="1848888"/>
          </a:xfrm>
          <a:prstGeom prst="rect">
            <a:avLst/>
          </a:prstGeom>
        </p:spPr>
      </p:pic>
      <p:pic>
        <p:nvPicPr>
          <p:cNvPr id="9" name="Picture 8">
            <a:extLst>
              <a:ext uri="{FF2B5EF4-FFF2-40B4-BE49-F238E27FC236}">
                <a16:creationId xmlns:a16="http://schemas.microsoft.com/office/drawing/2014/main" id="{7C7AAB1C-6CA3-0A87-602C-BB79BAAAE4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510" y="880640"/>
            <a:ext cx="7772400" cy="475508"/>
          </a:xfrm>
          <a:prstGeom prst="rect">
            <a:avLst/>
          </a:prstGeom>
        </p:spPr>
      </p:pic>
    </p:spTree>
    <p:extLst>
      <p:ext uri="{BB962C8B-B14F-4D97-AF65-F5344CB8AC3E}">
        <p14:creationId xmlns:p14="http://schemas.microsoft.com/office/powerpoint/2010/main" val="877877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922F19F4-FE70-43DC-856F-2CE5F521DC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41" name="Rectangle 4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384E15-89EE-CD9D-8B8F-75374182AC6F}"/>
              </a:ext>
            </a:extLst>
          </p:cNvPr>
          <p:cNvSpPr>
            <a:spLocks noGrp="1"/>
          </p:cNvSpPr>
          <p:nvPr>
            <p:ph type="title"/>
          </p:nvPr>
        </p:nvSpPr>
        <p:spPr>
          <a:xfrm>
            <a:off x="1043631" y="873940"/>
            <a:ext cx="4928291" cy="1035781"/>
          </a:xfrm>
        </p:spPr>
        <p:txBody>
          <a:bodyPr vert="horz" lIns="91440" tIns="45720" rIns="91440" bIns="45720" rtlCol="0" anchor="ctr">
            <a:normAutofit fontScale="90000"/>
          </a:bodyPr>
          <a:lstStyle/>
          <a:p>
            <a:r>
              <a:rPr lang="en-US" sz="3300" b="1">
                <a:latin typeface="Futura Std Book" panose="020B0502020204020303" pitchFamily="34" charset="77"/>
              </a:rPr>
              <a:t>Reframing competition into ‘moments of pride’</a:t>
            </a:r>
          </a:p>
        </p:txBody>
      </p:sp>
      <p:sp>
        <p:nvSpPr>
          <p:cNvPr id="13" name="TextBox 12">
            <a:extLst>
              <a:ext uri="{FF2B5EF4-FFF2-40B4-BE49-F238E27FC236}">
                <a16:creationId xmlns:a16="http://schemas.microsoft.com/office/drawing/2014/main" id="{1125F01B-28C5-5EC2-89BE-29BF39F581E1}"/>
              </a:ext>
            </a:extLst>
          </p:cNvPr>
          <p:cNvSpPr txBox="1"/>
          <p:nvPr/>
        </p:nvSpPr>
        <p:spPr>
          <a:xfrm>
            <a:off x="1045029" y="2524721"/>
            <a:ext cx="4991629" cy="3677123"/>
          </a:xfrm>
          <a:prstGeom prst="rect">
            <a:avLst/>
          </a:prstGeom>
        </p:spPr>
        <p:txBody>
          <a:bodyPr vert="horz" lIns="91440" tIns="45720" rIns="91440" bIns="45720" rtlCol="0" anchor="ctr">
            <a:normAutofit fontScale="92500" lnSpcReduction="20000"/>
          </a:bodyPr>
          <a:lstStyle/>
          <a:p>
            <a:pPr indent="-228600" fontAlgn="base">
              <a:lnSpc>
                <a:spcPct val="90000"/>
              </a:lnSpc>
              <a:spcAft>
                <a:spcPts val="600"/>
              </a:spcAft>
              <a:buFont typeface="Arial" panose="020B0604020202020204" pitchFamily="34" charset="0"/>
              <a:buChar char="•"/>
            </a:pPr>
            <a:endParaRPr lang="en-US" sz="1200">
              <a:effectLst/>
              <a:latin typeface="Futura Std Book" panose="020B0502020204020303" pitchFamily="34" charset="77"/>
            </a:endParaRPr>
          </a:p>
          <a:p>
            <a:pPr fontAlgn="base">
              <a:lnSpc>
                <a:spcPct val="90000"/>
              </a:lnSpc>
              <a:spcAft>
                <a:spcPts val="600"/>
              </a:spcAft>
            </a:pPr>
            <a:r>
              <a:rPr lang="en-US" sz="1200">
                <a:effectLst/>
                <a:latin typeface="Futura Std Book" panose="020B0502020204020303" pitchFamily="34" charset="77"/>
              </a:rPr>
              <a:t>Consider using this</a:t>
            </a:r>
            <a:r>
              <a:rPr lang="en-US" sz="1200">
                <a:latin typeface="Futura Std Book" panose="020B0502020204020303" pitchFamily="34" charset="77"/>
                <a:hlinkClick r:id="rId2"/>
              </a:rPr>
              <a:t> </a:t>
            </a:r>
            <a:r>
              <a:rPr lang="en-US" sz="1200">
                <a:effectLst/>
                <a:latin typeface="Futura Std Book" panose="020B0502020204020303" pitchFamily="34" charset="77"/>
                <a:hlinkClick r:id="rId2"/>
              </a:rPr>
              <a:t>certificate</a:t>
            </a:r>
            <a:r>
              <a:rPr lang="en-US" sz="1200">
                <a:effectLst/>
                <a:latin typeface="Futura Std Book" panose="020B0502020204020303" pitchFamily="34" charset="77"/>
              </a:rPr>
              <a:t> </a:t>
            </a:r>
            <a:r>
              <a:rPr lang="en-US" sz="1200">
                <a:latin typeface="Futura Std Book" panose="020B0502020204020303" pitchFamily="34" charset="77"/>
              </a:rPr>
              <a:t>or </a:t>
            </a:r>
            <a:r>
              <a:rPr lang="en-US" sz="1200">
                <a:latin typeface="Futura Std Book" panose="020B0502020204020303" pitchFamily="34" charset="77"/>
                <a:hlinkClick r:id="rId3"/>
              </a:rPr>
              <a:t>reward cards </a:t>
            </a:r>
            <a:r>
              <a:rPr lang="en-US" sz="1200">
                <a:latin typeface="Futura Std Book" panose="020B0502020204020303" pitchFamily="34" charset="77"/>
              </a:rPr>
              <a:t>at your weekly sessions to</a:t>
            </a:r>
            <a:r>
              <a:rPr lang="en-US" sz="1200">
                <a:effectLst/>
                <a:latin typeface="Futura Std Book" panose="020B0502020204020303" pitchFamily="34" charset="77"/>
              </a:rPr>
              <a:t> </a:t>
            </a:r>
            <a:r>
              <a:rPr lang="en-US" sz="1200">
                <a:latin typeface="Futura Std Book" panose="020B0502020204020303" pitchFamily="34" charset="77"/>
              </a:rPr>
              <a:t>not only </a:t>
            </a:r>
            <a:r>
              <a:rPr lang="en-US" sz="1200">
                <a:effectLst/>
                <a:latin typeface="Futura Std Book" panose="020B0502020204020303" pitchFamily="34" charset="77"/>
              </a:rPr>
              <a:t>help celebrate </a:t>
            </a:r>
            <a:r>
              <a:rPr lang="en-US" sz="1200" err="1">
                <a:effectLst/>
                <a:latin typeface="Futura Std Book" panose="020B0502020204020303" pitchFamily="34" charset="77"/>
              </a:rPr>
              <a:t>behaviour</a:t>
            </a:r>
            <a:r>
              <a:rPr lang="en-US" sz="1200">
                <a:effectLst/>
                <a:latin typeface="Futura Std Book" panose="020B0502020204020303" pitchFamily="34" charset="77"/>
              </a:rPr>
              <a:t> girls can be proud of, </a:t>
            </a:r>
            <a:r>
              <a:rPr lang="en-US" sz="1200">
                <a:latin typeface="Futura Std Book" panose="020B0502020204020303" pitchFamily="34" charset="77"/>
              </a:rPr>
              <a:t>but to also maintain engagement by giving them something they can work towards.  </a:t>
            </a:r>
          </a:p>
          <a:p>
            <a:pPr>
              <a:lnSpc>
                <a:spcPct val="90000"/>
              </a:lnSpc>
              <a:spcAft>
                <a:spcPts val="600"/>
              </a:spcAft>
            </a:pPr>
            <a:endParaRPr lang="en-US" sz="1200">
              <a:latin typeface="Futura Std Book" panose="020B0502020204020303" pitchFamily="34" charset="77"/>
            </a:endParaRPr>
          </a:p>
          <a:p>
            <a:pPr>
              <a:lnSpc>
                <a:spcPct val="90000"/>
              </a:lnSpc>
              <a:spcAft>
                <a:spcPts val="600"/>
              </a:spcAft>
            </a:pPr>
            <a:r>
              <a:rPr lang="en-US" sz="1200">
                <a:latin typeface="Futura Std Book" panose="020B0502020204020303" pitchFamily="34" charset="77"/>
              </a:rPr>
              <a:t>Ideas for presentation of certificates &amp; reward cards</a:t>
            </a:r>
            <a:endParaRPr lang="en-US" sz="1200">
              <a:effectLst/>
              <a:latin typeface="Futura Std Book" panose="020B0502020204020303" pitchFamily="34" charset="77"/>
            </a:endParaRPr>
          </a:p>
          <a:p>
            <a:pPr marL="171450" indent="-228600" fontAlgn="base">
              <a:lnSpc>
                <a:spcPct val="90000"/>
              </a:lnSpc>
              <a:spcAft>
                <a:spcPts val="600"/>
              </a:spcAft>
              <a:buFont typeface="Arial" panose="020B0604020202020204" pitchFamily="34" charset="0"/>
              <a:buChar char="•"/>
            </a:pPr>
            <a:endParaRPr lang="en-US" sz="1200">
              <a:effectLst/>
              <a:latin typeface="Futura Std Book" panose="020B0502020204020303" pitchFamily="34" charset="77"/>
            </a:endParaRPr>
          </a:p>
          <a:p>
            <a:pPr marL="171450" indent="-228600" fontAlgn="base">
              <a:lnSpc>
                <a:spcPct val="90000"/>
              </a:lnSpc>
              <a:spcAft>
                <a:spcPts val="600"/>
              </a:spcAft>
              <a:buFont typeface="Arial" panose="020B0604020202020204" pitchFamily="34" charset="0"/>
              <a:buChar char="•"/>
            </a:pPr>
            <a:r>
              <a:rPr lang="en-US" sz="1200">
                <a:effectLst/>
                <a:latin typeface="Futura Std Book" panose="020B0502020204020303" pitchFamily="34" charset="77"/>
              </a:rPr>
              <a:t>Support others/ team spirit: for individuals who always encourage and support their team </a:t>
            </a:r>
          </a:p>
          <a:p>
            <a:pPr marL="171450" indent="-228600" fontAlgn="base">
              <a:lnSpc>
                <a:spcPct val="90000"/>
              </a:lnSpc>
              <a:spcAft>
                <a:spcPts val="600"/>
              </a:spcAft>
              <a:buFont typeface="Arial" panose="020B0604020202020204" pitchFamily="34" charset="0"/>
              <a:buChar char="•"/>
            </a:pPr>
            <a:r>
              <a:rPr lang="en-US" sz="1200">
                <a:effectLst/>
                <a:latin typeface="Futura Std Book" panose="020B0502020204020303" pitchFamily="34" charset="77"/>
              </a:rPr>
              <a:t>Personal improvements: for players who have shown signs of improvement, this could be in confidence, their ability </a:t>
            </a:r>
            <a:r>
              <a:rPr lang="en-US" sz="1200" err="1">
                <a:effectLst/>
                <a:latin typeface="Futura Std Book" panose="020B0502020204020303" pitchFamily="34" charset="77"/>
              </a:rPr>
              <a:t>etc</a:t>
            </a:r>
            <a:endParaRPr lang="en-US" sz="1200">
              <a:effectLst/>
              <a:latin typeface="Futura Std Book" panose="020B0502020204020303" pitchFamily="34" charset="77"/>
            </a:endParaRPr>
          </a:p>
          <a:p>
            <a:pPr marL="171450" indent="-228600" fontAlgn="base">
              <a:lnSpc>
                <a:spcPct val="90000"/>
              </a:lnSpc>
              <a:spcAft>
                <a:spcPts val="600"/>
              </a:spcAft>
              <a:buFont typeface="Arial" panose="020B0604020202020204" pitchFamily="34" charset="0"/>
              <a:buChar char="•"/>
            </a:pPr>
            <a:r>
              <a:rPr lang="en-US" sz="1200">
                <a:effectLst/>
                <a:latin typeface="Futura Std Book" panose="020B0502020204020303" pitchFamily="34" charset="77"/>
              </a:rPr>
              <a:t>Determination: for an individual who shows great determination at every session and always gives it their all</a:t>
            </a:r>
          </a:p>
          <a:p>
            <a:pPr marL="171450" indent="-228600" fontAlgn="base">
              <a:lnSpc>
                <a:spcPct val="90000"/>
              </a:lnSpc>
              <a:spcAft>
                <a:spcPts val="600"/>
              </a:spcAft>
              <a:buFont typeface="Arial" panose="020B0604020202020204" pitchFamily="34" charset="0"/>
              <a:buChar char="•"/>
            </a:pPr>
            <a:r>
              <a:rPr lang="en-US" sz="1200">
                <a:effectLst/>
                <a:latin typeface="Futura Std Book" panose="020B0502020204020303" pitchFamily="34" charset="77"/>
              </a:rPr>
              <a:t>Best mentor: for the player who takes their time to help younger teammates and is always willing to give advice  </a:t>
            </a:r>
          </a:p>
          <a:p>
            <a:pPr marL="171450" indent="-228600" fontAlgn="base">
              <a:lnSpc>
                <a:spcPct val="90000"/>
              </a:lnSpc>
              <a:spcAft>
                <a:spcPts val="600"/>
              </a:spcAft>
              <a:buFont typeface="Arial" panose="020B0604020202020204" pitchFamily="34" charset="0"/>
              <a:buChar char="•"/>
            </a:pPr>
            <a:r>
              <a:rPr lang="en-US" sz="1200">
                <a:effectLst/>
                <a:latin typeface="Futura Std Book" panose="020B0502020204020303" pitchFamily="34" charset="77"/>
              </a:rPr>
              <a:t>Resilience: for individuals who never give up and always tries their best </a:t>
            </a:r>
          </a:p>
          <a:p>
            <a:pPr marL="171450" indent="-228600" fontAlgn="base">
              <a:lnSpc>
                <a:spcPct val="90000"/>
              </a:lnSpc>
              <a:spcAft>
                <a:spcPts val="600"/>
              </a:spcAft>
              <a:buFont typeface="Arial" panose="020B0604020202020204" pitchFamily="34" charset="0"/>
              <a:buChar char="•"/>
            </a:pPr>
            <a:r>
              <a:rPr lang="en-US" sz="1200">
                <a:effectLst/>
                <a:latin typeface="Futura Std Book" panose="020B0502020204020303" pitchFamily="34" charset="77"/>
              </a:rPr>
              <a:t>Random act of kindness: for someone who goes out of their way to be kind to another individual</a:t>
            </a:r>
          </a:p>
          <a:p>
            <a:pPr marL="171450" indent="-228600" fontAlgn="base">
              <a:lnSpc>
                <a:spcPct val="90000"/>
              </a:lnSpc>
              <a:spcAft>
                <a:spcPts val="600"/>
              </a:spcAft>
              <a:buFont typeface="Arial" panose="020B0604020202020204" pitchFamily="34" charset="0"/>
              <a:buChar char="•"/>
            </a:pPr>
            <a:r>
              <a:rPr lang="en-US" sz="1200">
                <a:effectLst/>
                <a:latin typeface="Futura Std Book" panose="020B0502020204020303" pitchFamily="34" charset="77"/>
              </a:rPr>
              <a:t>Unsung hero: for those who go above and beyond to support participants &amp; coaches</a:t>
            </a:r>
            <a:endParaRPr lang="en-US" sz="1200">
              <a:latin typeface="Futura Std Book" panose="020B0502020204020303" pitchFamily="34" charset="77"/>
            </a:endParaRPr>
          </a:p>
          <a:p>
            <a:pPr indent="-228600" fontAlgn="base">
              <a:lnSpc>
                <a:spcPct val="90000"/>
              </a:lnSpc>
              <a:spcAft>
                <a:spcPts val="600"/>
              </a:spcAft>
              <a:buFont typeface="Arial" panose="020B0604020202020204" pitchFamily="34" charset="0"/>
              <a:buChar char="•"/>
            </a:pPr>
            <a:endParaRPr lang="en-US" sz="900" b="0" i="0">
              <a:effectLst/>
            </a:endParaRPr>
          </a:p>
          <a:p>
            <a:pPr indent="-228600" fontAlgn="base">
              <a:lnSpc>
                <a:spcPct val="90000"/>
              </a:lnSpc>
              <a:spcAft>
                <a:spcPts val="600"/>
              </a:spcAft>
              <a:buFont typeface="Arial" panose="020B0604020202020204" pitchFamily="34" charset="0"/>
              <a:buChar char="•"/>
            </a:pPr>
            <a:endParaRPr lang="en-US" sz="900" b="1"/>
          </a:p>
          <a:p>
            <a:pPr indent="-228600" fontAlgn="base">
              <a:lnSpc>
                <a:spcPct val="90000"/>
              </a:lnSpc>
              <a:spcAft>
                <a:spcPts val="600"/>
              </a:spcAft>
              <a:buFont typeface="Arial" panose="020B0604020202020204" pitchFamily="34" charset="0"/>
              <a:buChar char="•"/>
            </a:pPr>
            <a:endParaRPr lang="en-US" sz="900"/>
          </a:p>
          <a:p>
            <a:pPr indent="-228600" fontAlgn="base">
              <a:lnSpc>
                <a:spcPct val="90000"/>
              </a:lnSpc>
              <a:spcAft>
                <a:spcPts val="600"/>
              </a:spcAft>
              <a:buFont typeface="Arial" panose="020B0604020202020204" pitchFamily="34" charset="0"/>
              <a:buChar char="•"/>
            </a:pPr>
            <a:endParaRPr lang="en-US" sz="900" b="0" i="0">
              <a:effectLst/>
            </a:endParaRPr>
          </a:p>
        </p:txBody>
      </p:sp>
      <p:sp>
        <p:nvSpPr>
          <p:cNvPr id="40" name="Rectangle 39">
            <a:extLst>
              <a:ext uri="{FF2B5EF4-FFF2-40B4-BE49-F238E27FC236}">
                <a16:creationId xmlns:a16="http://schemas.microsoft.com/office/drawing/2014/main" id="{395ECC94-3D5E-46A7-A7A1-DE807E156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4418" y="658367"/>
            <a:ext cx="4719382"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ertificate of recognition with a colorful border&#10;&#10;Description automatically generated">
            <a:extLst>
              <a:ext uri="{FF2B5EF4-FFF2-40B4-BE49-F238E27FC236}">
                <a16:creationId xmlns:a16="http://schemas.microsoft.com/office/drawing/2014/main" id="{2D990018-A72E-5FE2-1748-B933F48857C6}"/>
              </a:ext>
            </a:extLst>
          </p:cNvPr>
          <p:cNvPicPr>
            <a:picLocks noChangeAspect="1"/>
          </p:cNvPicPr>
          <p:nvPr/>
        </p:nvPicPr>
        <p:blipFill rotWithShape="1">
          <a:blip r:embed="rId4"/>
          <a:srcRect l="3680" r="4501"/>
          <a:stretch/>
        </p:blipFill>
        <p:spPr>
          <a:xfrm>
            <a:off x="8132527" y="866485"/>
            <a:ext cx="2386660" cy="1788695"/>
          </a:xfrm>
          <a:prstGeom prst="rect">
            <a:avLst/>
          </a:prstGeom>
        </p:spPr>
      </p:pic>
      <p:sp>
        <p:nvSpPr>
          <p:cNvPr id="42" name="Rectangle 41">
            <a:extLst>
              <a:ext uri="{FF2B5EF4-FFF2-40B4-BE49-F238E27FC236}">
                <a16:creationId xmlns:a16="http://schemas.microsoft.com/office/drawing/2014/main" id="{7E549738-9961-462D-81B7-4A7A446911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4418" y="3530966"/>
            <a:ext cx="4719382"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d with text and words&#10;&#10;Description automatically generated">
            <a:extLst>
              <a:ext uri="{FF2B5EF4-FFF2-40B4-BE49-F238E27FC236}">
                <a16:creationId xmlns:a16="http://schemas.microsoft.com/office/drawing/2014/main" id="{3C265E53-327D-1A60-BBFC-138ED5306F5C}"/>
              </a:ext>
            </a:extLst>
          </p:cNvPr>
          <p:cNvPicPr>
            <a:picLocks noChangeAspect="1"/>
          </p:cNvPicPr>
          <p:nvPr/>
        </p:nvPicPr>
        <p:blipFill>
          <a:blip r:embed="rId5"/>
          <a:stretch>
            <a:fillRect/>
          </a:stretch>
        </p:blipFill>
        <p:spPr>
          <a:xfrm>
            <a:off x="8123211" y="3703659"/>
            <a:ext cx="2958356" cy="1641211"/>
          </a:xfrm>
          <a:prstGeom prst="rect">
            <a:avLst/>
          </a:prstGeom>
        </p:spPr>
      </p:pic>
      <p:cxnSp>
        <p:nvCxnSpPr>
          <p:cNvPr id="44" name="Straight Connector 43">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153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03E485DD-0C12-45BC-A361-28152A03B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4207" y="0"/>
            <a:ext cx="2472664"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6D6B998F-CA62-4EE6-B7E7-046377D4F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03038" y="1992863"/>
            <a:ext cx="1488962" cy="2872274"/>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EA229DFA-89D0-5BC7-29C5-7D0D1E2C3545}"/>
              </a:ext>
            </a:extLst>
          </p:cNvPr>
          <p:cNvSpPr txBox="1"/>
          <p:nvPr/>
        </p:nvSpPr>
        <p:spPr>
          <a:xfrm>
            <a:off x="7993713" y="6121355"/>
            <a:ext cx="3908434" cy="1046305"/>
          </a:xfrm>
          <a:prstGeom prst="rect">
            <a:avLst/>
          </a:prstGeom>
          <a:noFill/>
        </p:spPr>
        <p:txBody>
          <a:bodyPr wrap="square" anchor="t">
            <a:normAutofit/>
          </a:bodyPr>
          <a:lstStyle/>
          <a:p>
            <a:pPr algn="l" rtl="0" fontAlgn="base">
              <a:lnSpc>
                <a:spcPct val="90000"/>
              </a:lnSpc>
              <a:spcAft>
                <a:spcPts val="600"/>
              </a:spcAft>
            </a:pPr>
            <a:r>
              <a:rPr lang="en-US" sz="900" b="0" i="0">
                <a:solidFill>
                  <a:srgbClr val="000000"/>
                </a:solidFill>
                <a:effectLst/>
                <a:latin typeface="Calibri" panose="020F0502020204030204" pitchFamily="34" charset="0"/>
              </a:rPr>
              <a:t>Example of a good news story</a:t>
            </a:r>
            <a:endParaRPr lang="en-US" sz="900" b="0" i="0">
              <a:solidFill>
                <a:srgbClr val="000000"/>
              </a:solidFill>
              <a:effectLst/>
              <a:latin typeface="Segoe UI" panose="020B0502040204020203" pitchFamily="34" charset="0"/>
            </a:endParaRPr>
          </a:p>
          <a:p>
            <a:pPr algn="l" rtl="0" fontAlgn="base">
              <a:lnSpc>
                <a:spcPct val="90000"/>
              </a:lnSpc>
              <a:spcAft>
                <a:spcPts val="600"/>
              </a:spcAft>
            </a:pPr>
            <a:r>
              <a:rPr lang="en-US" sz="900" b="0" i="0" u="sng" strike="noStrike">
                <a:solidFill>
                  <a:srgbClr val="0000FF"/>
                </a:solidFill>
                <a:effectLst/>
                <a:latin typeface="Calibri" panose="020F0502020204030204" pitchFamily="34" charset="0"/>
                <a:hlinkClick r:id="rId2"/>
              </a:rPr>
              <a:t>Lord's Taverners - Sara Yasin - Awards (lordstaverners.org)</a:t>
            </a:r>
            <a:r>
              <a:rPr lang="en-US" sz="900" b="0" i="0">
                <a:solidFill>
                  <a:srgbClr val="0070C0"/>
                </a:solidFill>
                <a:effectLst/>
                <a:latin typeface="Calibri" panose="020F0502020204030204" pitchFamily="34" charset="0"/>
              </a:rPr>
              <a:t> </a:t>
            </a:r>
            <a:endParaRPr lang="en-US" sz="900" b="0" i="0">
              <a:solidFill>
                <a:srgbClr val="000000"/>
              </a:solidFill>
              <a:effectLst/>
              <a:latin typeface="Segoe UI" panose="020B0502040204020203" pitchFamily="34" charset="0"/>
            </a:endParaRPr>
          </a:p>
        </p:txBody>
      </p:sp>
      <p:graphicFrame>
        <p:nvGraphicFramePr>
          <p:cNvPr id="18" name="TextBox 3">
            <a:extLst>
              <a:ext uri="{FF2B5EF4-FFF2-40B4-BE49-F238E27FC236}">
                <a16:creationId xmlns:a16="http://schemas.microsoft.com/office/drawing/2014/main" id="{F1C02CD5-A11B-1590-22FB-FA3998DABE24}"/>
              </a:ext>
            </a:extLst>
          </p:cNvPr>
          <p:cNvGraphicFramePr/>
          <p:nvPr>
            <p:extLst>
              <p:ext uri="{D42A27DB-BD31-4B8C-83A1-F6EECF244321}">
                <p14:modId xmlns:p14="http://schemas.microsoft.com/office/powerpoint/2010/main" val="1230448108"/>
              </p:ext>
            </p:extLst>
          </p:nvPr>
        </p:nvGraphicFramePr>
        <p:xfrm>
          <a:off x="252770" y="1714093"/>
          <a:ext cx="11469155" cy="5209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36CCD7AC-21AA-66BE-F498-0F8F0A35EBB6}"/>
              </a:ext>
            </a:extLst>
          </p:cNvPr>
          <p:cNvSpPr txBox="1"/>
          <p:nvPr/>
        </p:nvSpPr>
        <p:spPr>
          <a:xfrm>
            <a:off x="4136120" y="734822"/>
            <a:ext cx="7053248" cy="523220"/>
          </a:xfrm>
          <a:prstGeom prst="rect">
            <a:avLst/>
          </a:prstGeom>
          <a:noFill/>
        </p:spPr>
        <p:txBody>
          <a:bodyPr wrap="square" lIns="91440" tIns="45720" rIns="91440" bIns="45720" anchor="t">
            <a:spAutoFit/>
          </a:bodyPr>
          <a:lstStyle/>
          <a:p>
            <a:r>
              <a:rPr lang="en-US" sz="1400">
                <a:latin typeface="Futura Std Book" panose="020B0502020204020303" pitchFamily="34" charset="77"/>
              </a:rPr>
              <a:t>It’s important to start </a:t>
            </a:r>
            <a:r>
              <a:rPr lang="en-US" sz="1400" err="1">
                <a:latin typeface="Futura Std Book" panose="020B0502020204020303" pitchFamily="34" charset="77"/>
              </a:rPr>
              <a:t>recognising</a:t>
            </a:r>
            <a:r>
              <a:rPr lang="en-US" sz="1400">
                <a:latin typeface="Futura Std Book" panose="020B0502020204020303" pitchFamily="34" charset="77"/>
              </a:rPr>
              <a:t> women &amp; girls achievements to not only build trust and a sense of belonging, but it’s also an opportunity to share with other women &amp; girls </a:t>
            </a:r>
          </a:p>
        </p:txBody>
      </p:sp>
      <p:sp>
        <p:nvSpPr>
          <p:cNvPr id="16" name="TextBox 15">
            <a:extLst>
              <a:ext uri="{FF2B5EF4-FFF2-40B4-BE49-F238E27FC236}">
                <a16:creationId xmlns:a16="http://schemas.microsoft.com/office/drawing/2014/main" id="{562D15C8-9F89-C53D-0FC3-2BB401417C8B}"/>
              </a:ext>
            </a:extLst>
          </p:cNvPr>
          <p:cNvSpPr txBox="1"/>
          <p:nvPr/>
        </p:nvSpPr>
        <p:spPr>
          <a:xfrm>
            <a:off x="224681" y="712155"/>
            <a:ext cx="3911439" cy="538417"/>
          </a:xfrm>
          <a:prstGeom prst="rect">
            <a:avLst/>
          </a:prstGeom>
          <a:noFill/>
        </p:spPr>
        <p:txBody>
          <a:bodyPr wrap="square" lIns="91440" tIns="45720" rIns="91440" bIns="45720" anchor="t">
            <a:spAutoFit/>
          </a:bodyPr>
          <a:lstStyle/>
          <a:p>
            <a:pPr defTabSz="311150">
              <a:lnSpc>
                <a:spcPct val="90000"/>
              </a:lnSpc>
              <a:spcBef>
                <a:spcPct val="0"/>
              </a:spcBef>
              <a:spcAft>
                <a:spcPct val="35000"/>
              </a:spcAft>
            </a:pPr>
            <a:r>
              <a:rPr lang="en-US" sz="3200" b="1">
                <a:latin typeface="Futura Std Book" panose="020B0502020204020303" pitchFamily="34" charset="77"/>
              </a:rPr>
              <a:t>Achievements</a:t>
            </a:r>
            <a:r>
              <a:rPr lang="en-US" sz="3200" b="1"/>
              <a:t> </a:t>
            </a:r>
            <a:endParaRPr lang="en-US" sz="3200" b="1" kern="1200"/>
          </a:p>
        </p:txBody>
      </p:sp>
      <p:sp>
        <p:nvSpPr>
          <p:cNvPr id="24" name="TextBox 23">
            <a:extLst>
              <a:ext uri="{FF2B5EF4-FFF2-40B4-BE49-F238E27FC236}">
                <a16:creationId xmlns:a16="http://schemas.microsoft.com/office/drawing/2014/main" id="{ABA0498B-997B-3626-5959-E4CFE68DD55A}"/>
              </a:ext>
            </a:extLst>
          </p:cNvPr>
          <p:cNvSpPr txBox="1"/>
          <p:nvPr/>
        </p:nvSpPr>
        <p:spPr>
          <a:xfrm>
            <a:off x="252770" y="2683351"/>
            <a:ext cx="6798897" cy="523220"/>
          </a:xfrm>
          <a:prstGeom prst="rect">
            <a:avLst/>
          </a:prstGeom>
          <a:noFill/>
        </p:spPr>
        <p:txBody>
          <a:bodyPr wrap="square" lIns="91440" tIns="45720" rIns="91440" bIns="45720" rtlCol="0" anchor="t">
            <a:spAutoFit/>
          </a:bodyPr>
          <a:lstStyle/>
          <a:p>
            <a:r>
              <a:rPr lang="en-GB" sz="2800" b="1">
                <a:latin typeface="Futura Std Book" panose="020B0502020204020303" pitchFamily="34" charset="77"/>
              </a:rPr>
              <a:t>Where to share good news stories </a:t>
            </a:r>
          </a:p>
        </p:txBody>
      </p:sp>
      <p:pic>
        <p:nvPicPr>
          <p:cNvPr id="2" name="Picture 1">
            <a:extLst>
              <a:ext uri="{FF2B5EF4-FFF2-40B4-BE49-F238E27FC236}">
                <a16:creationId xmlns:a16="http://schemas.microsoft.com/office/drawing/2014/main" id="{E0268E27-3DC0-689B-5D75-61602C9A66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313" y="1231115"/>
            <a:ext cx="7772400" cy="475508"/>
          </a:xfrm>
          <a:prstGeom prst="rect">
            <a:avLst/>
          </a:prstGeom>
        </p:spPr>
      </p:pic>
    </p:spTree>
    <p:extLst>
      <p:ext uri="{BB962C8B-B14F-4D97-AF65-F5344CB8AC3E}">
        <p14:creationId xmlns:p14="http://schemas.microsoft.com/office/powerpoint/2010/main" val="2416788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486A8A-7869-CB20-B63E-AF8300BB8F9F}"/>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b="1" kern="1200">
                <a:solidFill>
                  <a:schemeClr val="tx1"/>
                </a:solidFill>
                <a:latin typeface="+mj-lt"/>
                <a:ea typeface="+mj-ea"/>
                <a:cs typeface="+mj-cs"/>
              </a:rPr>
              <a:t>Contents</a:t>
            </a:r>
          </a:p>
        </p:txBody>
      </p:sp>
      <p:sp>
        <p:nvSpPr>
          <p:cNvPr id="23"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extBox 3">
            <a:extLst>
              <a:ext uri="{FF2B5EF4-FFF2-40B4-BE49-F238E27FC236}">
                <a16:creationId xmlns:a16="http://schemas.microsoft.com/office/drawing/2014/main" id="{80A71EA5-427A-65E2-7797-ECF57B02D112}"/>
              </a:ext>
            </a:extLst>
          </p:cNvPr>
          <p:cNvGraphicFramePr/>
          <p:nvPr>
            <p:extLst>
              <p:ext uri="{D42A27DB-BD31-4B8C-83A1-F6EECF244321}">
                <p14:modId xmlns:p14="http://schemas.microsoft.com/office/powerpoint/2010/main" val="3231605448"/>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8209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4" name="Rectangle 233">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E62D49D-764A-6A10-DE04-017D12A55CF3}"/>
              </a:ext>
            </a:extLst>
          </p:cNvPr>
          <p:cNvSpPr txBox="1">
            <a:spLocks/>
          </p:cNvSpPr>
          <p:nvPr/>
        </p:nvSpPr>
        <p:spPr>
          <a:xfrm>
            <a:off x="369580" y="155097"/>
            <a:ext cx="10515600" cy="15058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200" b="1" kern="1200">
                <a:latin typeface="Futura Std Book" panose="020B0502020204020303" pitchFamily="34" charset="77"/>
              </a:rPr>
              <a:t>Facilities</a:t>
            </a:r>
            <a:r>
              <a:rPr lang="en-US" sz="5200"/>
              <a:t> </a:t>
            </a:r>
            <a:endParaRPr lang="en-US" sz="5200" kern="1200">
              <a:solidFill>
                <a:schemeClr val="tx1"/>
              </a:solidFill>
              <a:latin typeface="+mj-lt"/>
              <a:ea typeface="+mj-ea"/>
              <a:cs typeface="+mj-cs"/>
            </a:endParaRPr>
          </a:p>
        </p:txBody>
      </p:sp>
      <p:sp>
        <p:nvSpPr>
          <p:cNvPr id="3" name="TextBox 2">
            <a:extLst>
              <a:ext uri="{FF2B5EF4-FFF2-40B4-BE49-F238E27FC236}">
                <a16:creationId xmlns:a16="http://schemas.microsoft.com/office/drawing/2014/main" id="{9AA9743B-0D11-2CC9-5FCB-5345FD536AB6}"/>
              </a:ext>
            </a:extLst>
          </p:cNvPr>
          <p:cNvSpPr txBox="1"/>
          <p:nvPr/>
        </p:nvSpPr>
        <p:spPr>
          <a:xfrm>
            <a:off x="371168" y="1604655"/>
            <a:ext cx="10512425" cy="1108075"/>
          </a:xfrm>
          <a:prstGeom prst="rect">
            <a:avLst/>
          </a:prstGeom>
          <a:noFill/>
        </p:spPr>
        <p:txBody>
          <a:bodyPr wrap="square" lIns="91440" tIns="45720" rIns="91440" bIns="45720" anchor="t">
            <a:normAutofit/>
          </a:bodyPr>
          <a:lstStyle/>
          <a:p>
            <a:pPr>
              <a:lnSpc>
                <a:spcPct val="90000"/>
              </a:lnSpc>
              <a:spcAft>
                <a:spcPts val="600"/>
              </a:spcAft>
            </a:pPr>
            <a:r>
              <a:rPr lang="en-US" sz="2400">
                <a:solidFill>
                  <a:schemeClr val="tx1">
                    <a:lumMod val="95000"/>
                    <a:lumOff val="5000"/>
                  </a:schemeClr>
                </a:solidFill>
                <a:latin typeface="Futura Std Book" panose="020B0502020204020303" pitchFamily="34" charset="77"/>
              </a:rPr>
              <a:t>Our research has shown that the wrong facilities can be a barrier that stops women &amp; girls from engaging with your sessions</a:t>
            </a:r>
          </a:p>
        </p:txBody>
      </p:sp>
      <p:sp>
        <p:nvSpPr>
          <p:cNvPr id="229" name="TextBox 228">
            <a:extLst>
              <a:ext uri="{FF2B5EF4-FFF2-40B4-BE49-F238E27FC236}">
                <a16:creationId xmlns:a16="http://schemas.microsoft.com/office/drawing/2014/main" id="{BB3B04F0-6259-9F4D-85C7-D61AA2827438}"/>
              </a:ext>
            </a:extLst>
          </p:cNvPr>
          <p:cNvSpPr txBox="1"/>
          <p:nvPr/>
        </p:nvSpPr>
        <p:spPr>
          <a:xfrm>
            <a:off x="139393" y="2255684"/>
            <a:ext cx="10512425" cy="43692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a:lnSpc>
                <a:spcPct val="90000"/>
              </a:lnSpc>
              <a:spcAft>
                <a:spcPts val="600"/>
              </a:spcAft>
            </a:pPr>
            <a:endParaRPr lang="en-US">
              <a:solidFill>
                <a:srgbClr val="444444"/>
              </a:solidFill>
              <a:latin typeface="Calibri"/>
              <a:ea typeface="Calibri"/>
              <a:cs typeface="Arial"/>
            </a:endParaRPr>
          </a:p>
          <a:p>
            <a:pPr>
              <a:lnSpc>
                <a:spcPct val="90000"/>
              </a:lnSpc>
              <a:spcAft>
                <a:spcPts val="600"/>
              </a:spcAft>
            </a:pPr>
            <a:r>
              <a:rPr lang="en-US">
                <a:solidFill>
                  <a:srgbClr val="444444"/>
                </a:solidFill>
                <a:latin typeface="Futura Std Book" panose="020B0502020204020303" pitchFamily="34" charset="77"/>
                <a:cs typeface="Arial"/>
              </a:rPr>
              <a:t>To help reinforce a feeling of security and an enjoyment factor, we must consider some of  the following:​</a:t>
            </a:r>
            <a:endParaRPr lang="en-US">
              <a:latin typeface="Futura Std Book" panose="020B0502020204020303" pitchFamily="34" charset="77"/>
            </a:endParaRPr>
          </a:p>
          <a:p>
            <a:pPr marL="285750" indent="-285750">
              <a:lnSpc>
                <a:spcPct val="90000"/>
              </a:lnSpc>
              <a:spcAft>
                <a:spcPts val="600"/>
              </a:spcAft>
              <a:buFont typeface="Wingdings"/>
              <a:buChar char="ü"/>
            </a:pPr>
            <a:endParaRPr lang="en-US" sz="1600">
              <a:solidFill>
                <a:srgbClr val="444444"/>
              </a:solidFill>
              <a:latin typeface="Calibri"/>
              <a:ea typeface="Calibri"/>
              <a:cs typeface="Arial"/>
            </a:endParaRPr>
          </a:p>
          <a:p>
            <a:pPr marL="285750" indent="-285750">
              <a:lnSpc>
                <a:spcPct val="90000"/>
              </a:lnSpc>
              <a:spcAft>
                <a:spcPts val="600"/>
              </a:spcAft>
              <a:buFont typeface="Wingdings"/>
              <a:buChar char="ü"/>
            </a:pPr>
            <a:r>
              <a:rPr lang="en-US" sz="1600">
                <a:solidFill>
                  <a:srgbClr val="444444"/>
                </a:solidFill>
                <a:latin typeface="Futura Std Book" panose="020B0502020204020303" pitchFamily="34" charset="77"/>
                <a:cs typeface="Arial"/>
              </a:rPr>
              <a:t>Female only changing facilities and toilets​</a:t>
            </a:r>
            <a:endParaRPr lang="en-US" sz="1600">
              <a:solidFill>
                <a:srgbClr val="444444"/>
              </a:solidFill>
              <a:latin typeface="Futura Std Book" panose="020B0502020204020303" pitchFamily="34" charset="77"/>
              <a:ea typeface="Calibri"/>
              <a:cs typeface="Arial"/>
            </a:endParaRPr>
          </a:p>
          <a:p>
            <a:pPr marL="285750" lvl="1" indent="-285750">
              <a:lnSpc>
                <a:spcPct val="90000"/>
              </a:lnSpc>
              <a:spcAft>
                <a:spcPts val="600"/>
              </a:spcAft>
              <a:buFont typeface="Wingdings"/>
              <a:buChar char="ü"/>
            </a:pPr>
            <a:r>
              <a:rPr lang="en-US" sz="1600">
                <a:solidFill>
                  <a:srgbClr val="444444"/>
                </a:solidFill>
                <a:latin typeface="Futura Std Book" panose="020B0502020204020303" pitchFamily="34" charset="77"/>
                <a:cs typeface="Arial"/>
              </a:rPr>
              <a:t>Private changing facilities​</a:t>
            </a:r>
            <a:endParaRPr lang="en-US" sz="1600">
              <a:solidFill>
                <a:srgbClr val="444444"/>
              </a:solidFill>
              <a:latin typeface="Futura Std Book" panose="020B0502020204020303" pitchFamily="34" charset="77"/>
              <a:ea typeface="Calibri"/>
              <a:cs typeface="Arial"/>
            </a:endParaRPr>
          </a:p>
          <a:p>
            <a:pPr marL="285750" lvl="1" indent="-285750">
              <a:lnSpc>
                <a:spcPct val="90000"/>
              </a:lnSpc>
              <a:spcAft>
                <a:spcPts val="600"/>
              </a:spcAft>
              <a:buFont typeface="Wingdings"/>
              <a:buChar char="ü"/>
            </a:pPr>
            <a:r>
              <a:rPr lang="en-US" sz="1600">
                <a:solidFill>
                  <a:srgbClr val="444444"/>
                </a:solidFill>
                <a:latin typeface="Futura Std Book" panose="020B0502020204020303" pitchFamily="34" charset="77"/>
                <a:cs typeface="Arial"/>
              </a:rPr>
              <a:t>Changing rooms with mirrors​</a:t>
            </a:r>
            <a:endParaRPr lang="en-US" sz="1600">
              <a:solidFill>
                <a:srgbClr val="444444"/>
              </a:solidFill>
              <a:latin typeface="Futura Std Book" panose="020B0502020204020303" pitchFamily="34" charset="77"/>
              <a:ea typeface="Calibri"/>
              <a:cs typeface="Arial"/>
            </a:endParaRPr>
          </a:p>
          <a:p>
            <a:pPr marL="285750" lvl="1" indent="-285750">
              <a:lnSpc>
                <a:spcPct val="90000"/>
              </a:lnSpc>
              <a:spcAft>
                <a:spcPts val="600"/>
              </a:spcAft>
              <a:buFont typeface="Wingdings"/>
              <a:buChar char="ü"/>
            </a:pPr>
            <a:r>
              <a:rPr lang="en-US" sz="1600">
                <a:solidFill>
                  <a:srgbClr val="444444"/>
                </a:solidFill>
                <a:latin typeface="Futura Std Book" panose="020B0502020204020303" pitchFamily="34" charset="77"/>
                <a:cs typeface="Arial"/>
              </a:rPr>
              <a:t>Safe, secure and well lit car park and surrounding areas​</a:t>
            </a:r>
            <a:endParaRPr lang="en-US" sz="1600">
              <a:solidFill>
                <a:srgbClr val="444444"/>
              </a:solidFill>
              <a:latin typeface="Futura Std Book" panose="020B0502020204020303" pitchFamily="34" charset="77"/>
              <a:ea typeface="Calibri"/>
              <a:cs typeface="Arial"/>
            </a:endParaRPr>
          </a:p>
          <a:p>
            <a:pPr marL="285750" lvl="1" indent="-285750">
              <a:lnSpc>
                <a:spcPct val="90000"/>
              </a:lnSpc>
              <a:spcAft>
                <a:spcPts val="600"/>
              </a:spcAft>
              <a:buFont typeface="Wingdings"/>
              <a:buChar char="ü"/>
            </a:pPr>
            <a:r>
              <a:rPr lang="en-US" sz="1600">
                <a:solidFill>
                  <a:srgbClr val="444444"/>
                </a:solidFill>
                <a:latin typeface="Futura Std Book" panose="020B0502020204020303" pitchFamily="34" charset="77"/>
                <a:cs typeface="Arial"/>
              </a:rPr>
              <a:t>Facilities that are out of the public eye or ‘male gaze’</a:t>
            </a:r>
            <a:endParaRPr lang="en-US" sz="1600">
              <a:solidFill>
                <a:srgbClr val="444444"/>
              </a:solidFill>
              <a:latin typeface="Futura Std Book" panose="020B0502020204020303" pitchFamily="34" charset="77"/>
              <a:ea typeface="Calibri"/>
              <a:cs typeface="Arial"/>
            </a:endParaRPr>
          </a:p>
          <a:p>
            <a:pPr marL="285750" lvl="1" indent="-285750">
              <a:lnSpc>
                <a:spcPct val="90000"/>
              </a:lnSpc>
              <a:spcAft>
                <a:spcPts val="600"/>
              </a:spcAft>
              <a:buFont typeface="Wingdings"/>
              <a:buChar char="ü"/>
            </a:pPr>
            <a:r>
              <a:rPr lang="en-US" sz="1600">
                <a:solidFill>
                  <a:srgbClr val="444444"/>
                </a:solidFill>
                <a:latin typeface="Futura Std Book" panose="020B0502020204020303" pitchFamily="34" charset="77"/>
                <a:cs typeface="Arial"/>
              </a:rPr>
              <a:t>Social area for them to talk to their friends after the session​</a:t>
            </a:r>
            <a:endParaRPr lang="en-US" sz="1600">
              <a:solidFill>
                <a:srgbClr val="444444"/>
              </a:solidFill>
              <a:latin typeface="Futura Std Book" panose="020B0502020204020303" pitchFamily="34" charset="77"/>
              <a:ea typeface="Calibri"/>
              <a:cs typeface="Arial"/>
            </a:endParaRPr>
          </a:p>
          <a:p>
            <a:pPr marL="285750" lvl="1" indent="-285750">
              <a:lnSpc>
                <a:spcPct val="90000"/>
              </a:lnSpc>
              <a:spcAft>
                <a:spcPts val="600"/>
              </a:spcAft>
              <a:buFont typeface="Wingdings"/>
              <a:buChar char="ü"/>
            </a:pPr>
            <a:r>
              <a:rPr lang="en-US" sz="1600">
                <a:solidFill>
                  <a:srgbClr val="444444"/>
                </a:solidFill>
                <a:latin typeface="Futura Std Book" panose="020B0502020204020303" pitchFamily="34" charset="77"/>
                <a:cs typeface="Arial"/>
              </a:rPr>
              <a:t>Good lighting and security​</a:t>
            </a:r>
            <a:endParaRPr lang="en-US" sz="1600">
              <a:solidFill>
                <a:srgbClr val="444444"/>
              </a:solidFill>
              <a:latin typeface="Futura Std Book" panose="020B0502020204020303" pitchFamily="34" charset="77"/>
              <a:ea typeface="Calibri"/>
              <a:cs typeface="Arial"/>
            </a:endParaRPr>
          </a:p>
          <a:p>
            <a:pPr marL="285750" lvl="1" indent="-285750">
              <a:lnSpc>
                <a:spcPct val="90000"/>
              </a:lnSpc>
              <a:spcAft>
                <a:spcPts val="600"/>
              </a:spcAft>
              <a:buFont typeface="Wingdings"/>
              <a:buChar char="ü"/>
            </a:pPr>
            <a:r>
              <a:rPr lang="en-US" sz="1600">
                <a:solidFill>
                  <a:srgbClr val="444444"/>
                </a:solidFill>
                <a:latin typeface="Futura Std Book" panose="020B0502020204020303" pitchFamily="34" charset="77"/>
                <a:cs typeface="Arial"/>
              </a:rPr>
              <a:t>Clean and tidy​</a:t>
            </a:r>
          </a:p>
          <a:p>
            <a:pPr marL="285750" lvl="1" indent="-285750">
              <a:lnSpc>
                <a:spcPct val="90000"/>
              </a:lnSpc>
              <a:spcAft>
                <a:spcPts val="600"/>
              </a:spcAft>
              <a:buFont typeface="Wingdings"/>
              <a:buChar char="ü"/>
            </a:pPr>
            <a:r>
              <a:rPr lang="en-US" sz="1600">
                <a:solidFill>
                  <a:srgbClr val="444444"/>
                </a:solidFill>
                <a:latin typeface="Futura Std Book" panose="020B0502020204020303" pitchFamily="34" charset="77"/>
                <a:ea typeface="Calibri"/>
                <a:cs typeface="Arial"/>
              </a:rPr>
              <a:t>Supply of period products </a:t>
            </a:r>
          </a:p>
        </p:txBody>
      </p:sp>
      <p:pic>
        <p:nvPicPr>
          <p:cNvPr id="5" name="Picture 4">
            <a:extLst>
              <a:ext uri="{FF2B5EF4-FFF2-40B4-BE49-F238E27FC236}">
                <a16:creationId xmlns:a16="http://schemas.microsoft.com/office/drawing/2014/main" id="{07091F93-93ED-C4A1-3577-573E04527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993" y="1147455"/>
            <a:ext cx="7772400" cy="475508"/>
          </a:xfrm>
          <a:prstGeom prst="rect">
            <a:avLst/>
          </a:prstGeom>
        </p:spPr>
      </p:pic>
      <p:pic>
        <p:nvPicPr>
          <p:cNvPr id="8" name="Graphic 7" descr="Cricket bat and ball outline">
            <a:extLst>
              <a:ext uri="{FF2B5EF4-FFF2-40B4-BE49-F238E27FC236}">
                <a16:creationId xmlns:a16="http://schemas.microsoft.com/office/drawing/2014/main" id="{F6F41312-A2AC-684C-8FD0-FB73B9F1B1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41557" y="4897395"/>
            <a:ext cx="1647395" cy="1647395"/>
          </a:xfrm>
          <a:prstGeom prst="rect">
            <a:avLst/>
          </a:prstGeom>
        </p:spPr>
      </p:pic>
      <p:pic>
        <p:nvPicPr>
          <p:cNvPr id="10" name="Graphic 9" descr="Cricket outline">
            <a:extLst>
              <a:ext uri="{FF2B5EF4-FFF2-40B4-BE49-F238E27FC236}">
                <a16:creationId xmlns:a16="http://schemas.microsoft.com/office/drawing/2014/main" id="{2DAA0941-77CA-560D-06F0-385B2C9B19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79347" y="4784856"/>
            <a:ext cx="1872471" cy="1872471"/>
          </a:xfrm>
          <a:prstGeom prst="rect">
            <a:avLst/>
          </a:prstGeom>
        </p:spPr>
      </p:pic>
    </p:spTree>
    <p:extLst>
      <p:ext uri="{BB962C8B-B14F-4D97-AF65-F5344CB8AC3E}">
        <p14:creationId xmlns:p14="http://schemas.microsoft.com/office/powerpoint/2010/main" val="241090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389703-CADE-C259-AB40-5AEE187C6540}"/>
              </a:ext>
            </a:extLst>
          </p:cNvPr>
          <p:cNvSpPr>
            <a:spLocks noGrp="1"/>
          </p:cNvSpPr>
          <p:nvPr>
            <p:ph type="title"/>
          </p:nvPr>
        </p:nvSpPr>
        <p:spPr>
          <a:xfrm>
            <a:off x="505259" y="296792"/>
            <a:ext cx="9718111" cy="1576446"/>
          </a:xfrm>
        </p:spPr>
        <p:txBody>
          <a:bodyPr vert="horz" lIns="91440" tIns="45720" rIns="91440" bIns="45720" rtlCol="0" anchor="ctr">
            <a:normAutofit/>
          </a:bodyPr>
          <a:lstStyle/>
          <a:p>
            <a:r>
              <a:rPr lang="en-US" sz="4000" b="1" kern="1200">
                <a:solidFill>
                  <a:srgbClr val="FFFFFF"/>
                </a:solidFill>
                <a:latin typeface="Futura Std Book" panose="020B0502020204020303" pitchFamily="34" charset="77"/>
              </a:rPr>
              <a:t>Environment</a:t>
            </a:r>
            <a:r>
              <a:rPr lang="en-US" sz="4000" b="1">
                <a:solidFill>
                  <a:srgbClr val="FFFFFF"/>
                </a:solidFill>
                <a:latin typeface="Futura Std Book" panose="020B0502020204020303" pitchFamily="34" charset="77"/>
              </a:rPr>
              <a:t> </a:t>
            </a:r>
            <a:endParaRPr lang="en-US" sz="4000" b="1" kern="1200">
              <a:solidFill>
                <a:srgbClr val="FFFFFF"/>
              </a:solidFill>
              <a:latin typeface="Futura Std Book" panose="020B0502020204020303" pitchFamily="34" charset="77"/>
            </a:endParaRPr>
          </a:p>
        </p:txBody>
      </p:sp>
      <p:graphicFrame>
        <p:nvGraphicFramePr>
          <p:cNvPr id="5" name="TextBox 2">
            <a:extLst>
              <a:ext uri="{FF2B5EF4-FFF2-40B4-BE49-F238E27FC236}">
                <a16:creationId xmlns:a16="http://schemas.microsoft.com/office/drawing/2014/main" id="{0D7726D4-8677-6E62-9641-834A6E893E80}"/>
              </a:ext>
            </a:extLst>
          </p:cNvPr>
          <p:cNvGraphicFramePr/>
          <p:nvPr>
            <p:extLst>
              <p:ext uri="{D42A27DB-BD31-4B8C-83A1-F6EECF244321}">
                <p14:modId xmlns:p14="http://schemas.microsoft.com/office/powerpoint/2010/main" val="4272276783"/>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8" name="TextBox 47">
            <a:extLst>
              <a:ext uri="{FF2B5EF4-FFF2-40B4-BE49-F238E27FC236}">
                <a16:creationId xmlns:a16="http://schemas.microsoft.com/office/drawing/2014/main" id="{AE21F5E1-DF46-9BB3-896D-418112CE18D8}"/>
              </a:ext>
            </a:extLst>
          </p:cNvPr>
          <p:cNvSpPr txBox="1"/>
          <p:nvPr/>
        </p:nvSpPr>
        <p:spPr>
          <a:xfrm>
            <a:off x="5890687" y="869571"/>
            <a:ext cx="6172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chemeClr val="bg1"/>
                </a:solidFill>
                <a:latin typeface="Futura Std Book" panose="020B0502020204020303" pitchFamily="34" charset="77"/>
              </a:rPr>
              <a:t>On the next pages there will be things for you to consider to create a more welcoming environment</a:t>
            </a:r>
            <a:endParaRPr lang="en-US" sz="2000">
              <a:solidFill>
                <a:schemeClr val="bg1"/>
              </a:solidFill>
              <a:latin typeface="Futura Std Book" panose="020B0502020204020303" pitchFamily="34" charset="77"/>
            </a:endParaRPr>
          </a:p>
        </p:txBody>
      </p:sp>
    </p:spTree>
    <p:extLst>
      <p:ext uri="{BB962C8B-B14F-4D97-AF65-F5344CB8AC3E}">
        <p14:creationId xmlns:p14="http://schemas.microsoft.com/office/powerpoint/2010/main" val="4108068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3AE3-9689-CFBC-A4D8-1350AFA8C3DA}"/>
              </a:ext>
            </a:extLst>
          </p:cNvPr>
          <p:cNvSpPr>
            <a:spLocks noGrp="1"/>
          </p:cNvSpPr>
          <p:nvPr>
            <p:ph type="title"/>
          </p:nvPr>
        </p:nvSpPr>
        <p:spPr>
          <a:xfrm>
            <a:off x="371659" y="467032"/>
            <a:ext cx="10515600" cy="1325563"/>
          </a:xfrm>
        </p:spPr>
        <p:txBody>
          <a:bodyPr>
            <a:normAutofit/>
          </a:bodyPr>
          <a:lstStyle/>
          <a:p>
            <a:r>
              <a:rPr lang="en-GB" sz="3600" b="1">
                <a:latin typeface="Futura Std Book" panose="020B0502020204020303" pitchFamily="34" charset="77"/>
              </a:rPr>
              <a:t>Creating a more welcoming environment</a:t>
            </a:r>
          </a:p>
        </p:txBody>
      </p:sp>
      <p:sp>
        <p:nvSpPr>
          <p:cNvPr id="4" name="TextBox 3">
            <a:extLst>
              <a:ext uri="{FF2B5EF4-FFF2-40B4-BE49-F238E27FC236}">
                <a16:creationId xmlns:a16="http://schemas.microsoft.com/office/drawing/2014/main" id="{FAC1B925-335A-300E-485A-459B5E505B04}"/>
              </a:ext>
            </a:extLst>
          </p:cNvPr>
          <p:cNvSpPr txBox="1"/>
          <p:nvPr/>
        </p:nvSpPr>
        <p:spPr>
          <a:xfrm>
            <a:off x="6096000" y="2172306"/>
            <a:ext cx="5425440" cy="2893100"/>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endParaRPr lang="en-GB" b="1">
              <a:latin typeface="Futura Std Book" panose="020B0502020204020303" pitchFamily="34" charset="77"/>
            </a:endParaRPr>
          </a:p>
          <a:p>
            <a:r>
              <a:rPr lang="en-GB" b="1">
                <a:solidFill>
                  <a:schemeClr val="tx2">
                    <a:lumMod val="75000"/>
                    <a:lumOff val="25000"/>
                  </a:schemeClr>
                </a:solidFill>
                <a:latin typeface="Futura Std Book" panose="020B0502020204020303" pitchFamily="34" charset="77"/>
              </a:rPr>
              <a:t>Recruit a young person to be a designated welcome leader</a:t>
            </a:r>
          </a:p>
          <a:p>
            <a:endParaRPr lang="en-GB" sz="1600" b="1">
              <a:latin typeface="Futura Std Book" panose="020B0502020204020303" pitchFamily="34" charset="77"/>
            </a:endParaRPr>
          </a:p>
          <a:p>
            <a:r>
              <a:rPr lang="en-US" sz="1600" b="1">
                <a:latin typeface="Futura Std Book" panose="020B0502020204020303" pitchFamily="34" charset="77"/>
              </a:rPr>
              <a:t>What is a welcome leader?</a:t>
            </a:r>
          </a:p>
          <a:p>
            <a:r>
              <a:rPr lang="en-US" sz="1600">
                <a:latin typeface="Futura Std Book" panose="020B0502020204020303" pitchFamily="34" charset="77"/>
              </a:rPr>
              <a:t>An individual who is responsible for welcoming and supporting new participants into the group. </a:t>
            </a:r>
          </a:p>
          <a:p>
            <a:endParaRPr lang="en-US" sz="1600"/>
          </a:p>
          <a:p>
            <a:r>
              <a:rPr lang="en-GB" sz="1600">
                <a:latin typeface="Futura Std Book" panose="020B0502020204020303" pitchFamily="34" charset="77"/>
              </a:rPr>
              <a:t>To find out more about the responsibilities of the welcome leader and the benefits it has for young people – </a:t>
            </a:r>
            <a:r>
              <a:rPr lang="en-GB" sz="1600">
                <a:latin typeface="Futura Std Book" panose="020B0502020204020303" pitchFamily="34" charset="77"/>
                <a:hlinkClick r:id="rId2"/>
              </a:rPr>
              <a:t>click here.</a:t>
            </a:r>
            <a:endParaRPr lang="en-GB" sz="1600">
              <a:latin typeface="Futura Std Book" panose="020B0502020204020303" pitchFamily="34" charset="77"/>
            </a:endParaRPr>
          </a:p>
        </p:txBody>
      </p:sp>
      <p:sp>
        <p:nvSpPr>
          <p:cNvPr id="6" name="TextBox 5">
            <a:extLst>
              <a:ext uri="{FF2B5EF4-FFF2-40B4-BE49-F238E27FC236}">
                <a16:creationId xmlns:a16="http://schemas.microsoft.com/office/drawing/2014/main" id="{E600DADB-5A1D-3EBC-E46A-684B1CDFF4FD}"/>
              </a:ext>
            </a:extLst>
          </p:cNvPr>
          <p:cNvSpPr txBox="1"/>
          <p:nvPr/>
        </p:nvSpPr>
        <p:spPr>
          <a:xfrm>
            <a:off x="240123" y="2172306"/>
            <a:ext cx="5019040" cy="2893100"/>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endParaRPr lang="en-GB" b="1">
              <a:latin typeface="Futura Std Book" panose="020B0502020204020303" pitchFamily="34" charset="77"/>
            </a:endParaRPr>
          </a:p>
          <a:p>
            <a:r>
              <a:rPr lang="en-GB" b="1">
                <a:solidFill>
                  <a:schemeClr val="tx2">
                    <a:lumMod val="75000"/>
                    <a:lumOff val="25000"/>
                  </a:schemeClr>
                </a:solidFill>
                <a:latin typeface="Futura Std Book" panose="020B0502020204020303" pitchFamily="34" charset="77"/>
              </a:rPr>
              <a:t>Have a process for welcoming new members</a:t>
            </a:r>
          </a:p>
          <a:p>
            <a:endParaRPr lang="en-GB" sz="1600" b="1"/>
          </a:p>
          <a:p>
            <a:r>
              <a:rPr lang="en-GB" sz="1600" b="1">
                <a:latin typeface="Futura Std Book" panose="020B0502020204020303" pitchFamily="34" charset="77"/>
              </a:rPr>
              <a:t>What is it a welcome pack?</a:t>
            </a:r>
          </a:p>
          <a:p>
            <a:r>
              <a:rPr lang="en-GB" sz="1600">
                <a:latin typeface="Futura Std Book" panose="020B0502020204020303" pitchFamily="34" charset="77"/>
              </a:rPr>
              <a:t>A resource you give to new starters once they’ve signed up to provide them with all the information they will need before starting.</a:t>
            </a:r>
          </a:p>
          <a:p>
            <a:endParaRPr lang="en-GB" sz="1600">
              <a:latin typeface="Futura Std Book" panose="020B0502020204020303" pitchFamily="34" charset="77"/>
            </a:endParaRPr>
          </a:p>
          <a:p>
            <a:r>
              <a:rPr lang="en-GB" sz="1600">
                <a:latin typeface="Futura Std Book" panose="020B0502020204020303" pitchFamily="34" charset="77"/>
              </a:rPr>
              <a:t>To support you with compiling your welcome pack we have provided a template for you to adapt </a:t>
            </a:r>
            <a:r>
              <a:rPr lang="en-GB" sz="1600">
                <a:latin typeface="Futura Std Book" panose="020B0502020204020303" pitchFamily="34" charset="77"/>
                <a:hlinkClick r:id="rId3"/>
              </a:rPr>
              <a:t>here.</a:t>
            </a:r>
            <a:endParaRPr lang="en-GB" sz="1600">
              <a:latin typeface="Futura Std Book" panose="020B0502020204020303" pitchFamily="34" charset="77"/>
            </a:endParaRPr>
          </a:p>
        </p:txBody>
      </p:sp>
      <p:pic>
        <p:nvPicPr>
          <p:cNvPr id="7" name="Picture 6">
            <a:extLst>
              <a:ext uri="{FF2B5EF4-FFF2-40B4-BE49-F238E27FC236}">
                <a16:creationId xmlns:a16="http://schemas.microsoft.com/office/drawing/2014/main" id="{DBFB555A-CC32-C2AA-6F54-2055666F44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659" y="1437315"/>
            <a:ext cx="7772400" cy="475508"/>
          </a:xfrm>
          <a:prstGeom prst="rect">
            <a:avLst/>
          </a:prstGeom>
        </p:spPr>
      </p:pic>
      <p:pic>
        <p:nvPicPr>
          <p:cNvPr id="10" name="Graphic 9" descr="Door Open outline">
            <a:extLst>
              <a:ext uri="{FF2B5EF4-FFF2-40B4-BE49-F238E27FC236}">
                <a16:creationId xmlns:a16="http://schemas.microsoft.com/office/drawing/2014/main" id="{4BBAF6BA-736D-A81A-D8EC-2222DD5315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75290" y="5346031"/>
            <a:ext cx="1511969" cy="1511969"/>
          </a:xfrm>
          <a:prstGeom prst="rect">
            <a:avLst/>
          </a:prstGeom>
        </p:spPr>
      </p:pic>
      <p:pic>
        <p:nvPicPr>
          <p:cNvPr id="12" name="Graphic 11" descr="Home1 outline">
            <a:extLst>
              <a:ext uri="{FF2B5EF4-FFF2-40B4-BE49-F238E27FC236}">
                <a16:creationId xmlns:a16="http://schemas.microsoft.com/office/drawing/2014/main" id="{CE937F0B-2FA0-6F77-A488-037208832B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80031" y="5346031"/>
            <a:ext cx="1511969" cy="1511969"/>
          </a:xfrm>
          <a:prstGeom prst="rect">
            <a:avLst/>
          </a:prstGeom>
        </p:spPr>
      </p:pic>
    </p:spTree>
    <p:extLst>
      <p:ext uri="{BB962C8B-B14F-4D97-AF65-F5344CB8AC3E}">
        <p14:creationId xmlns:p14="http://schemas.microsoft.com/office/powerpoint/2010/main" val="2364988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D7F64A8-D625-4F61-A290-B499BB62A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92D4F6-7D98-86D5-5798-2BDD4E263FA5}"/>
              </a:ext>
            </a:extLst>
          </p:cNvPr>
          <p:cNvSpPr>
            <a:spLocks noGrp="1"/>
          </p:cNvSpPr>
          <p:nvPr>
            <p:ph type="title"/>
          </p:nvPr>
        </p:nvSpPr>
        <p:spPr>
          <a:xfrm>
            <a:off x="2923" y="-1015013"/>
            <a:ext cx="5801917" cy="2228760"/>
          </a:xfrm>
        </p:spPr>
        <p:txBody>
          <a:bodyPr vert="horz" lIns="91440" tIns="45720" rIns="91440" bIns="45720" rtlCol="0" anchor="b">
            <a:normAutofit/>
          </a:bodyPr>
          <a:lstStyle/>
          <a:p>
            <a:r>
              <a:rPr lang="en-US" sz="4000" b="1" kern="1200">
                <a:solidFill>
                  <a:schemeClr val="tx1"/>
                </a:solidFill>
                <a:latin typeface="Futura Std Book" panose="020B0502020204020303" pitchFamily="34" charset="77"/>
              </a:rPr>
              <a:t>Right Cricket offer </a:t>
            </a:r>
          </a:p>
        </p:txBody>
      </p:sp>
      <p:pic>
        <p:nvPicPr>
          <p:cNvPr id="16" name="Graphic 15" descr="Cricket">
            <a:extLst>
              <a:ext uri="{FF2B5EF4-FFF2-40B4-BE49-F238E27FC236}">
                <a16:creationId xmlns:a16="http://schemas.microsoft.com/office/drawing/2014/main" id="{3EB17988-9083-3969-BD4F-2E5281DDA7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24837" y="632824"/>
            <a:ext cx="1198532" cy="1198532"/>
          </a:xfrm>
          <a:prstGeom prst="rect">
            <a:avLst/>
          </a:prstGeom>
        </p:spPr>
      </p:pic>
      <p:sp>
        <p:nvSpPr>
          <p:cNvPr id="4" name="TextBox 3">
            <a:extLst>
              <a:ext uri="{FF2B5EF4-FFF2-40B4-BE49-F238E27FC236}">
                <a16:creationId xmlns:a16="http://schemas.microsoft.com/office/drawing/2014/main" id="{879E0384-997F-BF23-94B4-0598037726CE}"/>
              </a:ext>
            </a:extLst>
          </p:cNvPr>
          <p:cNvSpPr txBox="1"/>
          <p:nvPr/>
        </p:nvSpPr>
        <p:spPr>
          <a:xfrm>
            <a:off x="6667887" y="1355507"/>
            <a:ext cx="5292009" cy="2981724"/>
          </a:xfrm>
          <a:prstGeom prst="rect">
            <a:avLst/>
          </a:prstGeom>
        </p:spPr>
        <p:txBody>
          <a:bodyPr vert="horz" lIns="91440" tIns="45720" rIns="91440" bIns="45720" rtlCol="0" anchor="t">
            <a:noAutofit/>
          </a:bodyPr>
          <a:lstStyle/>
          <a:p>
            <a:pPr>
              <a:lnSpc>
                <a:spcPct val="90000"/>
              </a:lnSpc>
              <a:spcAft>
                <a:spcPts val="600"/>
              </a:spcAft>
            </a:pPr>
            <a:endParaRPr lang="en-US" sz="1200"/>
          </a:p>
          <a:p>
            <a:pPr indent="-228600">
              <a:lnSpc>
                <a:spcPct val="90000"/>
              </a:lnSpc>
              <a:spcAft>
                <a:spcPts val="600"/>
              </a:spcAft>
              <a:buFont typeface="Arial" panose="020B0604020202020204" pitchFamily="34" charset="0"/>
              <a:buChar char="•"/>
            </a:pPr>
            <a:endParaRPr lang="en-US" sz="1200"/>
          </a:p>
          <a:p>
            <a:pPr indent="-228600">
              <a:lnSpc>
                <a:spcPct val="90000"/>
              </a:lnSpc>
              <a:spcAft>
                <a:spcPts val="600"/>
              </a:spcAft>
              <a:buFont typeface="Arial" panose="020B0604020202020204" pitchFamily="34" charset="0"/>
              <a:buChar char="•"/>
            </a:pPr>
            <a:endParaRPr lang="en-US"/>
          </a:p>
          <a:p>
            <a:pPr>
              <a:lnSpc>
                <a:spcPct val="90000"/>
              </a:lnSpc>
              <a:spcAft>
                <a:spcPts val="600"/>
              </a:spcAft>
            </a:pPr>
            <a:r>
              <a:rPr lang="en-US" b="1">
                <a:latin typeface="Futura Std Book" panose="020B0502020204020303" pitchFamily="34" charset="77"/>
              </a:rPr>
              <a:t>What principles should you follow when engaging girls?</a:t>
            </a:r>
          </a:p>
          <a:p>
            <a:pPr>
              <a:lnSpc>
                <a:spcPct val="90000"/>
              </a:lnSpc>
              <a:spcAft>
                <a:spcPts val="600"/>
              </a:spcAft>
            </a:pPr>
            <a:endParaRPr lang="en-US" b="1">
              <a:latin typeface="Futura Std Book" panose="020B0502020204020303" pitchFamily="34" charset="77"/>
            </a:endParaRPr>
          </a:p>
          <a:p>
            <a:pPr marL="342900" indent="-228600">
              <a:lnSpc>
                <a:spcPct val="90000"/>
              </a:lnSpc>
              <a:spcAft>
                <a:spcPts val="600"/>
              </a:spcAft>
              <a:buFont typeface="Arial" panose="020B0604020202020204" pitchFamily="34" charset="0"/>
              <a:buChar char="•"/>
            </a:pPr>
            <a:r>
              <a:rPr lang="en-US" sz="1200" b="1">
                <a:latin typeface="Futura Std Book" panose="020B0502020204020303" pitchFamily="34" charset="77"/>
              </a:rPr>
              <a:t>Avoid  them batting alone, always make sure they are batting in teams or pairs</a:t>
            </a:r>
          </a:p>
          <a:p>
            <a:pPr marL="342900" indent="-228600">
              <a:lnSpc>
                <a:spcPct val="90000"/>
              </a:lnSpc>
              <a:spcAft>
                <a:spcPts val="600"/>
              </a:spcAft>
              <a:buFont typeface="Arial" panose="020B0604020202020204" pitchFamily="34" charset="0"/>
              <a:buChar char="•"/>
            </a:pPr>
            <a:r>
              <a:rPr lang="en-US" sz="1200" b="1">
                <a:latin typeface="Futura Std Book" panose="020B0502020204020303" pitchFamily="34" charset="77"/>
              </a:rPr>
              <a:t>Make sure failure isn’t the biggest outcome. I.e. getting them to focus on their own personal development </a:t>
            </a:r>
          </a:p>
          <a:p>
            <a:pPr marL="342900" indent="-228600">
              <a:lnSpc>
                <a:spcPct val="90000"/>
              </a:lnSpc>
              <a:spcAft>
                <a:spcPts val="600"/>
              </a:spcAft>
              <a:buFont typeface="Arial" panose="020B0604020202020204" pitchFamily="34" charset="0"/>
              <a:buChar char="•"/>
            </a:pPr>
            <a:r>
              <a:rPr lang="en-US" sz="1200" b="1">
                <a:latin typeface="Futura Std Book" panose="020B0502020204020303" pitchFamily="34" charset="77"/>
              </a:rPr>
              <a:t>Be inclusive- make sure everyone gets equal and as many goes as possible</a:t>
            </a:r>
          </a:p>
          <a:p>
            <a:pPr marL="342900" indent="-228600">
              <a:lnSpc>
                <a:spcPct val="90000"/>
              </a:lnSpc>
              <a:spcAft>
                <a:spcPts val="600"/>
              </a:spcAft>
              <a:buFont typeface="Arial" panose="020B0604020202020204" pitchFamily="34" charset="0"/>
              <a:buChar char="•"/>
            </a:pPr>
            <a:r>
              <a:rPr lang="en-US" sz="1200" b="1">
                <a:latin typeface="Futura Std Book" panose="020B0502020204020303" pitchFamily="34" charset="77"/>
              </a:rPr>
              <a:t>Have coaches or volunteers who understand their motivations to play</a:t>
            </a:r>
          </a:p>
          <a:p>
            <a:pPr marL="342900" indent="-228600">
              <a:lnSpc>
                <a:spcPct val="90000"/>
              </a:lnSpc>
              <a:spcAft>
                <a:spcPts val="600"/>
              </a:spcAft>
              <a:buFont typeface="Arial" panose="020B0604020202020204" pitchFamily="34" charset="0"/>
              <a:buChar char="•"/>
            </a:pPr>
            <a:r>
              <a:rPr lang="en-US" sz="1200" b="1">
                <a:latin typeface="Futura Std Book" panose="020B0502020204020303" pitchFamily="34" charset="77"/>
              </a:rPr>
              <a:t>Empower young people to make their own decisions about what activities they do</a:t>
            </a:r>
          </a:p>
          <a:p>
            <a:pPr marL="342900" indent="-228600">
              <a:lnSpc>
                <a:spcPct val="90000"/>
              </a:lnSpc>
              <a:spcAft>
                <a:spcPts val="600"/>
              </a:spcAft>
              <a:buFont typeface="Arial" panose="020B0604020202020204" pitchFamily="34" charset="0"/>
              <a:buChar char="•"/>
            </a:pPr>
            <a:r>
              <a:rPr lang="en-US" sz="1200" b="1">
                <a:latin typeface="Futura Std Book" panose="020B0502020204020303" pitchFamily="34" charset="77"/>
              </a:rPr>
              <a:t>Have ‘bolt-</a:t>
            </a:r>
            <a:r>
              <a:rPr lang="en-US" sz="1200" b="1" err="1">
                <a:latin typeface="Futura Std Book" panose="020B0502020204020303" pitchFamily="34" charset="77"/>
              </a:rPr>
              <a:t>ons</a:t>
            </a:r>
            <a:r>
              <a:rPr lang="en-US" sz="1200" b="1">
                <a:latin typeface="Futura Std Book" panose="020B0502020204020303" pitchFamily="34" charset="77"/>
              </a:rPr>
              <a:t>’, such as music, food or teambuilding activities</a:t>
            </a:r>
          </a:p>
          <a:p>
            <a:pPr marL="342900" indent="-228600">
              <a:lnSpc>
                <a:spcPct val="90000"/>
              </a:lnSpc>
              <a:spcAft>
                <a:spcPts val="600"/>
              </a:spcAft>
              <a:buFont typeface="Arial" panose="020B0604020202020204" pitchFamily="34" charset="0"/>
              <a:buChar char="•"/>
            </a:pPr>
            <a:r>
              <a:rPr lang="en-US" sz="1200" b="1">
                <a:latin typeface="Futura Std Book" panose="020B0502020204020303" pitchFamily="34" charset="77"/>
              </a:rPr>
              <a:t>Make it fun- provide lots of games and variation</a:t>
            </a:r>
          </a:p>
          <a:p>
            <a:pPr marL="342900" indent="-228600">
              <a:lnSpc>
                <a:spcPct val="90000"/>
              </a:lnSpc>
              <a:spcAft>
                <a:spcPts val="600"/>
              </a:spcAft>
              <a:buFont typeface="Arial" panose="020B0604020202020204" pitchFamily="34" charset="0"/>
              <a:buChar char="•"/>
            </a:pPr>
            <a:r>
              <a:rPr lang="en-US" sz="1200" b="1">
                <a:latin typeface="Futura Std Book" panose="020B0502020204020303" pitchFamily="34" charset="77"/>
              </a:rPr>
              <a:t>Re-frame cricket activity to incorporate social elements, I.e. social opportunities after the session</a:t>
            </a:r>
          </a:p>
        </p:txBody>
      </p:sp>
      <p:pic>
        <p:nvPicPr>
          <p:cNvPr id="17" name="Graphic 16" descr="Cricket">
            <a:extLst>
              <a:ext uri="{FF2B5EF4-FFF2-40B4-BE49-F238E27FC236}">
                <a16:creationId xmlns:a16="http://schemas.microsoft.com/office/drawing/2014/main" id="{B5B47411-6B08-4447-AA00-16ED16295A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41431" y="816337"/>
            <a:ext cx="5225327" cy="5225327"/>
          </a:xfrm>
          <a:prstGeom prst="rect">
            <a:avLst/>
          </a:prstGeom>
        </p:spPr>
      </p:pic>
      <p:sp>
        <p:nvSpPr>
          <p:cNvPr id="3" name="TextBox 2">
            <a:extLst>
              <a:ext uri="{FF2B5EF4-FFF2-40B4-BE49-F238E27FC236}">
                <a16:creationId xmlns:a16="http://schemas.microsoft.com/office/drawing/2014/main" id="{31762922-4DAD-EAC3-EA6A-47A8E25283F6}"/>
              </a:ext>
            </a:extLst>
          </p:cNvPr>
          <p:cNvSpPr txBox="1"/>
          <p:nvPr/>
        </p:nvSpPr>
        <p:spPr>
          <a:xfrm>
            <a:off x="111713" y="3273658"/>
            <a:ext cx="6418006" cy="1569660"/>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Futura Std Book" panose="020B0502020204020303" pitchFamily="34" charset="77"/>
              </a:rPr>
              <a:t> The 'traditional cricket offer’ focusing on elite, technical skills is often a barrier, particularly to those who are new to the game. We therefore need to reframe the cricket offer into a more fun, sociable informal setting.</a:t>
            </a:r>
          </a:p>
          <a:p>
            <a:endParaRPr lang="en-US" sz="1600"/>
          </a:p>
          <a:p>
            <a:endParaRPr lang="en-US" sz="1600"/>
          </a:p>
        </p:txBody>
      </p:sp>
      <p:pic>
        <p:nvPicPr>
          <p:cNvPr id="7" name="Picture 6">
            <a:extLst>
              <a:ext uri="{FF2B5EF4-FFF2-40B4-BE49-F238E27FC236}">
                <a16:creationId xmlns:a16="http://schemas.microsoft.com/office/drawing/2014/main" id="{15FEF6DF-F567-A509-9DB7-87448636FC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8" y="1224873"/>
            <a:ext cx="7772400" cy="475508"/>
          </a:xfrm>
          <a:prstGeom prst="rect">
            <a:avLst/>
          </a:prstGeom>
        </p:spPr>
      </p:pic>
      <p:pic>
        <p:nvPicPr>
          <p:cNvPr id="9" name="Graphic 8" descr="Cricket bat and ball outline">
            <a:extLst>
              <a:ext uri="{FF2B5EF4-FFF2-40B4-BE49-F238E27FC236}">
                <a16:creationId xmlns:a16="http://schemas.microsoft.com/office/drawing/2014/main" id="{A8D2A654-BD66-0737-5530-65CE7AA735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93370" y="318702"/>
            <a:ext cx="914400" cy="914400"/>
          </a:xfrm>
          <a:prstGeom prst="rect">
            <a:avLst/>
          </a:prstGeom>
        </p:spPr>
      </p:pic>
    </p:spTree>
    <p:extLst>
      <p:ext uri="{BB962C8B-B14F-4D97-AF65-F5344CB8AC3E}">
        <p14:creationId xmlns:p14="http://schemas.microsoft.com/office/powerpoint/2010/main" val="2178811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D07F8A9-2A6F-86C8-0B2B-A6E60808FE34}"/>
              </a:ext>
            </a:extLst>
          </p:cNvPr>
          <p:cNvSpPr txBox="1"/>
          <p:nvPr/>
        </p:nvSpPr>
        <p:spPr>
          <a:xfrm>
            <a:off x="163904" y="640080"/>
            <a:ext cx="4818888" cy="148132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3600" b="1" kern="1200">
                <a:solidFill>
                  <a:schemeClr val="tx1"/>
                </a:solidFill>
                <a:latin typeface="Futura Std Book" panose="020B0502020204020303" pitchFamily="34" charset="77"/>
                <a:ea typeface="+mj-ea"/>
                <a:cs typeface="+mj-cs"/>
              </a:rPr>
              <a:t>Activities to consider delivering</a:t>
            </a:r>
          </a:p>
        </p:txBody>
      </p:sp>
      <p:sp>
        <p:nvSpPr>
          <p:cNvPr id="27"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D678E11D-81A8-B7A8-FA84-A1662A456169}"/>
              </a:ext>
            </a:extLst>
          </p:cNvPr>
          <p:cNvGraphicFramePr>
            <a:graphicFrameLocks noGrp="1"/>
          </p:cNvGraphicFramePr>
          <p:nvPr>
            <p:extLst>
              <p:ext uri="{D42A27DB-BD31-4B8C-83A1-F6EECF244321}">
                <p14:modId xmlns:p14="http://schemas.microsoft.com/office/powerpoint/2010/main" val="1174647580"/>
              </p:ext>
            </p:extLst>
          </p:nvPr>
        </p:nvGraphicFramePr>
        <p:xfrm>
          <a:off x="5103532" y="490704"/>
          <a:ext cx="6834143" cy="6177399"/>
        </p:xfrm>
        <a:graphic>
          <a:graphicData uri="http://schemas.openxmlformats.org/drawingml/2006/table">
            <a:tbl>
              <a:tblPr firstRow="1" bandRow="1">
                <a:tableStyleId>{22838BEF-8BB2-4498-84A7-C5851F593DF1}</a:tableStyleId>
              </a:tblPr>
              <a:tblGrid>
                <a:gridCol w="2812732">
                  <a:extLst>
                    <a:ext uri="{9D8B030D-6E8A-4147-A177-3AD203B41FA5}">
                      <a16:colId xmlns:a16="http://schemas.microsoft.com/office/drawing/2014/main" val="1208611030"/>
                    </a:ext>
                  </a:extLst>
                </a:gridCol>
                <a:gridCol w="4021411">
                  <a:extLst>
                    <a:ext uri="{9D8B030D-6E8A-4147-A177-3AD203B41FA5}">
                      <a16:colId xmlns:a16="http://schemas.microsoft.com/office/drawing/2014/main" val="2004815114"/>
                    </a:ext>
                  </a:extLst>
                </a:gridCol>
              </a:tblGrid>
              <a:tr h="445392">
                <a:tc>
                  <a:txBody>
                    <a:bodyPr/>
                    <a:lstStyle/>
                    <a:p>
                      <a:r>
                        <a:rPr lang="en-GB" sz="1300" b="1" i="0">
                          <a:solidFill>
                            <a:schemeClr val="tx1">
                              <a:lumMod val="95000"/>
                              <a:lumOff val="5000"/>
                            </a:schemeClr>
                          </a:solidFill>
                          <a:latin typeface="Futura Std Book" panose="020B0502020204020303" pitchFamily="34" charset="77"/>
                        </a:rPr>
                        <a:t>Cricket Activity </a:t>
                      </a:r>
                    </a:p>
                  </a:txBody>
                  <a:tcPr marL="104265" marR="62559" marT="62559" marB="62559"/>
                </a:tc>
                <a:tc>
                  <a:txBody>
                    <a:bodyPr/>
                    <a:lstStyle/>
                    <a:p>
                      <a:r>
                        <a:rPr lang="en-GB" sz="1300" b="1" i="0">
                          <a:solidFill>
                            <a:schemeClr val="tx1">
                              <a:lumMod val="95000"/>
                              <a:lumOff val="5000"/>
                            </a:schemeClr>
                          </a:solidFill>
                          <a:latin typeface="Futura Std Book" panose="020B0502020204020303" pitchFamily="34" charset="77"/>
                        </a:rPr>
                        <a:t>Benefit of the activity </a:t>
                      </a:r>
                    </a:p>
                  </a:txBody>
                  <a:tcPr marL="104265" marR="62559" marT="62559" marB="62559"/>
                </a:tc>
                <a:extLst>
                  <a:ext uri="{0D108BD9-81ED-4DB2-BD59-A6C34878D82A}">
                    <a16:rowId xmlns:a16="http://schemas.microsoft.com/office/drawing/2014/main" val="3077403550"/>
                  </a:ext>
                </a:extLst>
              </a:tr>
              <a:tr h="1084434">
                <a:tc>
                  <a:txBody>
                    <a:bodyPr/>
                    <a:lstStyle/>
                    <a:p>
                      <a:r>
                        <a:rPr lang="en-GB" sz="1200" b="1" i="1">
                          <a:solidFill>
                            <a:schemeClr val="tx1">
                              <a:lumMod val="85000"/>
                              <a:lumOff val="15000"/>
                            </a:schemeClr>
                          </a:solidFill>
                          <a:latin typeface="Futura Std Book" panose="020B0502020204020303" pitchFamily="34" charset="77"/>
                        </a:rPr>
                        <a:t>Diamond Cricket </a:t>
                      </a:r>
                    </a:p>
                  </a:txBody>
                  <a:tcPr marL="104265" marR="62559" marT="62559" marB="62559"/>
                </a:tc>
                <a:tc>
                  <a:txBody>
                    <a:bodyPr/>
                    <a:lstStyle/>
                    <a:p>
                      <a:pPr marL="171450" indent="-171450">
                        <a:buFont typeface="Wingdings" panose="05000000000000000000" pitchFamily="2" charset="2"/>
                        <a:buChar char="ü"/>
                      </a:pPr>
                      <a:r>
                        <a:rPr lang="en-GB" sz="1100" b="0" i="0">
                          <a:solidFill>
                            <a:schemeClr val="tx1">
                              <a:lumMod val="85000"/>
                              <a:lumOff val="15000"/>
                            </a:schemeClr>
                          </a:solidFill>
                          <a:latin typeface="Futura Std Book" panose="020B0502020204020303" pitchFamily="34" charset="77"/>
                        </a:rPr>
                        <a:t>Played in a team </a:t>
                      </a:r>
                    </a:p>
                    <a:p>
                      <a:pPr marL="171450" indent="-171450">
                        <a:buFont typeface="Wingdings" panose="05000000000000000000" pitchFamily="2" charset="2"/>
                        <a:buChar char="ü"/>
                      </a:pPr>
                      <a:r>
                        <a:rPr lang="en-GB" sz="1100" b="0" i="0">
                          <a:solidFill>
                            <a:schemeClr val="tx1">
                              <a:lumMod val="85000"/>
                              <a:lumOff val="15000"/>
                            </a:schemeClr>
                          </a:solidFill>
                          <a:latin typeface="Futura Std Book" panose="020B0502020204020303" pitchFamily="34" charset="77"/>
                        </a:rPr>
                        <a:t>Nobody is batting on their own </a:t>
                      </a:r>
                    </a:p>
                    <a:p>
                      <a:pPr marL="171450" indent="-171450">
                        <a:buFont typeface="Wingdings" panose="05000000000000000000" pitchFamily="2" charset="2"/>
                        <a:buChar char="ü"/>
                      </a:pPr>
                      <a:r>
                        <a:rPr lang="en-GB" sz="1100" b="0" i="0">
                          <a:solidFill>
                            <a:schemeClr val="tx1">
                              <a:lumMod val="85000"/>
                              <a:lumOff val="15000"/>
                            </a:schemeClr>
                          </a:solidFill>
                          <a:latin typeface="Futura Std Book" panose="020B0502020204020303" pitchFamily="34" charset="77"/>
                        </a:rPr>
                        <a:t>Everyone is involved</a:t>
                      </a:r>
                    </a:p>
                    <a:p>
                      <a:pPr marL="171450" indent="-171450">
                        <a:buFont typeface="Wingdings" panose="05000000000000000000" pitchFamily="2" charset="2"/>
                        <a:buChar char="ü"/>
                      </a:pPr>
                      <a:r>
                        <a:rPr lang="en-GB" sz="1100" b="0" i="0">
                          <a:solidFill>
                            <a:schemeClr val="tx1">
                              <a:lumMod val="85000"/>
                              <a:lumOff val="15000"/>
                            </a:schemeClr>
                          </a:solidFill>
                          <a:latin typeface="Futura Std Book" panose="020B0502020204020303" pitchFamily="34" charset="77"/>
                        </a:rPr>
                        <a:t>Whole team goes out rather than an individual </a:t>
                      </a:r>
                    </a:p>
                    <a:p>
                      <a:pPr marL="171450" indent="-171450">
                        <a:buFont typeface="Wingdings" panose="05000000000000000000" pitchFamily="2" charset="2"/>
                        <a:buChar char="ü"/>
                      </a:pPr>
                      <a:r>
                        <a:rPr lang="en-GB" sz="1100" b="0" i="0">
                          <a:solidFill>
                            <a:schemeClr val="tx1">
                              <a:lumMod val="85000"/>
                              <a:lumOff val="15000"/>
                            </a:schemeClr>
                          </a:solidFill>
                          <a:latin typeface="Futura Std Book" panose="020B0502020204020303" pitchFamily="34" charset="77"/>
                        </a:rPr>
                        <a:t>Your team can bat again when out</a:t>
                      </a:r>
                    </a:p>
                  </a:txBody>
                  <a:tcPr marL="104265" marR="62559" marT="62559" marB="62559"/>
                </a:tc>
                <a:extLst>
                  <a:ext uri="{0D108BD9-81ED-4DB2-BD59-A6C34878D82A}">
                    <a16:rowId xmlns:a16="http://schemas.microsoft.com/office/drawing/2014/main" val="507165725"/>
                  </a:ext>
                </a:extLst>
              </a:tr>
              <a:tr h="716500">
                <a:tc>
                  <a:txBody>
                    <a:bodyPr/>
                    <a:lstStyle/>
                    <a:p>
                      <a:r>
                        <a:rPr lang="en-GB" sz="1200" b="1" i="1">
                          <a:solidFill>
                            <a:schemeClr val="tx1">
                              <a:lumMod val="85000"/>
                              <a:lumOff val="15000"/>
                            </a:schemeClr>
                          </a:solidFill>
                          <a:latin typeface="Futura Std Book" panose="020B0502020204020303" pitchFamily="34" charset="77"/>
                        </a:rPr>
                        <a:t>Hand hockey </a:t>
                      </a:r>
                    </a:p>
                  </a:txBody>
                  <a:tcPr marL="104265" marR="62559" marT="62559" marB="62559"/>
                </a:tc>
                <a:tc>
                  <a:txBody>
                    <a:bodyPr/>
                    <a:lstStyle/>
                    <a:p>
                      <a:pPr marL="171450" indent="-171450">
                        <a:buFont typeface="Wingdings" panose="05000000000000000000" pitchFamily="2" charset="2"/>
                        <a:buChar char="ü"/>
                      </a:pPr>
                      <a:r>
                        <a:rPr lang="en-GB" sz="1100" b="0" i="0">
                          <a:solidFill>
                            <a:schemeClr val="tx1">
                              <a:lumMod val="85000"/>
                              <a:lumOff val="15000"/>
                            </a:schemeClr>
                          </a:solidFill>
                          <a:latin typeface="Futura Std Book" panose="020B0502020204020303" pitchFamily="34" charset="77"/>
                        </a:rPr>
                        <a:t>Everyone gets a go and is involved</a:t>
                      </a:r>
                    </a:p>
                    <a:p>
                      <a:pPr marL="171450" indent="-171450">
                        <a:buFont typeface="Wingdings" panose="05000000000000000000" pitchFamily="2" charset="2"/>
                        <a:buChar char="ü"/>
                      </a:pPr>
                      <a:r>
                        <a:rPr lang="en-GB" sz="1100" b="0" i="0">
                          <a:solidFill>
                            <a:schemeClr val="tx1">
                              <a:lumMod val="85000"/>
                              <a:lumOff val="15000"/>
                            </a:schemeClr>
                          </a:solidFill>
                          <a:latin typeface="Futura Std Book" panose="020B0502020204020303" pitchFamily="34" charset="77"/>
                        </a:rPr>
                        <a:t>You can add variations to keep it fun and engaging </a:t>
                      </a:r>
                    </a:p>
                    <a:p>
                      <a:pPr marL="171450" indent="-171450">
                        <a:buFont typeface="Wingdings" panose="05000000000000000000" pitchFamily="2" charset="2"/>
                        <a:buChar char="ü"/>
                      </a:pPr>
                      <a:r>
                        <a:rPr lang="en-GB" sz="1100" b="0" i="0">
                          <a:solidFill>
                            <a:schemeClr val="tx1">
                              <a:lumMod val="85000"/>
                              <a:lumOff val="15000"/>
                            </a:schemeClr>
                          </a:solidFill>
                          <a:latin typeface="Futura Std Book" panose="020B0502020204020303" pitchFamily="34" charset="77"/>
                        </a:rPr>
                        <a:t>It’s inclusive, everyone gets as many goes as possible </a:t>
                      </a:r>
                    </a:p>
                  </a:txBody>
                  <a:tcPr marL="104265" marR="62559" marT="62559" marB="62559"/>
                </a:tc>
                <a:extLst>
                  <a:ext uri="{0D108BD9-81ED-4DB2-BD59-A6C34878D82A}">
                    <a16:rowId xmlns:a16="http://schemas.microsoft.com/office/drawing/2014/main" val="4086487954"/>
                  </a:ext>
                </a:extLst>
              </a:tr>
              <a:tr h="890785">
                <a:tc>
                  <a:txBody>
                    <a:bodyPr/>
                    <a:lstStyle/>
                    <a:p>
                      <a:r>
                        <a:rPr lang="en-GB" sz="1200" b="1" i="1">
                          <a:solidFill>
                            <a:schemeClr val="tx1">
                              <a:lumMod val="85000"/>
                              <a:lumOff val="15000"/>
                            </a:schemeClr>
                          </a:solidFill>
                          <a:latin typeface="Futura Std Book" panose="020B0502020204020303" pitchFamily="34" charset="77"/>
                        </a:rPr>
                        <a:t>Rapid Fire Cricket </a:t>
                      </a:r>
                    </a:p>
                  </a:txBody>
                  <a:tcPr marL="104265" marR="62559" marT="62559" marB="62559"/>
                </a:tc>
                <a:tc>
                  <a:txBody>
                    <a:bodyPr/>
                    <a:lstStyle/>
                    <a:p>
                      <a:pPr marL="171450" indent="-171450">
                        <a:buFont typeface="Wingdings" panose="05000000000000000000" pitchFamily="2" charset="2"/>
                        <a:buChar char="ü"/>
                      </a:pPr>
                      <a:r>
                        <a:rPr lang="en-GB" sz="1100" b="0" i="0">
                          <a:solidFill>
                            <a:schemeClr val="tx1">
                              <a:lumMod val="85000"/>
                              <a:lumOff val="15000"/>
                            </a:schemeClr>
                          </a:solidFill>
                          <a:latin typeface="Futura Std Book" panose="020B0502020204020303" pitchFamily="34" charset="77"/>
                        </a:rPr>
                        <a:t>They bat in a group rather than on their own </a:t>
                      </a:r>
                    </a:p>
                    <a:p>
                      <a:pPr marL="171450" indent="-171450">
                        <a:buFont typeface="Wingdings" panose="05000000000000000000" pitchFamily="2" charset="2"/>
                        <a:buChar char="ü"/>
                      </a:pPr>
                      <a:r>
                        <a:rPr lang="en-GB" sz="1100" b="0" i="0">
                          <a:solidFill>
                            <a:schemeClr val="tx1">
                              <a:lumMod val="85000"/>
                              <a:lumOff val="15000"/>
                            </a:schemeClr>
                          </a:solidFill>
                          <a:latin typeface="Futura Std Book" panose="020B0502020204020303" pitchFamily="34" charset="77"/>
                        </a:rPr>
                        <a:t>It’s fun and engaging </a:t>
                      </a:r>
                    </a:p>
                    <a:p>
                      <a:pPr marL="171450" indent="-171450">
                        <a:buFont typeface="Wingdings" panose="05000000000000000000" pitchFamily="2" charset="2"/>
                        <a:buChar char="ü"/>
                      </a:pPr>
                      <a:r>
                        <a:rPr lang="en-GB" sz="1100" b="0" i="0">
                          <a:solidFill>
                            <a:schemeClr val="tx1">
                              <a:lumMod val="85000"/>
                              <a:lumOff val="15000"/>
                            </a:schemeClr>
                          </a:solidFill>
                          <a:latin typeface="Futura Std Book" panose="020B0502020204020303" pitchFamily="34" charset="77"/>
                        </a:rPr>
                        <a:t>Everyone is involved</a:t>
                      </a:r>
                    </a:p>
                    <a:p>
                      <a:pPr marL="171450" indent="-171450">
                        <a:buFont typeface="Wingdings" panose="05000000000000000000" pitchFamily="2" charset="2"/>
                        <a:buChar char="ü"/>
                      </a:pPr>
                      <a:r>
                        <a:rPr lang="en-GB" sz="1100" b="0" i="0">
                          <a:solidFill>
                            <a:schemeClr val="tx1">
                              <a:lumMod val="85000"/>
                              <a:lumOff val="15000"/>
                            </a:schemeClr>
                          </a:solidFill>
                          <a:latin typeface="Futura Std Book" panose="020B0502020204020303" pitchFamily="34" charset="77"/>
                        </a:rPr>
                        <a:t>Everyone gets equal goes</a:t>
                      </a:r>
                    </a:p>
                  </a:txBody>
                  <a:tcPr marL="104265" marR="62559" marT="62559" marB="62559"/>
                </a:tc>
                <a:extLst>
                  <a:ext uri="{0D108BD9-81ED-4DB2-BD59-A6C34878D82A}">
                    <a16:rowId xmlns:a16="http://schemas.microsoft.com/office/drawing/2014/main" val="2375046583"/>
                  </a:ext>
                </a:extLst>
              </a:tr>
              <a:tr h="890785">
                <a:tc>
                  <a:txBody>
                    <a:bodyPr/>
                    <a:lstStyle/>
                    <a:p>
                      <a:r>
                        <a:rPr lang="en-GB" sz="1200" b="1" i="1">
                          <a:solidFill>
                            <a:schemeClr val="tx1">
                              <a:lumMod val="85000"/>
                              <a:lumOff val="15000"/>
                            </a:schemeClr>
                          </a:solidFill>
                          <a:latin typeface="Futura Std Book" panose="020B0502020204020303" pitchFamily="34" charset="77"/>
                        </a:rPr>
                        <a:t>Hit the stumps </a:t>
                      </a:r>
                    </a:p>
                  </a:txBody>
                  <a:tcPr marL="104265" marR="62559" marT="62559" marB="62559"/>
                </a:tc>
                <a:tc>
                  <a:txBody>
                    <a:bodyPr/>
                    <a:lstStyle/>
                    <a:p>
                      <a:pPr marL="171450" indent="-171450">
                        <a:buFont typeface="Wingdings" panose="05000000000000000000" pitchFamily="2" charset="2"/>
                        <a:buChar char="ü"/>
                      </a:pPr>
                      <a:r>
                        <a:rPr lang="en-GB" sz="1100" b="0" i="0">
                          <a:solidFill>
                            <a:schemeClr val="tx1">
                              <a:lumMod val="85000"/>
                              <a:lumOff val="15000"/>
                            </a:schemeClr>
                          </a:solidFill>
                          <a:latin typeface="Futura Std Book" panose="020B0502020204020303" pitchFamily="34" charset="77"/>
                        </a:rPr>
                        <a:t>You’re working in a team rather than individually </a:t>
                      </a:r>
                    </a:p>
                    <a:p>
                      <a:pPr marL="171450" indent="-171450">
                        <a:buFont typeface="Wingdings" panose="05000000000000000000" pitchFamily="2" charset="2"/>
                        <a:buChar char="ü"/>
                      </a:pPr>
                      <a:r>
                        <a:rPr lang="en-GB" sz="1100" b="0" i="0">
                          <a:solidFill>
                            <a:schemeClr val="tx1">
                              <a:lumMod val="85000"/>
                              <a:lumOff val="15000"/>
                            </a:schemeClr>
                          </a:solidFill>
                          <a:latin typeface="Futura Std Book" panose="020B0502020204020303" pitchFamily="34" charset="77"/>
                        </a:rPr>
                        <a:t>Everyone is involved </a:t>
                      </a:r>
                    </a:p>
                    <a:p>
                      <a:pPr marL="171450" indent="-171450">
                        <a:buFont typeface="Wingdings" panose="05000000000000000000" pitchFamily="2" charset="2"/>
                        <a:buChar char="ü"/>
                      </a:pPr>
                      <a:r>
                        <a:rPr lang="en-GB" sz="1100" b="0" i="0">
                          <a:solidFill>
                            <a:schemeClr val="tx1">
                              <a:lumMod val="85000"/>
                              <a:lumOff val="15000"/>
                            </a:schemeClr>
                          </a:solidFill>
                          <a:latin typeface="Futura Std Book" panose="020B0502020204020303" pitchFamily="34" charset="77"/>
                        </a:rPr>
                        <a:t>You can change up the throws and add points to help make it fun and engaging </a:t>
                      </a:r>
                    </a:p>
                  </a:txBody>
                  <a:tcPr marL="104265" marR="62559" marT="62559" marB="62559"/>
                </a:tc>
                <a:extLst>
                  <a:ext uri="{0D108BD9-81ED-4DB2-BD59-A6C34878D82A}">
                    <a16:rowId xmlns:a16="http://schemas.microsoft.com/office/drawing/2014/main" val="1653335245"/>
                  </a:ext>
                </a:extLst>
              </a:tr>
              <a:tr h="716500">
                <a:tc>
                  <a:txBody>
                    <a:bodyPr/>
                    <a:lstStyle/>
                    <a:p>
                      <a:r>
                        <a:rPr lang="en-GB" sz="1200" b="1" i="1">
                          <a:solidFill>
                            <a:schemeClr val="tx1">
                              <a:lumMod val="85000"/>
                              <a:lumOff val="15000"/>
                            </a:schemeClr>
                          </a:solidFill>
                          <a:latin typeface="Futura Std Book" panose="020B0502020204020303" pitchFamily="34" charset="77"/>
                        </a:rPr>
                        <a:t>Glow in the Dark Cricket </a:t>
                      </a:r>
                    </a:p>
                  </a:txBody>
                  <a:tcPr marL="104265" marR="62559" marT="62559" marB="62559"/>
                </a:tc>
                <a:tc>
                  <a:txBody>
                    <a:bodyPr/>
                    <a:lstStyle/>
                    <a:p>
                      <a:pPr marL="171450" indent="-171450">
                        <a:buFont typeface="Wingdings" panose="05000000000000000000" pitchFamily="2" charset="2"/>
                        <a:buChar char="ü"/>
                      </a:pPr>
                      <a:r>
                        <a:rPr lang="en-GB" sz="1100" b="0" i="0">
                          <a:solidFill>
                            <a:schemeClr val="tx1">
                              <a:lumMod val="85000"/>
                              <a:lumOff val="15000"/>
                            </a:schemeClr>
                          </a:solidFill>
                          <a:latin typeface="Futura Std Book" panose="020B0502020204020303" pitchFamily="34" charset="77"/>
                        </a:rPr>
                        <a:t>Helps make cricket more fun and appealing </a:t>
                      </a:r>
                    </a:p>
                    <a:p>
                      <a:pPr marL="171450" indent="-171450">
                        <a:buFont typeface="Wingdings" panose="05000000000000000000" pitchFamily="2" charset="2"/>
                        <a:buChar char="ü"/>
                      </a:pPr>
                      <a:r>
                        <a:rPr lang="en-GB" sz="1100" b="0" i="0">
                          <a:solidFill>
                            <a:schemeClr val="tx1">
                              <a:lumMod val="85000"/>
                              <a:lumOff val="15000"/>
                            </a:schemeClr>
                          </a:solidFill>
                          <a:latin typeface="Futura Std Book" panose="020B0502020204020303" pitchFamily="34" charset="77"/>
                        </a:rPr>
                        <a:t>Working in teams rather than individually </a:t>
                      </a:r>
                    </a:p>
                    <a:p>
                      <a:pPr marL="171450" indent="-171450">
                        <a:buFont typeface="Wingdings" panose="05000000000000000000" pitchFamily="2" charset="2"/>
                        <a:buChar char="ü"/>
                      </a:pPr>
                      <a:r>
                        <a:rPr lang="en-GB" sz="1100" b="0" i="0">
                          <a:solidFill>
                            <a:schemeClr val="tx1">
                              <a:lumMod val="85000"/>
                              <a:lumOff val="15000"/>
                            </a:schemeClr>
                          </a:solidFill>
                          <a:latin typeface="Futura Std Book" panose="020B0502020204020303" pitchFamily="34" charset="77"/>
                        </a:rPr>
                        <a:t>It incorporates a social element </a:t>
                      </a:r>
                    </a:p>
                  </a:txBody>
                  <a:tcPr marL="104265" marR="62559" marT="62559" marB="62559"/>
                </a:tc>
                <a:extLst>
                  <a:ext uri="{0D108BD9-81ED-4DB2-BD59-A6C34878D82A}">
                    <a16:rowId xmlns:a16="http://schemas.microsoft.com/office/drawing/2014/main" val="3795962775"/>
                  </a:ext>
                </a:extLst>
              </a:tr>
              <a:tr h="1433003">
                <a:tc>
                  <a:txBody>
                    <a:bodyPr/>
                    <a:lstStyle/>
                    <a:p>
                      <a:r>
                        <a:rPr lang="en-GB" sz="1200" b="1" i="1">
                          <a:solidFill>
                            <a:schemeClr val="tx1">
                              <a:lumMod val="85000"/>
                              <a:lumOff val="15000"/>
                            </a:schemeClr>
                          </a:solidFill>
                          <a:latin typeface="Futura Std Book" panose="020B0502020204020303" pitchFamily="34" charset="77"/>
                        </a:rPr>
                        <a:t>Designing their own Cricket Activity </a:t>
                      </a:r>
                    </a:p>
                  </a:txBody>
                  <a:tcPr marL="104265" marR="62559" marT="62559" marB="62559"/>
                </a:tc>
                <a:tc>
                  <a:txBody>
                    <a:bodyPr/>
                    <a:lstStyle/>
                    <a:p>
                      <a:pPr marL="171450" indent="-171450">
                        <a:buFont typeface="Wingdings" panose="05000000000000000000" pitchFamily="2" charset="2"/>
                        <a:buChar char="ü"/>
                      </a:pPr>
                      <a:r>
                        <a:rPr lang="en-GB" sz="1100" b="0" i="0">
                          <a:solidFill>
                            <a:schemeClr val="tx1">
                              <a:lumMod val="85000"/>
                              <a:lumOff val="15000"/>
                            </a:schemeClr>
                          </a:solidFill>
                          <a:latin typeface="Futura Std Book" panose="020B0502020204020303" pitchFamily="34" charset="77"/>
                        </a:rPr>
                        <a:t>Empowers young people to take leadership and shows you which activities they enjoy playing </a:t>
                      </a:r>
                    </a:p>
                    <a:p>
                      <a:pPr marL="171450" indent="-171450">
                        <a:buFont typeface="Wingdings" panose="05000000000000000000" pitchFamily="2" charset="2"/>
                        <a:buChar char="ü"/>
                      </a:pPr>
                      <a:r>
                        <a:rPr lang="en-GB" sz="1100" b="0" i="0">
                          <a:solidFill>
                            <a:schemeClr val="tx1">
                              <a:lumMod val="85000"/>
                              <a:lumOff val="15000"/>
                            </a:schemeClr>
                          </a:solidFill>
                          <a:latin typeface="Futura Std Book" panose="020B0502020204020303" pitchFamily="34" charset="77"/>
                        </a:rPr>
                        <a:t>It’s fun and engaging </a:t>
                      </a:r>
                    </a:p>
                    <a:p>
                      <a:pPr marL="171450" indent="-171450">
                        <a:buFont typeface="Wingdings" panose="05000000000000000000" pitchFamily="2" charset="2"/>
                        <a:buChar char="ü"/>
                      </a:pPr>
                      <a:r>
                        <a:rPr lang="en-GB" sz="1100" b="0" i="0">
                          <a:solidFill>
                            <a:schemeClr val="tx1">
                              <a:lumMod val="85000"/>
                              <a:lumOff val="15000"/>
                            </a:schemeClr>
                          </a:solidFill>
                          <a:latin typeface="Futura Std Book" panose="020B0502020204020303" pitchFamily="34" charset="77"/>
                        </a:rPr>
                        <a:t>Everyone is involved </a:t>
                      </a:r>
                    </a:p>
                    <a:p>
                      <a:pPr marL="171450" indent="-171450">
                        <a:buFont typeface="Wingdings" panose="05000000000000000000" pitchFamily="2" charset="2"/>
                        <a:buChar char="ü"/>
                      </a:pPr>
                      <a:r>
                        <a:rPr lang="en-GB" sz="1100" b="0" i="0">
                          <a:solidFill>
                            <a:schemeClr val="tx1">
                              <a:lumMod val="85000"/>
                              <a:lumOff val="15000"/>
                            </a:schemeClr>
                          </a:solidFill>
                          <a:latin typeface="Futura Std Book" panose="020B0502020204020303" pitchFamily="34" charset="77"/>
                        </a:rPr>
                        <a:t>Provides opportunities to work on personal development skills </a:t>
                      </a:r>
                    </a:p>
                    <a:p>
                      <a:pPr marL="171450" indent="-171450">
                        <a:buFont typeface="Wingdings" panose="05000000000000000000" pitchFamily="2" charset="2"/>
                        <a:buChar char="ü"/>
                      </a:pPr>
                      <a:endParaRPr lang="en-GB" sz="1100" b="0" i="0">
                        <a:solidFill>
                          <a:schemeClr val="tx1">
                            <a:lumMod val="85000"/>
                            <a:lumOff val="15000"/>
                          </a:schemeClr>
                        </a:solidFill>
                        <a:latin typeface="Futura Std Book" panose="020B0502020204020303" pitchFamily="34" charset="77"/>
                      </a:endParaRPr>
                    </a:p>
                  </a:txBody>
                  <a:tcPr marL="104265" marR="62559" marT="62559" marB="62559"/>
                </a:tc>
                <a:extLst>
                  <a:ext uri="{0D108BD9-81ED-4DB2-BD59-A6C34878D82A}">
                    <a16:rowId xmlns:a16="http://schemas.microsoft.com/office/drawing/2014/main" val="4098371367"/>
                  </a:ext>
                </a:extLst>
              </a:tr>
            </a:tbl>
          </a:graphicData>
        </a:graphic>
      </p:graphicFrame>
      <p:pic>
        <p:nvPicPr>
          <p:cNvPr id="5" name="Picture 4" descr="A group of people holding frisbees&#10;&#10;Description automatically generated">
            <a:extLst>
              <a:ext uri="{FF2B5EF4-FFF2-40B4-BE49-F238E27FC236}">
                <a16:creationId xmlns:a16="http://schemas.microsoft.com/office/drawing/2014/main" id="{BB22BDC0-72A7-206B-002F-044EFE987358}"/>
              </a:ext>
            </a:extLst>
          </p:cNvPr>
          <p:cNvPicPr>
            <a:picLocks noChangeAspect="1"/>
          </p:cNvPicPr>
          <p:nvPr/>
        </p:nvPicPr>
        <p:blipFill rotWithShape="1">
          <a:blip r:embed="rId2">
            <a:extLst>
              <a:ext uri="{28A0092B-C50C-407E-A947-70E740481C1C}">
                <a14:useLocalDpi xmlns:a14="http://schemas.microsoft.com/office/drawing/2010/main" val="0"/>
              </a:ext>
            </a:extLst>
          </a:blip>
          <a:srcRect l="33360" r="3017"/>
          <a:stretch/>
        </p:blipFill>
        <p:spPr>
          <a:xfrm>
            <a:off x="458863" y="2547668"/>
            <a:ext cx="3751920" cy="4120435"/>
          </a:xfrm>
          <a:prstGeom prst="rect">
            <a:avLst/>
          </a:prstGeom>
        </p:spPr>
      </p:pic>
    </p:spTree>
    <p:extLst>
      <p:ext uri="{BB962C8B-B14F-4D97-AF65-F5344CB8AC3E}">
        <p14:creationId xmlns:p14="http://schemas.microsoft.com/office/powerpoint/2010/main" val="2956006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BCEF8-1636-602F-547E-94F8D41DFEC6}"/>
              </a:ext>
            </a:extLst>
          </p:cNvPr>
          <p:cNvSpPr>
            <a:spLocks noGrp="1"/>
          </p:cNvSpPr>
          <p:nvPr>
            <p:ph type="title"/>
          </p:nvPr>
        </p:nvSpPr>
        <p:spPr>
          <a:xfrm>
            <a:off x="525966" y="476637"/>
            <a:ext cx="10675434" cy="1325563"/>
          </a:xfrm>
        </p:spPr>
        <p:txBody>
          <a:bodyPr>
            <a:normAutofit fontScale="90000"/>
          </a:bodyPr>
          <a:lstStyle/>
          <a:p>
            <a:r>
              <a:rPr lang="en-GB" b="1">
                <a:latin typeface="Futura Std Book" panose="020B0502020204020303" pitchFamily="34" charset="77"/>
              </a:rPr>
              <a:t>Previous Success: Glow in the Dark Cricket </a:t>
            </a:r>
            <a:br>
              <a:rPr lang="en-GB"/>
            </a:br>
            <a:r>
              <a:rPr lang="en-GB" sz="2200">
                <a:latin typeface="Futura Std Book" panose="020B0502020204020303" pitchFamily="34" charset="77"/>
              </a:rPr>
              <a:t>This is perfect spin off to make cricket more appealing and fun </a:t>
            </a:r>
          </a:p>
        </p:txBody>
      </p:sp>
      <p:sp>
        <p:nvSpPr>
          <p:cNvPr id="5" name="TextBox 4">
            <a:extLst>
              <a:ext uri="{FF2B5EF4-FFF2-40B4-BE49-F238E27FC236}">
                <a16:creationId xmlns:a16="http://schemas.microsoft.com/office/drawing/2014/main" id="{2B3A413C-E2FE-AA1E-F80C-E3D2E9B95876}"/>
              </a:ext>
            </a:extLst>
          </p:cNvPr>
          <p:cNvSpPr txBox="1"/>
          <p:nvPr/>
        </p:nvSpPr>
        <p:spPr>
          <a:xfrm>
            <a:off x="8109590" y="2688044"/>
            <a:ext cx="4733273" cy="3693319"/>
          </a:xfrm>
          <a:prstGeom prst="rect">
            <a:avLst/>
          </a:prstGeom>
          <a:noFill/>
        </p:spPr>
        <p:txBody>
          <a:bodyPr wrap="square" lIns="91440" tIns="45720" rIns="91440" bIns="45720" rtlCol="0" anchor="t">
            <a:spAutoFit/>
          </a:bodyPr>
          <a:lstStyle/>
          <a:p>
            <a:r>
              <a:rPr lang="en-GB" b="1">
                <a:latin typeface="Futura Std Book" panose="020B0502020204020303" pitchFamily="34" charset="77"/>
              </a:rPr>
              <a:t>What do you need?</a:t>
            </a:r>
          </a:p>
          <a:p>
            <a:endParaRPr lang="en-GB"/>
          </a:p>
          <a:p>
            <a:endParaRPr lang="en-GB">
              <a:latin typeface="Futura Std Book" panose="020B0502020204020303" pitchFamily="34" charset="77"/>
            </a:endParaRPr>
          </a:p>
          <a:p>
            <a:pPr marL="285750" indent="-285750">
              <a:buFont typeface="Arial" panose="020B0604020202020204" pitchFamily="34" charset="0"/>
              <a:buChar char="•"/>
            </a:pPr>
            <a:r>
              <a:rPr lang="en-GB">
                <a:latin typeface="Futura Std Book" panose="020B0502020204020303" pitchFamily="34" charset="77"/>
              </a:rPr>
              <a:t>Cricket equipment </a:t>
            </a:r>
          </a:p>
          <a:p>
            <a:pPr marL="285750" indent="-285750">
              <a:buFont typeface="Arial" panose="020B0604020202020204" pitchFamily="34" charset="0"/>
              <a:buChar char="•"/>
            </a:pPr>
            <a:r>
              <a:rPr lang="en-GB">
                <a:latin typeface="Futura Std Book" panose="020B0502020204020303" pitchFamily="34" charset="77"/>
              </a:rPr>
              <a:t>UV tape</a:t>
            </a:r>
          </a:p>
          <a:p>
            <a:pPr marL="285750" indent="-285750">
              <a:buFont typeface="Arial" panose="020B0604020202020204" pitchFamily="34" charset="0"/>
              <a:buChar char="•"/>
            </a:pPr>
            <a:r>
              <a:rPr lang="en-GB">
                <a:latin typeface="Futura Std Book" panose="020B0502020204020303" pitchFamily="34" charset="77"/>
              </a:rPr>
              <a:t>UV Paint </a:t>
            </a:r>
          </a:p>
          <a:p>
            <a:pPr marL="285750" indent="-285750">
              <a:buFont typeface="Arial" panose="020B0604020202020204" pitchFamily="34" charset="0"/>
              <a:buChar char="•"/>
            </a:pPr>
            <a:r>
              <a:rPr lang="en-GB">
                <a:latin typeface="Futura Std Book" panose="020B0502020204020303" pitchFamily="34" charset="77"/>
              </a:rPr>
              <a:t>Glow Sticks (optional)</a:t>
            </a:r>
          </a:p>
          <a:p>
            <a:pPr marL="285750" indent="-285750">
              <a:buFont typeface="Arial" panose="020B0604020202020204" pitchFamily="34" charset="0"/>
              <a:buChar char="•"/>
            </a:pPr>
            <a:r>
              <a:rPr lang="en-GB">
                <a:latin typeface="Futura Std Book" panose="020B0502020204020303" pitchFamily="34" charset="77"/>
              </a:rPr>
              <a:t>UV Bibs or T-shirts </a:t>
            </a:r>
          </a:p>
          <a:p>
            <a:pPr marL="285750" indent="-285750">
              <a:buFont typeface="Arial" panose="020B0604020202020204" pitchFamily="34" charset="0"/>
              <a:buChar char="•"/>
            </a:pPr>
            <a:r>
              <a:rPr lang="en-GB">
                <a:latin typeface="Futura Std Book" panose="020B0502020204020303" pitchFamily="34" charset="77"/>
              </a:rPr>
              <a:t>UV headbands (optional)</a:t>
            </a:r>
          </a:p>
          <a:p>
            <a:pPr marL="285750" indent="-285750">
              <a:buFont typeface="Arial" panose="020B0604020202020204" pitchFamily="34" charset="0"/>
              <a:buChar char="•"/>
            </a:pPr>
            <a:r>
              <a:rPr lang="en-GB">
                <a:latin typeface="Futura Std Book" panose="020B0502020204020303" pitchFamily="34" charset="77"/>
              </a:rPr>
              <a:t>Ultra violet lights </a:t>
            </a:r>
          </a:p>
          <a:p>
            <a:endParaRPr lang="en-GB"/>
          </a:p>
          <a:p>
            <a:endParaRPr lang="en-GB"/>
          </a:p>
          <a:p>
            <a:endParaRPr lang="en-GB"/>
          </a:p>
        </p:txBody>
      </p:sp>
      <p:graphicFrame>
        <p:nvGraphicFramePr>
          <p:cNvPr id="10" name="TextBox 2">
            <a:extLst>
              <a:ext uri="{FF2B5EF4-FFF2-40B4-BE49-F238E27FC236}">
                <a16:creationId xmlns:a16="http://schemas.microsoft.com/office/drawing/2014/main" id="{29D6A74B-0D81-BA33-4421-157643731C69}"/>
              </a:ext>
            </a:extLst>
          </p:cNvPr>
          <p:cNvGraphicFramePr/>
          <p:nvPr>
            <p:extLst>
              <p:ext uri="{D42A27DB-BD31-4B8C-83A1-F6EECF244321}">
                <p14:modId xmlns:p14="http://schemas.microsoft.com/office/powerpoint/2010/main" val="4242747002"/>
              </p:ext>
            </p:extLst>
          </p:nvPr>
        </p:nvGraphicFramePr>
        <p:xfrm>
          <a:off x="206713" y="2785744"/>
          <a:ext cx="5228007" cy="3693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TextBox 26">
            <a:extLst>
              <a:ext uri="{FF2B5EF4-FFF2-40B4-BE49-F238E27FC236}">
                <a16:creationId xmlns:a16="http://schemas.microsoft.com/office/drawing/2014/main" id="{BA23CE71-46F3-94C2-A1A8-2B9A6DB71024}"/>
              </a:ext>
            </a:extLst>
          </p:cNvPr>
          <p:cNvSpPr txBox="1"/>
          <p:nvPr/>
        </p:nvSpPr>
        <p:spPr>
          <a:xfrm>
            <a:off x="521110" y="224175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Futura Std Book" panose="020B0502020204020303" pitchFamily="34" charset="77"/>
              </a:rPr>
              <a:t>What is it is?</a:t>
            </a:r>
            <a:endParaRPr lang="en-US" b="1">
              <a:latin typeface="Futura Std Book" panose="020B0502020204020303" pitchFamily="34" charset="77"/>
            </a:endParaRPr>
          </a:p>
        </p:txBody>
      </p:sp>
    </p:spTree>
    <p:extLst>
      <p:ext uri="{BB962C8B-B14F-4D97-AF65-F5344CB8AC3E}">
        <p14:creationId xmlns:p14="http://schemas.microsoft.com/office/powerpoint/2010/main" val="3629419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holding a green shirt&#10;&#10;Description automatically generated">
            <a:extLst>
              <a:ext uri="{FF2B5EF4-FFF2-40B4-BE49-F238E27FC236}">
                <a16:creationId xmlns:a16="http://schemas.microsoft.com/office/drawing/2014/main" id="{CCDBC4F5-17E2-EBC1-5FF1-7B1D9BDBED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467" y="865765"/>
            <a:ext cx="3278292" cy="2180064"/>
          </a:xfrm>
          <a:prstGeom prst="rect">
            <a:avLst/>
          </a:prstGeom>
        </p:spPr>
      </p:pic>
      <p:pic>
        <p:nvPicPr>
          <p:cNvPr id="3" name="d237d5a5-5140-46e2-81fb-882c54034fbf.MP4">
            <a:hlinkClick r:id="" action="ppaction://media"/>
            <a:extLst>
              <a:ext uri="{FF2B5EF4-FFF2-40B4-BE49-F238E27FC236}">
                <a16:creationId xmlns:a16="http://schemas.microsoft.com/office/drawing/2014/main" id="{8982185A-7E0B-CF94-661C-7B9237D8F7A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41437" y="643466"/>
            <a:ext cx="3147649" cy="5571062"/>
          </a:xfrm>
          <a:prstGeom prst="rect">
            <a:avLst/>
          </a:prstGeom>
        </p:spPr>
      </p:pic>
      <p:pic>
        <p:nvPicPr>
          <p:cNvPr id="11" name="Picture 10" descr="A child with glowing face paint&#10;&#10;Description automatically generated">
            <a:extLst>
              <a:ext uri="{FF2B5EF4-FFF2-40B4-BE49-F238E27FC236}">
                <a16:creationId xmlns:a16="http://schemas.microsoft.com/office/drawing/2014/main" id="{BE6ED702-3838-037F-7D02-69DF3A385B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8764" y="874524"/>
            <a:ext cx="3239769" cy="2162545"/>
          </a:xfrm>
          <a:prstGeom prst="rect">
            <a:avLst/>
          </a:prstGeom>
        </p:spPr>
      </p:pic>
      <p:pic>
        <p:nvPicPr>
          <p:cNvPr id="7" name="Picture 6" descr="A child in a pink shirt with a ball in his hand&#10;&#10;Description automatically generated">
            <a:extLst>
              <a:ext uri="{FF2B5EF4-FFF2-40B4-BE49-F238E27FC236}">
                <a16:creationId xmlns:a16="http://schemas.microsoft.com/office/drawing/2014/main" id="{6C8541CE-C5C5-00D2-4C58-D8160311DC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467" y="3812163"/>
            <a:ext cx="3278292" cy="2180064"/>
          </a:xfrm>
          <a:prstGeom prst="rect">
            <a:avLst/>
          </a:prstGeom>
        </p:spPr>
      </p:pic>
      <p:pic>
        <p:nvPicPr>
          <p:cNvPr id="15" name="Picture 14" descr="A group of boys in orange shirts&#10;&#10;Description automatically generated">
            <a:extLst>
              <a:ext uri="{FF2B5EF4-FFF2-40B4-BE49-F238E27FC236}">
                <a16:creationId xmlns:a16="http://schemas.microsoft.com/office/drawing/2014/main" id="{A6A21192-B0DA-62CF-E0B0-E6D7D24760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08763" y="3830586"/>
            <a:ext cx="3239769" cy="2162545"/>
          </a:xfrm>
          <a:prstGeom prst="rect">
            <a:avLst/>
          </a:prstGeom>
        </p:spPr>
      </p:pic>
    </p:spTree>
    <p:extLst>
      <p:ext uri="{BB962C8B-B14F-4D97-AF65-F5344CB8AC3E}">
        <p14:creationId xmlns:p14="http://schemas.microsoft.com/office/powerpoint/2010/main" val="277134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18" name="Rectangle 16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0" name="Rectangle 161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2" name="Rectangle 162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4" name="Rectangle 162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6224DA-077B-92A4-4564-8A5FDF0A124A}"/>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b="1" kern="1200">
                <a:solidFill>
                  <a:srgbClr val="FFFFFF"/>
                </a:solidFill>
                <a:latin typeface="+mj-lt"/>
                <a:ea typeface="+mj-ea"/>
                <a:cs typeface="+mj-cs"/>
              </a:rPr>
              <a:t>Right people</a:t>
            </a:r>
          </a:p>
        </p:txBody>
      </p:sp>
      <p:pic>
        <p:nvPicPr>
          <p:cNvPr id="5" name="Graphic 4" descr="Ear outline">
            <a:extLst>
              <a:ext uri="{FF2B5EF4-FFF2-40B4-BE49-F238E27FC236}">
                <a16:creationId xmlns:a16="http://schemas.microsoft.com/office/drawing/2014/main" id="{F405459D-A694-24E2-307F-D78AB2C97A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8879" y="4236425"/>
            <a:ext cx="779035" cy="779035"/>
          </a:xfrm>
          <a:prstGeom prst="rect">
            <a:avLst/>
          </a:prstGeom>
        </p:spPr>
      </p:pic>
      <p:sp>
        <p:nvSpPr>
          <p:cNvPr id="7" name="TextBox 6">
            <a:extLst>
              <a:ext uri="{FF2B5EF4-FFF2-40B4-BE49-F238E27FC236}">
                <a16:creationId xmlns:a16="http://schemas.microsoft.com/office/drawing/2014/main" id="{7F57C5D0-19A3-81A7-DB4A-31D4CC799F14}"/>
              </a:ext>
            </a:extLst>
          </p:cNvPr>
          <p:cNvSpPr txBox="1"/>
          <p:nvPr/>
        </p:nvSpPr>
        <p:spPr>
          <a:xfrm>
            <a:off x="1937914" y="4228363"/>
            <a:ext cx="3522284" cy="954107"/>
          </a:xfrm>
          <a:prstGeom prst="rect">
            <a:avLst/>
          </a:prstGeom>
          <a:noFill/>
        </p:spPr>
        <p:txBody>
          <a:bodyPr wrap="square" lIns="91440" tIns="45720" rIns="91440" bIns="45720" anchor="t">
            <a:spAutoFit/>
          </a:bodyPr>
          <a:lstStyle/>
          <a:p>
            <a:pPr defTabSz="777240">
              <a:spcAft>
                <a:spcPts val="600"/>
              </a:spcAft>
            </a:pPr>
            <a:r>
              <a:rPr lang="en-GB" sz="1530" b="1" kern="1200">
                <a:solidFill>
                  <a:schemeClr val="tx1"/>
                </a:solidFill>
                <a:latin typeface="Futura Std Book" panose="020B0502020204020303" pitchFamily="34" charset="77"/>
                <a:ea typeface="+mn-ea"/>
                <a:cs typeface="+mn-cs"/>
              </a:rPr>
              <a:t>Listen</a:t>
            </a:r>
          </a:p>
          <a:p>
            <a:pPr defTabSz="777240">
              <a:spcAft>
                <a:spcPts val="600"/>
              </a:spcAft>
            </a:pPr>
            <a:r>
              <a:rPr lang="en-GB" sz="1190" kern="1200">
                <a:solidFill>
                  <a:schemeClr val="tx1"/>
                </a:solidFill>
                <a:latin typeface="Futura Std Book" panose="020B0502020204020303" pitchFamily="34" charset="77"/>
                <a:ea typeface="+mn-ea"/>
                <a:cs typeface="+mn-cs"/>
              </a:rPr>
              <a:t>They want to be listened to, take their ideas seriously and let them take leadership of their session.</a:t>
            </a:r>
            <a:endParaRPr lang="en-GB" sz="1400">
              <a:latin typeface="Futura Std Book" panose="020B0502020204020303" pitchFamily="34" charset="77"/>
            </a:endParaRPr>
          </a:p>
        </p:txBody>
      </p:sp>
      <p:pic>
        <p:nvPicPr>
          <p:cNvPr id="9" name="Graphic 8" descr="Clapping hands outline">
            <a:extLst>
              <a:ext uri="{FF2B5EF4-FFF2-40B4-BE49-F238E27FC236}">
                <a16:creationId xmlns:a16="http://schemas.microsoft.com/office/drawing/2014/main" id="{98E61BEC-9FD0-231D-161C-A1A5D9731D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2395" y="5324051"/>
            <a:ext cx="779035" cy="779035"/>
          </a:xfrm>
          <a:prstGeom prst="rect">
            <a:avLst/>
          </a:prstGeom>
        </p:spPr>
      </p:pic>
      <p:sp>
        <p:nvSpPr>
          <p:cNvPr id="11" name="TextBox 10">
            <a:extLst>
              <a:ext uri="{FF2B5EF4-FFF2-40B4-BE49-F238E27FC236}">
                <a16:creationId xmlns:a16="http://schemas.microsoft.com/office/drawing/2014/main" id="{A2ECAFB2-EC42-BE32-5046-D1227CA7EEC8}"/>
              </a:ext>
            </a:extLst>
          </p:cNvPr>
          <p:cNvSpPr txBox="1"/>
          <p:nvPr/>
        </p:nvSpPr>
        <p:spPr>
          <a:xfrm>
            <a:off x="1931428" y="5387634"/>
            <a:ext cx="3948883" cy="1201867"/>
          </a:xfrm>
          <a:prstGeom prst="rect">
            <a:avLst/>
          </a:prstGeom>
          <a:noFill/>
        </p:spPr>
        <p:txBody>
          <a:bodyPr wrap="square" lIns="91440" tIns="45720" rIns="91440" bIns="45720" anchor="t">
            <a:spAutoFit/>
          </a:bodyPr>
          <a:lstStyle/>
          <a:p>
            <a:pPr defTabSz="777240">
              <a:spcAft>
                <a:spcPts val="600"/>
              </a:spcAft>
            </a:pPr>
            <a:r>
              <a:rPr lang="en-GB" sz="1530" b="1" kern="1200">
                <a:solidFill>
                  <a:schemeClr val="tx1"/>
                </a:solidFill>
                <a:latin typeface="Futura Std Book" panose="020B0502020204020303" pitchFamily="34" charset="77"/>
                <a:ea typeface="+mn-ea"/>
                <a:cs typeface="+mn-cs"/>
              </a:rPr>
              <a:t>Praise</a:t>
            </a:r>
          </a:p>
          <a:p>
            <a:pPr defTabSz="777240">
              <a:spcAft>
                <a:spcPts val="600"/>
              </a:spcAft>
            </a:pPr>
            <a:r>
              <a:rPr lang="en-GB" sz="1190" kern="1200">
                <a:solidFill>
                  <a:schemeClr val="tx1"/>
                </a:solidFill>
                <a:latin typeface="Futura Std Book" panose="020B0502020204020303" pitchFamily="34" charset="77"/>
                <a:ea typeface="+mn-ea"/>
                <a:cs typeface="+mn-cs"/>
              </a:rPr>
              <a:t>Celebrating and praising them for their achievements,</a:t>
            </a:r>
          </a:p>
          <a:p>
            <a:pPr defTabSz="777240">
              <a:spcAft>
                <a:spcPts val="600"/>
              </a:spcAft>
            </a:pPr>
            <a:r>
              <a:rPr lang="en-GB" sz="1190" kern="1200">
                <a:solidFill>
                  <a:schemeClr val="tx1"/>
                </a:solidFill>
                <a:latin typeface="Futura Std Book" panose="020B0502020204020303" pitchFamily="34" charset="77"/>
                <a:ea typeface="+mn-ea"/>
                <a:cs typeface="+mn-cs"/>
              </a:rPr>
              <a:t>whether it's through certificates or word of mouth.</a:t>
            </a:r>
          </a:p>
          <a:p>
            <a:pPr>
              <a:spcAft>
                <a:spcPts val="600"/>
              </a:spcAft>
            </a:pPr>
            <a:endParaRPr lang="en-GB" b="1">
              <a:solidFill>
                <a:srgbClr val="92D050"/>
              </a:solidFill>
            </a:endParaRPr>
          </a:p>
        </p:txBody>
      </p:sp>
      <p:pic>
        <p:nvPicPr>
          <p:cNvPr id="13" name="Graphic 12" descr="Sunglasses face outline outline">
            <a:extLst>
              <a:ext uri="{FF2B5EF4-FFF2-40B4-BE49-F238E27FC236}">
                <a16:creationId xmlns:a16="http://schemas.microsoft.com/office/drawing/2014/main" id="{8AC6305E-6268-CF53-69C4-C654C3B3C5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393" y="3200672"/>
            <a:ext cx="779035" cy="779035"/>
          </a:xfrm>
          <a:prstGeom prst="rect">
            <a:avLst/>
          </a:prstGeom>
        </p:spPr>
      </p:pic>
      <p:sp>
        <p:nvSpPr>
          <p:cNvPr id="15" name="TextBox 14">
            <a:extLst>
              <a:ext uri="{FF2B5EF4-FFF2-40B4-BE49-F238E27FC236}">
                <a16:creationId xmlns:a16="http://schemas.microsoft.com/office/drawing/2014/main" id="{50C97B5A-7368-5A92-50FF-96C5046FB6FE}"/>
              </a:ext>
            </a:extLst>
          </p:cNvPr>
          <p:cNvSpPr txBox="1"/>
          <p:nvPr/>
        </p:nvSpPr>
        <p:spPr>
          <a:xfrm>
            <a:off x="1931428" y="3471740"/>
            <a:ext cx="3702792" cy="458587"/>
          </a:xfrm>
          <a:prstGeom prst="rect">
            <a:avLst/>
          </a:prstGeom>
          <a:noFill/>
        </p:spPr>
        <p:txBody>
          <a:bodyPr wrap="square" lIns="91440" tIns="45720" rIns="91440" bIns="45720" anchor="t">
            <a:spAutoFit/>
          </a:bodyPr>
          <a:lstStyle/>
          <a:p>
            <a:pPr defTabSz="777240">
              <a:spcAft>
                <a:spcPts val="600"/>
              </a:spcAft>
            </a:pPr>
            <a:r>
              <a:rPr lang="en-GB" sz="1190" kern="1200">
                <a:solidFill>
                  <a:schemeClr val="tx1"/>
                </a:solidFill>
                <a:latin typeface="Futura Std Book" panose="020B0502020204020303" pitchFamily="34" charset="77"/>
                <a:ea typeface="+mn-ea"/>
                <a:cs typeface="+mn-cs"/>
              </a:rPr>
              <a:t>Making the sessions fun by adding variation and a range of activities keeps them engaged.</a:t>
            </a:r>
            <a:endParaRPr lang="en-GB">
              <a:latin typeface="Futura Std Book" panose="020B0502020204020303" pitchFamily="34" charset="77"/>
            </a:endParaRPr>
          </a:p>
        </p:txBody>
      </p:sp>
      <p:pic>
        <p:nvPicPr>
          <p:cNvPr id="19" name="Graphic 18" descr="Cheers outline">
            <a:extLst>
              <a:ext uri="{FF2B5EF4-FFF2-40B4-BE49-F238E27FC236}">
                <a16:creationId xmlns:a16="http://schemas.microsoft.com/office/drawing/2014/main" id="{31FA1091-2BCD-8A65-8612-83D2DD786A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73000" y="4350784"/>
            <a:ext cx="779035" cy="779035"/>
          </a:xfrm>
          <a:prstGeom prst="rect">
            <a:avLst/>
          </a:prstGeom>
        </p:spPr>
      </p:pic>
      <p:sp>
        <p:nvSpPr>
          <p:cNvPr id="21" name="TextBox 20">
            <a:extLst>
              <a:ext uri="{FF2B5EF4-FFF2-40B4-BE49-F238E27FC236}">
                <a16:creationId xmlns:a16="http://schemas.microsoft.com/office/drawing/2014/main" id="{ADBD26C6-A9D0-178D-7AAD-C15CEAB1B00D}"/>
              </a:ext>
            </a:extLst>
          </p:cNvPr>
          <p:cNvSpPr txBox="1"/>
          <p:nvPr/>
        </p:nvSpPr>
        <p:spPr>
          <a:xfrm>
            <a:off x="7052035" y="4427121"/>
            <a:ext cx="3727946" cy="770980"/>
          </a:xfrm>
          <a:prstGeom prst="rect">
            <a:avLst/>
          </a:prstGeom>
          <a:noFill/>
        </p:spPr>
        <p:txBody>
          <a:bodyPr wrap="square" lIns="91440" tIns="45720" rIns="91440" bIns="45720" anchor="t">
            <a:spAutoFit/>
          </a:bodyPr>
          <a:lstStyle/>
          <a:p>
            <a:pPr defTabSz="777240">
              <a:spcAft>
                <a:spcPts val="600"/>
              </a:spcAft>
            </a:pPr>
            <a:r>
              <a:rPr lang="en-GB" sz="1530" b="1" kern="1200">
                <a:solidFill>
                  <a:schemeClr val="tx1"/>
                </a:solidFill>
                <a:latin typeface="Futura Std Book" panose="020B0502020204020303" pitchFamily="34" charset="77"/>
                <a:ea typeface="+mn-ea"/>
                <a:cs typeface="+mn-cs"/>
              </a:rPr>
              <a:t>Inclusive</a:t>
            </a:r>
          </a:p>
          <a:p>
            <a:pPr defTabSz="777240">
              <a:spcAft>
                <a:spcPts val="600"/>
              </a:spcAft>
            </a:pPr>
            <a:r>
              <a:rPr lang="en-GB" sz="1190" kern="1200">
                <a:solidFill>
                  <a:schemeClr val="tx1"/>
                </a:solidFill>
                <a:latin typeface="Futura Std Book" panose="020B0502020204020303" pitchFamily="34" charset="77"/>
                <a:ea typeface="+mn-ea"/>
                <a:cs typeface="+mn-cs"/>
              </a:rPr>
              <a:t>Cater for all abilities and make sure your environment is welcoming.</a:t>
            </a:r>
            <a:endParaRPr lang="en-GB" sz="1400">
              <a:latin typeface="Futura Std Book" panose="020B0502020204020303" pitchFamily="34" charset="77"/>
            </a:endParaRPr>
          </a:p>
        </p:txBody>
      </p:sp>
      <p:sp>
        <p:nvSpPr>
          <p:cNvPr id="23" name="TextBox 22">
            <a:extLst>
              <a:ext uri="{FF2B5EF4-FFF2-40B4-BE49-F238E27FC236}">
                <a16:creationId xmlns:a16="http://schemas.microsoft.com/office/drawing/2014/main" id="{73259C88-D04A-99CC-3A0E-AA50EB728986}"/>
              </a:ext>
            </a:extLst>
          </p:cNvPr>
          <p:cNvSpPr txBox="1"/>
          <p:nvPr/>
        </p:nvSpPr>
        <p:spPr>
          <a:xfrm>
            <a:off x="7043355" y="5421329"/>
            <a:ext cx="4063015" cy="770980"/>
          </a:xfrm>
          <a:prstGeom prst="rect">
            <a:avLst/>
          </a:prstGeom>
          <a:noFill/>
        </p:spPr>
        <p:txBody>
          <a:bodyPr wrap="square" lIns="91440" tIns="45720" rIns="91440" bIns="45720" anchor="t">
            <a:spAutoFit/>
          </a:bodyPr>
          <a:lstStyle/>
          <a:p>
            <a:pPr defTabSz="777240">
              <a:spcAft>
                <a:spcPts val="600"/>
              </a:spcAft>
            </a:pPr>
            <a:r>
              <a:rPr lang="en-GB" sz="1530" b="1" kern="1200">
                <a:solidFill>
                  <a:schemeClr val="tx1"/>
                </a:solidFill>
                <a:latin typeface="Futura Std Book" panose="020B0502020204020303" pitchFamily="34" charset="77"/>
                <a:ea typeface="+mn-ea"/>
                <a:cs typeface="+mn-cs"/>
              </a:rPr>
              <a:t>Understanding</a:t>
            </a:r>
          </a:p>
          <a:p>
            <a:pPr defTabSz="777240">
              <a:spcAft>
                <a:spcPts val="600"/>
              </a:spcAft>
            </a:pPr>
            <a:r>
              <a:rPr lang="en-GB" sz="1190" kern="1200">
                <a:solidFill>
                  <a:schemeClr val="tx1"/>
                </a:solidFill>
                <a:latin typeface="Futura Std Book" panose="020B0502020204020303" pitchFamily="34" charset="77"/>
                <a:ea typeface="+mn-ea"/>
                <a:cs typeface="+mn-cs"/>
              </a:rPr>
              <a:t>Be understanding of women &amp; girls individual needs, barriers and motivations. One size does not fit all!</a:t>
            </a:r>
            <a:endParaRPr lang="en-GB" sz="1400">
              <a:latin typeface="Futura Std Book" panose="020B0502020204020303" pitchFamily="34" charset="77"/>
            </a:endParaRPr>
          </a:p>
        </p:txBody>
      </p:sp>
      <p:pic>
        <p:nvPicPr>
          <p:cNvPr id="25" name="Graphic 24" descr="Two Hearts outline">
            <a:extLst>
              <a:ext uri="{FF2B5EF4-FFF2-40B4-BE49-F238E27FC236}">
                <a16:creationId xmlns:a16="http://schemas.microsoft.com/office/drawing/2014/main" id="{6F4A834E-3DE0-D4B7-F95C-F70160F669C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43247" y="5513688"/>
            <a:ext cx="600107" cy="600107"/>
          </a:xfrm>
          <a:prstGeom prst="rect">
            <a:avLst/>
          </a:prstGeom>
        </p:spPr>
      </p:pic>
      <p:sp>
        <p:nvSpPr>
          <p:cNvPr id="32" name="TextBox 31">
            <a:extLst>
              <a:ext uri="{FF2B5EF4-FFF2-40B4-BE49-F238E27FC236}">
                <a16:creationId xmlns:a16="http://schemas.microsoft.com/office/drawing/2014/main" id="{E4098F57-1B44-2F05-F554-97E350B2D6D4}"/>
              </a:ext>
            </a:extLst>
          </p:cNvPr>
          <p:cNvSpPr txBox="1"/>
          <p:nvPr/>
        </p:nvSpPr>
        <p:spPr>
          <a:xfrm>
            <a:off x="1109571" y="2112579"/>
            <a:ext cx="9996799" cy="812530"/>
          </a:xfrm>
          <a:prstGeom prst="rect">
            <a:avLst/>
          </a:prstGeom>
          <a:noFill/>
        </p:spPr>
        <p:txBody>
          <a:bodyPr wrap="square" lIns="91440" tIns="45720" rIns="91440" bIns="45720" anchor="t">
            <a:spAutoFit/>
          </a:bodyPr>
          <a:lstStyle/>
          <a:p>
            <a:pPr defTabSz="777240">
              <a:spcAft>
                <a:spcPts val="600"/>
              </a:spcAft>
            </a:pPr>
            <a:r>
              <a:rPr lang="en-GB" sz="1190" kern="1200">
                <a:solidFill>
                  <a:schemeClr val="tx1"/>
                </a:solidFill>
                <a:latin typeface="Futura Std Book" panose="020B0502020204020303" pitchFamily="34" charset="77"/>
                <a:ea typeface="+mn-lt"/>
                <a:cs typeface="+mn-lt"/>
              </a:rPr>
              <a:t>We’re aware it’s not always possible to have female coaches at sessions, but we can take into consideration the key characteristics girls look for in a coach/leader. </a:t>
            </a:r>
          </a:p>
          <a:p>
            <a:pPr lvl="0">
              <a:spcAft>
                <a:spcPts val="600"/>
              </a:spcAft>
            </a:pPr>
            <a:endParaRPr lang="en-GB"/>
          </a:p>
        </p:txBody>
      </p:sp>
      <p:sp>
        <p:nvSpPr>
          <p:cNvPr id="1612" name="TextBox 1611">
            <a:extLst>
              <a:ext uri="{FF2B5EF4-FFF2-40B4-BE49-F238E27FC236}">
                <a16:creationId xmlns:a16="http://schemas.microsoft.com/office/drawing/2014/main" id="{5AF0C917-848E-55CF-5EBB-06297C2629F0}"/>
              </a:ext>
            </a:extLst>
          </p:cNvPr>
          <p:cNvSpPr txBox="1"/>
          <p:nvPr/>
        </p:nvSpPr>
        <p:spPr>
          <a:xfrm>
            <a:off x="6443247" y="2921250"/>
            <a:ext cx="3740991" cy="955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777240">
              <a:spcAft>
                <a:spcPts val="600"/>
              </a:spcAft>
            </a:pPr>
            <a:r>
              <a:rPr lang="en-GB" sz="2040" b="1" kern="1200">
                <a:solidFill>
                  <a:srgbClr val="FF0000"/>
                </a:solidFill>
                <a:latin typeface="Futura Std Book" panose="020B0502020204020303" pitchFamily="34" charset="77"/>
                <a:ea typeface="+mn-ea"/>
                <a:cs typeface="+mn-cs"/>
              </a:rPr>
              <a:t>32%</a:t>
            </a:r>
            <a:r>
              <a:rPr lang="en-GB" sz="2040" b="1" kern="1200">
                <a:solidFill>
                  <a:schemeClr val="tx1"/>
                </a:solidFill>
                <a:latin typeface="Futura Std Book" panose="020B0502020204020303" pitchFamily="34" charset="77"/>
                <a:ea typeface="+mn-ea"/>
                <a:cs typeface="+mn-cs"/>
              </a:rPr>
              <a:t> </a:t>
            </a:r>
            <a:r>
              <a:rPr lang="en-GB" sz="1190" b="1" kern="1200">
                <a:solidFill>
                  <a:schemeClr val="tx1"/>
                </a:solidFill>
                <a:latin typeface="Futura Std Book" panose="020B0502020204020303" pitchFamily="34" charset="77"/>
                <a:ea typeface="+mn-ea"/>
                <a:cs typeface="+mn-cs"/>
              </a:rPr>
              <a:t>of girls on </a:t>
            </a:r>
            <a:r>
              <a:rPr lang="en-GB" sz="1190" b="1" kern="1200" err="1">
                <a:solidFill>
                  <a:schemeClr val="tx1"/>
                </a:solidFill>
                <a:latin typeface="Futura Std Book" panose="020B0502020204020303" pitchFamily="34" charset="77"/>
                <a:ea typeface="+mn-ea"/>
                <a:cs typeface="+mn-cs"/>
              </a:rPr>
              <a:t>Wicketz</a:t>
            </a:r>
            <a:r>
              <a:rPr lang="en-GB" sz="1190" b="1" kern="1200">
                <a:solidFill>
                  <a:schemeClr val="tx1"/>
                </a:solidFill>
                <a:latin typeface="Futura Std Book" panose="020B0502020204020303" pitchFamily="34" charset="77"/>
                <a:ea typeface="+mn-ea"/>
                <a:cs typeface="+mn-cs"/>
              </a:rPr>
              <a:t> have highlighted the importance of having female coaches to improve their experience and to engage with more women &amp; girls</a:t>
            </a:r>
            <a:r>
              <a:rPr lang="en-US" sz="1190" b="1" kern="1200">
                <a:solidFill>
                  <a:schemeClr val="tx1"/>
                </a:solidFill>
                <a:latin typeface="Futura Std Book" panose="020B0502020204020303" pitchFamily="34" charset="77"/>
                <a:ea typeface="+mn-ea"/>
                <a:cs typeface="Calibri"/>
              </a:rPr>
              <a:t>​. </a:t>
            </a:r>
            <a:endParaRPr lang="en-GB" sz="1400" b="1">
              <a:solidFill>
                <a:schemeClr val="bg1"/>
              </a:solidFill>
              <a:latin typeface="Futura Std Book" panose="020B0502020204020303" pitchFamily="34" charset="77"/>
            </a:endParaRPr>
          </a:p>
        </p:txBody>
      </p:sp>
      <p:sp>
        <p:nvSpPr>
          <p:cNvPr id="1613" name="TextBox 1612">
            <a:extLst>
              <a:ext uri="{FF2B5EF4-FFF2-40B4-BE49-F238E27FC236}">
                <a16:creationId xmlns:a16="http://schemas.microsoft.com/office/drawing/2014/main" id="{BD36E913-79E3-93F0-5A3B-8D647A964791}"/>
              </a:ext>
            </a:extLst>
          </p:cNvPr>
          <p:cNvSpPr txBox="1"/>
          <p:nvPr/>
        </p:nvSpPr>
        <p:spPr>
          <a:xfrm>
            <a:off x="1937914" y="3230672"/>
            <a:ext cx="714116" cy="3251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777240">
              <a:spcAft>
                <a:spcPts val="600"/>
              </a:spcAft>
            </a:pPr>
            <a:r>
              <a:rPr lang="en-GB" sz="1530" b="1" kern="1200">
                <a:solidFill>
                  <a:schemeClr val="tx1"/>
                </a:solidFill>
                <a:latin typeface="Futura Std Book" panose="020B0502020204020303" pitchFamily="34" charset="77"/>
                <a:ea typeface="+mn-ea"/>
                <a:cs typeface="+mn-cs"/>
              </a:rPr>
              <a:t>Fun</a:t>
            </a:r>
            <a:endParaRPr lang="en-US" b="1">
              <a:latin typeface="Futura Std Book" panose="020B0502020204020303" pitchFamily="34" charset="77"/>
            </a:endParaRPr>
          </a:p>
        </p:txBody>
      </p:sp>
    </p:spTree>
    <p:extLst>
      <p:ext uri="{BB962C8B-B14F-4D97-AF65-F5344CB8AC3E}">
        <p14:creationId xmlns:p14="http://schemas.microsoft.com/office/powerpoint/2010/main" val="3020710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B28C8765-6AD0-C238-6064-C91F8BCC8666}"/>
              </a:ext>
            </a:extLst>
          </p:cNvPr>
          <p:cNvSpPr>
            <a:spLocks noGrp="1"/>
          </p:cNvSpPr>
          <p:nvPr>
            <p:ph type="title"/>
          </p:nvPr>
        </p:nvSpPr>
        <p:spPr>
          <a:xfrm>
            <a:off x="838200" y="401221"/>
            <a:ext cx="10515600" cy="1348065"/>
          </a:xfrm>
        </p:spPr>
        <p:txBody>
          <a:bodyPr vert="horz" lIns="91440" tIns="45720" rIns="91440" bIns="45720" rtlCol="0" anchor="ctr">
            <a:normAutofit/>
          </a:bodyPr>
          <a:lstStyle/>
          <a:p>
            <a:r>
              <a:rPr lang="en-US" sz="4200" b="1" kern="1200">
                <a:solidFill>
                  <a:srgbClr val="FFFFFF"/>
                </a:solidFill>
                <a:latin typeface="+mj-lt"/>
                <a:ea typeface="+mj-ea"/>
                <a:cs typeface="+mj-cs"/>
              </a:rPr>
              <a:t>Resources for you to use to inspire and encourage more girls to take part </a:t>
            </a:r>
          </a:p>
        </p:txBody>
      </p:sp>
      <p:sp>
        <p:nvSpPr>
          <p:cNvPr id="3" name="TextBox 2">
            <a:extLst>
              <a:ext uri="{FF2B5EF4-FFF2-40B4-BE49-F238E27FC236}">
                <a16:creationId xmlns:a16="http://schemas.microsoft.com/office/drawing/2014/main" id="{A70B3E49-DFFE-F7BF-6881-D8011FAD1B57}"/>
              </a:ext>
            </a:extLst>
          </p:cNvPr>
          <p:cNvSpPr txBox="1"/>
          <p:nvPr/>
        </p:nvSpPr>
        <p:spPr>
          <a:xfrm>
            <a:off x="838200" y="3152273"/>
            <a:ext cx="3793958" cy="3590174"/>
          </a:xfrm>
          <a:prstGeom prst="rect">
            <a:avLst/>
          </a:prstGeom>
        </p:spPr>
        <p:txBody>
          <a:bodyPr vert="horz" lIns="91440" tIns="45720" rIns="91440" bIns="45720" rtlCol="0">
            <a:normAutofit fontScale="92500" lnSpcReduction="20000"/>
          </a:bodyPr>
          <a:lstStyle/>
          <a:p>
            <a:pPr>
              <a:lnSpc>
                <a:spcPct val="90000"/>
              </a:lnSpc>
              <a:spcAft>
                <a:spcPts val="600"/>
              </a:spcAft>
            </a:pPr>
            <a:r>
              <a:rPr lang="en-US" sz="1700">
                <a:hlinkClick r:id="rId2"/>
              </a:rPr>
              <a:t>'Bring a buddy' invite</a:t>
            </a:r>
            <a:endParaRPr lang="en-US" sz="1700"/>
          </a:p>
          <a:p>
            <a:pPr>
              <a:lnSpc>
                <a:spcPct val="90000"/>
              </a:lnSpc>
              <a:spcAft>
                <a:spcPts val="600"/>
              </a:spcAft>
            </a:pPr>
            <a:endParaRPr lang="en-US" sz="1700"/>
          </a:p>
          <a:p>
            <a:pPr>
              <a:lnSpc>
                <a:spcPct val="90000"/>
              </a:lnSpc>
              <a:spcAft>
                <a:spcPts val="600"/>
              </a:spcAft>
            </a:pPr>
            <a:r>
              <a:rPr lang="en-US" sz="1700">
                <a:hlinkClick r:id="rId2"/>
              </a:rPr>
              <a:t>‘Bring a buddy’; how to implement it</a:t>
            </a:r>
            <a:r>
              <a:rPr lang="en-US" sz="1700"/>
              <a:t> </a:t>
            </a:r>
          </a:p>
          <a:p>
            <a:pPr>
              <a:lnSpc>
                <a:spcPct val="90000"/>
              </a:lnSpc>
              <a:spcAft>
                <a:spcPts val="600"/>
              </a:spcAft>
            </a:pPr>
            <a:endParaRPr lang="en-US" sz="1700"/>
          </a:p>
          <a:p>
            <a:pPr>
              <a:lnSpc>
                <a:spcPct val="90000"/>
              </a:lnSpc>
              <a:spcAft>
                <a:spcPts val="600"/>
              </a:spcAft>
            </a:pPr>
            <a:r>
              <a:rPr lang="en-US" sz="1700">
                <a:hlinkClick r:id="rId3"/>
              </a:rPr>
              <a:t>Welcome pack template </a:t>
            </a:r>
          </a:p>
          <a:p>
            <a:pPr marL="57150">
              <a:lnSpc>
                <a:spcPct val="90000"/>
              </a:lnSpc>
              <a:spcAft>
                <a:spcPts val="600"/>
              </a:spcAft>
            </a:pPr>
            <a:endParaRPr lang="en-US" sz="1700">
              <a:hlinkClick r:id="rId4"/>
            </a:endParaRPr>
          </a:p>
          <a:p>
            <a:pPr marL="57150">
              <a:lnSpc>
                <a:spcPct val="90000"/>
              </a:lnSpc>
              <a:spcAft>
                <a:spcPts val="600"/>
              </a:spcAft>
            </a:pPr>
            <a:r>
              <a:rPr lang="en-US" sz="1700">
                <a:hlinkClick r:id="rId4"/>
              </a:rPr>
              <a:t>Welcome Leader - what is it?</a:t>
            </a:r>
          </a:p>
          <a:p>
            <a:pPr marL="57150">
              <a:lnSpc>
                <a:spcPct val="90000"/>
              </a:lnSpc>
              <a:spcAft>
                <a:spcPts val="600"/>
              </a:spcAft>
            </a:pPr>
            <a:endParaRPr lang="en-US" sz="1700">
              <a:hlinkClick r:id="rId5"/>
            </a:endParaRPr>
          </a:p>
          <a:p>
            <a:pPr marL="57150">
              <a:lnSpc>
                <a:spcPct val="90000"/>
              </a:lnSpc>
              <a:spcAft>
                <a:spcPts val="600"/>
              </a:spcAft>
            </a:pPr>
            <a:r>
              <a:rPr lang="en-US" sz="1700">
                <a:hlinkClick r:id="rId5"/>
              </a:rPr>
              <a:t>Workshop- designing a poster or video</a:t>
            </a:r>
            <a:endParaRPr lang="en-US" sz="1700"/>
          </a:p>
          <a:p>
            <a:pPr marL="57150">
              <a:lnSpc>
                <a:spcPct val="90000"/>
              </a:lnSpc>
              <a:spcAft>
                <a:spcPts val="600"/>
              </a:spcAft>
            </a:pPr>
            <a:endParaRPr lang="en-US" sz="1700"/>
          </a:p>
          <a:p>
            <a:pPr marL="57150">
              <a:lnSpc>
                <a:spcPct val="90000"/>
              </a:lnSpc>
              <a:spcAft>
                <a:spcPts val="600"/>
              </a:spcAft>
            </a:pPr>
            <a:r>
              <a:rPr lang="en-US" sz="1700">
                <a:hlinkClick r:id="rId6"/>
              </a:rPr>
              <a:t>Reward card template </a:t>
            </a:r>
          </a:p>
          <a:p>
            <a:pPr>
              <a:lnSpc>
                <a:spcPct val="90000"/>
              </a:lnSpc>
              <a:spcAft>
                <a:spcPts val="600"/>
              </a:spcAft>
            </a:pPr>
            <a:endParaRPr lang="en-US" sz="1700"/>
          </a:p>
          <a:p>
            <a:pPr>
              <a:lnSpc>
                <a:spcPct val="90000"/>
              </a:lnSpc>
              <a:spcAft>
                <a:spcPts val="600"/>
              </a:spcAft>
            </a:pPr>
            <a:r>
              <a:rPr lang="en-US" sz="1700"/>
              <a:t> </a:t>
            </a:r>
            <a:r>
              <a:rPr lang="en-US" sz="1700">
                <a:hlinkClick r:id="rId7"/>
              </a:rPr>
              <a:t>Moments of pride Certificate </a:t>
            </a:r>
          </a:p>
          <a:p>
            <a:pPr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endParaRPr lang="en-US" sz="1700"/>
          </a:p>
        </p:txBody>
      </p:sp>
      <p:sp>
        <p:nvSpPr>
          <p:cNvPr id="4" name="TextBox 3">
            <a:extLst>
              <a:ext uri="{FF2B5EF4-FFF2-40B4-BE49-F238E27FC236}">
                <a16:creationId xmlns:a16="http://schemas.microsoft.com/office/drawing/2014/main" id="{83E1D003-0C5D-8F50-FD59-748305EBB5A5}"/>
              </a:ext>
            </a:extLst>
          </p:cNvPr>
          <p:cNvSpPr txBox="1"/>
          <p:nvPr/>
        </p:nvSpPr>
        <p:spPr>
          <a:xfrm>
            <a:off x="838200" y="2485329"/>
            <a:ext cx="8218448" cy="369332"/>
          </a:xfrm>
          <a:prstGeom prst="rect">
            <a:avLst/>
          </a:prstGeom>
          <a:noFill/>
        </p:spPr>
        <p:txBody>
          <a:bodyPr wrap="square" lIns="91440" tIns="45720" rIns="91440" bIns="45720" rtlCol="0" anchor="t">
            <a:spAutoFit/>
          </a:bodyPr>
          <a:lstStyle/>
          <a:p>
            <a:pPr>
              <a:spcAft>
                <a:spcPts val="600"/>
              </a:spcAft>
            </a:pPr>
            <a:r>
              <a:rPr lang="en-GB"/>
              <a:t>DO PORTAL- </a:t>
            </a:r>
            <a:r>
              <a:rPr lang="en-GB">
                <a:ea typeface="+mn-lt"/>
                <a:cs typeface="+mn-lt"/>
                <a:hlinkClick r:id="rId8"/>
              </a:rPr>
              <a:t>Wicketz Female Engagement Guide &amp; Resources</a:t>
            </a:r>
            <a:endParaRPr lang="en-GB"/>
          </a:p>
        </p:txBody>
      </p:sp>
      <p:pic>
        <p:nvPicPr>
          <p:cNvPr id="6" name="Graphic 5" descr="Blog outline">
            <a:extLst>
              <a:ext uri="{FF2B5EF4-FFF2-40B4-BE49-F238E27FC236}">
                <a16:creationId xmlns:a16="http://schemas.microsoft.com/office/drawing/2014/main" id="{BF48DB50-3EC9-9335-9CC4-AB30671082B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96600" y="2854661"/>
            <a:ext cx="914400" cy="914400"/>
          </a:xfrm>
          <a:prstGeom prst="rect">
            <a:avLst/>
          </a:prstGeom>
        </p:spPr>
      </p:pic>
      <p:pic>
        <p:nvPicPr>
          <p:cNvPr id="8" name="Graphic 7" descr="Blog outline">
            <a:extLst>
              <a:ext uri="{FF2B5EF4-FFF2-40B4-BE49-F238E27FC236}">
                <a16:creationId xmlns:a16="http://schemas.microsoft.com/office/drawing/2014/main" id="{8B5FD8F5-A4C2-3461-58D2-7F066DD5B81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98044" y="4793732"/>
            <a:ext cx="914400" cy="914400"/>
          </a:xfrm>
          <a:prstGeom prst="rect">
            <a:avLst/>
          </a:prstGeom>
        </p:spPr>
      </p:pic>
      <p:pic>
        <p:nvPicPr>
          <p:cNvPr id="12" name="Graphic 11" descr="Cheers outline">
            <a:extLst>
              <a:ext uri="{FF2B5EF4-FFF2-40B4-BE49-F238E27FC236}">
                <a16:creationId xmlns:a16="http://schemas.microsoft.com/office/drawing/2014/main" id="{86211E39-967B-FC33-40E5-0EA0E6DEDDF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893552" y="3819108"/>
            <a:ext cx="914400" cy="914400"/>
          </a:xfrm>
          <a:prstGeom prst="rect">
            <a:avLst/>
          </a:prstGeom>
        </p:spPr>
      </p:pic>
      <p:pic>
        <p:nvPicPr>
          <p:cNvPr id="14" name="Graphic 13" descr="Circles with arrows outline">
            <a:extLst>
              <a:ext uri="{FF2B5EF4-FFF2-40B4-BE49-F238E27FC236}">
                <a16:creationId xmlns:a16="http://schemas.microsoft.com/office/drawing/2014/main" id="{B8F2E5A5-0317-B5EE-19CE-994C478B686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896600" y="5708132"/>
            <a:ext cx="914400" cy="914400"/>
          </a:xfrm>
          <a:prstGeom prst="rect">
            <a:avLst/>
          </a:prstGeom>
        </p:spPr>
      </p:pic>
    </p:spTree>
    <p:extLst>
      <p:ext uri="{BB962C8B-B14F-4D97-AF65-F5344CB8AC3E}">
        <p14:creationId xmlns:p14="http://schemas.microsoft.com/office/powerpoint/2010/main" val="2196793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29DCC-CD2C-5489-0F81-D1154545C6A5}"/>
              </a:ext>
            </a:extLst>
          </p:cNvPr>
          <p:cNvSpPr>
            <a:spLocks noGrp="1"/>
          </p:cNvSpPr>
          <p:nvPr>
            <p:ph type="title"/>
          </p:nvPr>
        </p:nvSpPr>
        <p:spPr>
          <a:xfrm>
            <a:off x="838200" y="365125"/>
            <a:ext cx="10515600" cy="1325563"/>
          </a:xfrm>
        </p:spPr>
        <p:txBody>
          <a:bodyPr vert="horz" lIns="91440" tIns="45720" rIns="91440" bIns="45720" rtlCol="0" anchor="ctr">
            <a:normAutofit fontScale="90000"/>
          </a:bodyPr>
          <a:lstStyle/>
          <a:p>
            <a:r>
              <a:rPr lang="en-US" b="1">
                <a:latin typeface="Futura Std Book" panose="020B0502020204020303" pitchFamily="34" charset="77"/>
              </a:rPr>
              <a:t>Why is it important?</a:t>
            </a:r>
            <a:br>
              <a:rPr lang="en-US" sz="2800"/>
            </a:br>
            <a:br>
              <a:rPr lang="en-US" sz="2800"/>
            </a:br>
            <a:endParaRPr lang="en-US" sz="2800"/>
          </a:p>
        </p:txBody>
      </p:sp>
      <p:sp>
        <p:nvSpPr>
          <p:cNvPr id="3" name="TextBox 2">
            <a:extLst>
              <a:ext uri="{FF2B5EF4-FFF2-40B4-BE49-F238E27FC236}">
                <a16:creationId xmlns:a16="http://schemas.microsoft.com/office/drawing/2014/main" id="{C0D93BE4-DF8A-8B18-475A-1217CCA3A963}"/>
              </a:ext>
            </a:extLst>
          </p:cNvPr>
          <p:cNvSpPr txBox="1"/>
          <p:nvPr/>
        </p:nvSpPr>
        <p:spPr>
          <a:xfrm>
            <a:off x="223520" y="4038600"/>
            <a:ext cx="11480800" cy="1431161"/>
          </a:xfrm>
          <a:prstGeom prst="rect">
            <a:avLst/>
          </a:prstGeom>
          <a:noFill/>
        </p:spPr>
        <p:txBody>
          <a:bodyPr wrap="square" rtlCol="0">
            <a:spAutoFit/>
          </a:bodyPr>
          <a:lstStyle/>
          <a:p>
            <a:pPr>
              <a:spcAft>
                <a:spcPts val="600"/>
              </a:spcAft>
            </a:pPr>
            <a:endParaRPr lang="en-GB"/>
          </a:p>
          <a:p>
            <a:pPr>
              <a:spcAft>
                <a:spcPts val="600"/>
              </a:spcAft>
            </a:pPr>
            <a:endParaRPr lang="en-GB"/>
          </a:p>
          <a:p>
            <a:pPr>
              <a:spcAft>
                <a:spcPts val="600"/>
              </a:spcAft>
            </a:pPr>
            <a:endParaRPr lang="en-GB"/>
          </a:p>
          <a:p>
            <a:pPr>
              <a:spcAft>
                <a:spcPts val="600"/>
              </a:spcAft>
            </a:pPr>
            <a:endParaRPr lang="en-GB"/>
          </a:p>
        </p:txBody>
      </p:sp>
      <p:graphicFrame>
        <p:nvGraphicFramePr>
          <p:cNvPr id="7" name="TextBox 4">
            <a:extLst>
              <a:ext uri="{FF2B5EF4-FFF2-40B4-BE49-F238E27FC236}">
                <a16:creationId xmlns:a16="http://schemas.microsoft.com/office/drawing/2014/main" id="{04D86C8A-D57E-0502-9952-7A5CC9024803}"/>
              </a:ext>
            </a:extLst>
          </p:cNvPr>
          <p:cNvGraphicFramePr/>
          <p:nvPr>
            <p:extLst>
              <p:ext uri="{D42A27DB-BD31-4B8C-83A1-F6EECF244321}">
                <p14:modId xmlns:p14="http://schemas.microsoft.com/office/powerpoint/2010/main" val="16275714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4441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DD2AAD-E94A-EBE8-1C47-5CBFA6909BB7}"/>
              </a:ext>
            </a:extLst>
          </p:cNvPr>
          <p:cNvSpPr>
            <a:spLocks noGrp="1"/>
          </p:cNvSpPr>
          <p:nvPr>
            <p:ph type="title"/>
          </p:nvPr>
        </p:nvSpPr>
        <p:spPr>
          <a:xfrm>
            <a:off x="411479" y="710948"/>
            <a:ext cx="4798194" cy="1381430"/>
          </a:xfrm>
        </p:spPr>
        <p:txBody>
          <a:bodyPr vert="horz" lIns="91440" tIns="45720" rIns="91440" bIns="45720" rtlCol="0" anchor="b">
            <a:normAutofit/>
          </a:bodyPr>
          <a:lstStyle/>
          <a:p>
            <a:r>
              <a:rPr lang="en-US" sz="4000" b="1" kern="1200">
                <a:solidFill>
                  <a:schemeClr val="tx1"/>
                </a:solidFill>
                <a:latin typeface="Futura Std Book" panose="020B0502020204020303" pitchFamily="34" charset="77"/>
              </a:rPr>
              <a:t>The opportunity </a:t>
            </a:r>
            <a:br>
              <a:rPr lang="en-US" sz="3400" kern="1200">
                <a:solidFill>
                  <a:schemeClr val="tx1"/>
                </a:solidFill>
                <a:latin typeface="+mj-lt"/>
                <a:ea typeface="+mj-ea"/>
                <a:cs typeface="+mj-cs"/>
              </a:rPr>
            </a:br>
            <a:endParaRPr lang="en-US" sz="3400" kern="1200">
              <a:solidFill>
                <a:schemeClr val="tx1"/>
              </a:solidFill>
              <a:latin typeface="+mj-lt"/>
              <a:ea typeface="+mj-ea"/>
              <a:cs typeface="+mj-cs"/>
            </a:endParaRPr>
          </a:p>
        </p:txBody>
      </p:sp>
      <p:sp>
        <p:nvSpPr>
          <p:cNvPr id="26" name="Rectangle 25">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F940DF8D-7357-C5FD-CFF8-9B1809B1F2EB}"/>
              </a:ext>
            </a:extLst>
          </p:cNvPr>
          <p:cNvSpPr txBox="1"/>
          <p:nvPr/>
        </p:nvSpPr>
        <p:spPr>
          <a:xfrm>
            <a:off x="519638" y="2756671"/>
            <a:ext cx="11152724" cy="4107385"/>
          </a:xfrm>
          <a:prstGeom prst="rect">
            <a:avLst/>
          </a:prstGeom>
        </p:spPr>
        <p:txBody>
          <a:bodyPr vert="horz" lIns="91440" tIns="45720" rIns="91440" bIns="45720" rtlCol="0" anchor="t">
            <a:normAutofit/>
          </a:bodyPr>
          <a:lstStyle/>
          <a:p>
            <a:pPr>
              <a:lnSpc>
                <a:spcPct val="90000"/>
              </a:lnSpc>
              <a:spcAft>
                <a:spcPts val="600"/>
              </a:spcAft>
            </a:pPr>
            <a:r>
              <a:rPr lang="en-US">
                <a:latin typeface="Futura Std Book" panose="020B0502020204020303" pitchFamily="34" charset="77"/>
              </a:rPr>
              <a:t>Research has shown that the ‘traditional’ cricket offer is not suitable or appealing, especially for those who are new to the game. </a:t>
            </a:r>
          </a:p>
          <a:p>
            <a:pPr>
              <a:lnSpc>
                <a:spcPct val="90000"/>
              </a:lnSpc>
              <a:spcAft>
                <a:spcPts val="600"/>
              </a:spcAft>
            </a:pPr>
            <a:endParaRPr lang="en-US"/>
          </a:p>
          <a:p>
            <a:pPr>
              <a:lnSpc>
                <a:spcPct val="90000"/>
              </a:lnSpc>
              <a:spcAft>
                <a:spcPts val="600"/>
              </a:spcAft>
            </a:pPr>
            <a:endParaRPr lang="en-US"/>
          </a:p>
          <a:p>
            <a:pPr>
              <a:lnSpc>
                <a:spcPct val="90000"/>
              </a:lnSpc>
              <a:spcAft>
                <a:spcPts val="600"/>
              </a:spcAft>
            </a:pPr>
            <a:endParaRPr lang="en-US"/>
          </a:p>
          <a:p>
            <a:pPr>
              <a:lnSpc>
                <a:spcPct val="90000"/>
              </a:lnSpc>
              <a:spcAft>
                <a:spcPts val="600"/>
              </a:spcAft>
            </a:pPr>
            <a:endParaRPr lang="en-US"/>
          </a:p>
          <a:p>
            <a:pPr>
              <a:lnSpc>
                <a:spcPct val="90000"/>
              </a:lnSpc>
              <a:spcAft>
                <a:spcPts val="600"/>
              </a:spcAft>
            </a:pPr>
            <a:endParaRPr lang="en-US"/>
          </a:p>
          <a:p>
            <a:pPr>
              <a:lnSpc>
                <a:spcPct val="90000"/>
              </a:lnSpc>
              <a:spcAft>
                <a:spcPts val="600"/>
              </a:spcAft>
            </a:pPr>
            <a:endParaRPr lang="en-US"/>
          </a:p>
          <a:p>
            <a:pPr>
              <a:lnSpc>
                <a:spcPct val="90000"/>
              </a:lnSpc>
              <a:spcAft>
                <a:spcPts val="600"/>
              </a:spcAft>
            </a:pPr>
            <a:endParaRPr lang="en-US"/>
          </a:p>
          <a:p>
            <a:pPr>
              <a:lnSpc>
                <a:spcPct val="90000"/>
              </a:lnSpc>
              <a:spcAft>
                <a:spcPts val="600"/>
              </a:spcAft>
            </a:pPr>
            <a:r>
              <a:rPr lang="en-US">
                <a:latin typeface="Futura Std Book" panose="020B0502020204020303" pitchFamily="34" charset="77"/>
              </a:rPr>
              <a:t>Within this guide, we will provide you with a wide range of resources, guidance and ideas to help you to encourage more girls to play and fall in love with the game.</a:t>
            </a:r>
          </a:p>
        </p:txBody>
      </p:sp>
      <p:sp>
        <p:nvSpPr>
          <p:cNvPr id="8" name="TextBox 7">
            <a:extLst>
              <a:ext uri="{FF2B5EF4-FFF2-40B4-BE49-F238E27FC236}">
                <a16:creationId xmlns:a16="http://schemas.microsoft.com/office/drawing/2014/main" id="{293C9919-6116-9A95-73F1-09458A0942FB}"/>
              </a:ext>
            </a:extLst>
          </p:cNvPr>
          <p:cNvSpPr txBox="1"/>
          <p:nvPr/>
        </p:nvSpPr>
        <p:spPr>
          <a:xfrm>
            <a:off x="494058" y="3677485"/>
            <a:ext cx="3062657" cy="338554"/>
          </a:xfrm>
          <a:prstGeom prst="rect">
            <a:avLst/>
          </a:prstGeom>
          <a:noFill/>
        </p:spPr>
        <p:txBody>
          <a:bodyPr wrap="square" lIns="91440" tIns="45720" rIns="91440" bIns="45720" rtlCol="0" anchor="t">
            <a:spAutoFit/>
          </a:bodyPr>
          <a:lstStyle/>
          <a:p>
            <a:pPr defTabSz="493776"/>
            <a:r>
              <a:rPr lang="en-GB" sz="1600" kern="1200">
                <a:latin typeface="Futura Std Book" panose="020B0502020204020303" pitchFamily="34" charset="77"/>
              </a:rPr>
              <a:t>What we want to achieve:</a:t>
            </a:r>
            <a:endParaRPr lang="en-GB" sz="1600">
              <a:latin typeface="Futura Std Book" panose="020B0502020204020303" pitchFamily="34" charset="77"/>
            </a:endParaRPr>
          </a:p>
        </p:txBody>
      </p:sp>
      <p:graphicFrame>
        <p:nvGraphicFramePr>
          <p:cNvPr id="10" name="TextBox 4">
            <a:extLst>
              <a:ext uri="{FF2B5EF4-FFF2-40B4-BE49-F238E27FC236}">
                <a16:creationId xmlns:a16="http://schemas.microsoft.com/office/drawing/2014/main" id="{F0731703-A86D-6220-2571-D92761ECF4CB}"/>
              </a:ext>
            </a:extLst>
          </p:cNvPr>
          <p:cNvGraphicFramePr/>
          <p:nvPr>
            <p:extLst>
              <p:ext uri="{D42A27DB-BD31-4B8C-83A1-F6EECF244321}">
                <p14:modId xmlns:p14="http://schemas.microsoft.com/office/powerpoint/2010/main" val="1102968910"/>
              </p:ext>
            </p:extLst>
          </p:nvPr>
        </p:nvGraphicFramePr>
        <p:xfrm>
          <a:off x="-350551" y="4139528"/>
          <a:ext cx="11946488" cy="1270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4107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9E141D1-9098-01F4-27A2-61CCBAA93B2C}"/>
              </a:ext>
            </a:extLst>
          </p:cNvPr>
          <p:cNvSpPr>
            <a:spLocks noGrp="1"/>
          </p:cNvSpPr>
          <p:nvPr>
            <p:ph type="title"/>
          </p:nvPr>
        </p:nvSpPr>
        <p:spPr>
          <a:xfrm>
            <a:off x="116405" y="329987"/>
            <a:ext cx="10044023" cy="877729"/>
          </a:xfrm>
        </p:spPr>
        <p:txBody>
          <a:bodyPr vert="horz" lIns="91440" tIns="45720" rIns="91440" bIns="45720" rtlCol="0" anchor="ctr">
            <a:noAutofit/>
          </a:bodyPr>
          <a:lstStyle/>
          <a:p>
            <a:r>
              <a:rPr lang="en-US" b="1">
                <a:solidFill>
                  <a:srgbClr val="FFFFFF"/>
                </a:solidFill>
                <a:latin typeface="Futura Std Book" panose="020B0502020204020303" pitchFamily="34" charset="77"/>
              </a:rPr>
              <a:t>Motivation</a:t>
            </a:r>
            <a:br>
              <a:rPr lang="en-US" kern="1200"/>
            </a:br>
            <a:endParaRPr lang="en-US" kern="1200">
              <a:solidFill>
                <a:srgbClr val="FFFFFF"/>
              </a:solidFill>
              <a:latin typeface="+mj-lt"/>
              <a:ea typeface="+mj-ea"/>
              <a:cs typeface="+mj-cs"/>
            </a:endParaRPr>
          </a:p>
        </p:txBody>
      </p:sp>
      <p:sp>
        <p:nvSpPr>
          <p:cNvPr id="7" name="TextBox 6">
            <a:extLst>
              <a:ext uri="{FF2B5EF4-FFF2-40B4-BE49-F238E27FC236}">
                <a16:creationId xmlns:a16="http://schemas.microsoft.com/office/drawing/2014/main" id="{CBE33A2A-805D-4C83-CD28-2215C8D2DCBA}"/>
              </a:ext>
            </a:extLst>
          </p:cNvPr>
          <p:cNvSpPr txBox="1"/>
          <p:nvPr/>
        </p:nvSpPr>
        <p:spPr>
          <a:xfrm>
            <a:off x="253108" y="6046281"/>
            <a:ext cx="11694250" cy="646331"/>
          </a:xfrm>
          <a:prstGeom prst="rect">
            <a:avLst/>
          </a:prstGeom>
          <a:noFill/>
        </p:spPr>
        <p:txBody>
          <a:bodyPr wrap="square" rtlCol="0">
            <a:spAutoFit/>
          </a:bodyPr>
          <a:lstStyle/>
          <a:p>
            <a:pPr defTabSz="749808">
              <a:spcAft>
                <a:spcPts val="600"/>
              </a:spcAft>
            </a:pPr>
            <a:r>
              <a:rPr lang="en-GB" kern="1200">
                <a:solidFill>
                  <a:schemeClr val="tx1"/>
                </a:solidFill>
                <a:latin typeface="Futura Std Book" panose="020B0502020204020303" pitchFamily="34" charset="77"/>
              </a:rPr>
              <a:t>Top tip: In order to attract more women and girls into </a:t>
            </a:r>
            <a:r>
              <a:rPr lang="en-GB" kern="1200" err="1">
                <a:solidFill>
                  <a:schemeClr val="tx1"/>
                </a:solidFill>
                <a:latin typeface="Futura Std Book" panose="020B0502020204020303" pitchFamily="34" charset="77"/>
              </a:rPr>
              <a:t>Wicketz</a:t>
            </a:r>
            <a:r>
              <a:rPr lang="en-GB" kern="1200">
                <a:solidFill>
                  <a:schemeClr val="tx1"/>
                </a:solidFill>
                <a:latin typeface="Futura Std Book" panose="020B0502020204020303" pitchFamily="34" charset="77"/>
              </a:rPr>
              <a:t>, we must relate and respond to these motivations at our hub sessions…</a:t>
            </a:r>
            <a:endParaRPr lang="en-GB">
              <a:latin typeface="Futura Std Book" panose="020B0502020204020303" pitchFamily="34" charset="77"/>
            </a:endParaRPr>
          </a:p>
        </p:txBody>
      </p:sp>
      <p:graphicFrame>
        <p:nvGraphicFramePr>
          <p:cNvPr id="9" name="TextBox 5">
            <a:extLst>
              <a:ext uri="{FF2B5EF4-FFF2-40B4-BE49-F238E27FC236}">
                <a16:creationId xmlns:a16="http://schemas.microsoft.com/office/drawing/2014/main" id="{49E73679-C00C-EE5B-3251-3E8A7A7C3097}"/>
              </a:ext>
            </a:extLst>
          </p:cNvPr>
          <p:cNvGraphicFramePr/>
          <p:nvPr>
            <p:extLst>
              <p:ext uri="{D42A27DB-BD31-4B8C-83A1-F6EECF244321}">
                <p14:modId xmlns:p14="http://schemas.microsoft.com/office/powerpoint/2010/main" val="270732687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F1B2C730-377D-3C60-85EF-BC043808709B}"/>
              </a:ext>
            </a:extLst>
          </p:cNvPr>
          <p:cNvSpPr txBox="1"/>
          <p:nvPr/>
        </p:nvSpPr>
        <p:spPr>
          <a:xfrm>
            <a:off x="101600" y="866120"/>
            <a:ext cx="12090398" cy="523220"/>
          </a:xfrm>
          <a:prstGeom prst="rect">
            <a:avLst/>
          </a:prstGeom>
          <a:noFill/>
        </p:spPr>
        <p:txBody>
          <a:bodyPr wrap="square" lIns="91440" tIns="45720" rIns="91440" bIns="45720" rtlCol="0" anchor="t">
            <a:spAutoFit/>
          </a:bodyPr>
          <a:lstStyle/>
          <a:p>
            <a:r>
              <a:rPr lang="en-US" sz="1400" kern="1200">
                <a:solidFill>
                  <a:srgbClr val="FFFFFF"/>
                </a:solidFill>
                <a:latin typeface="Futura Std Book" panose="020B0502020204020303" pitchFamily="34" charset="77"/>
                <a:ea typeface="+mj-ea"/>
                <a:cs typeface="+mj-cs"/>
              </a:rPr>
              <a:t>It is evident from our research that women and girls are motivated to play for social reason as opposed to learning elite cricket skills. </a:t>
            </a:r>
            <a:r>
              <a:rPr lang="en-US" sz="1400">
                <a:solidFill>
                  <a:srgbClr val="FFFFFF"/>
                </a:solidFill>
                <a:latin typeface="Futura Std Book" panose="020B0502020204020303" pitchFamily="34" charset="77"/>
                <a:ea typeface="+mj-ea"/>
                <a:cs typeface="+mj-cs"/>
              </a:rPr>
              <a:t>To reach</a:t>
            </a:r>
            <a:r>
              <a:rPr lang="en-US" sz="1400" kern="1200">
                <a:solidFill>
                  <a:srgbClr val="FFFFFF"/>
                </a:solidFill>
                <a:latin typeface="Futura Std Book" panose="020B0502020204020303" pitchFamily="34" charset="77"/>
                <a:ea typeface="+mj-ea"/>
                <a:cs typeface="+mj-cs"/>
              </a:rPr>
              <a:t> more women and girls, we must relate and respond to the motivations. We have identified 6 motivating factors from our research -</a:t>
            </a:r>
            <a:endParaRPr lang="en-GB" sz="1400">
              <a:latin typeface="Futura Std Book" panose="020B0502020204020303" pitchFamily="34" charset="77"/>
            </a:endParaRPr>
          </a:p>
        </p:txBody>
      </p:sp>
    </p:spTree>
    <p:extLst>
      <p:ext uri="{BB962C8B-B14F-4D97-AF65-F5344CB8AC3E}">
        <p14:creationId xmlns:p14="http://schemas.microsoft.com/office/powerpoint/2010/main" val="1987568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73E553F-2EAF-E5FB-CBD2-2A19348DE34C}"/>
              </a:ext>
            </a:extLst>
          </p:cNvPr>
          <p:cNvSpPr txBox="1"/>
          <p:nvPr/>
        </p:nvSpPr>
        <p:spPr>
          <a:xfrm>
            <a:off x="6441929" y="1414172"/>
            <a:ext cx="5334930" cy="30041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a:latin typeface="+mj-lt"/>
                <a:ea typeface="+mj-ea"/>
                <a:cs typeface="+mj-cs"/>
              </a:rPr>
              <a:t>What do girls love about </a:t>
            </a:r>
            <a:r>
              <a:rPr lang="en-US" sz="6000" b="1" err="1">
                <a:latin typeface="+mj-lt"/>
                <a:ea typeface="+mj-ea"/>
                <a:cs typeface="+mj-cs"/>
              </a:rPr>
              <a:t>Wicketz</a:t>
            </a:r>
            <a:r>
              <a:rPr lang="en-US" sz="6000" b="1">
                <a:latin typeface="+mj-lt"/>
                <a:ea typeface="+mj-ea"/>
                <a:cs typeface="+mj-cs"/>
              </a:rPr>
              <a:t>?</a:t>
            </a:r>
          </a:p>
        </p:txBody>
      </p:sp>
      <p:sp>
        <p:nvSpPr>
          <p:cNvPr id="12" name="Freeform: Shape 11">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4" name="Picture 3" descr="A heart shaped text with blue text&#10;&#10;Description automatically generated with medium confidence">
            <a:extLst>
              <a:ext uri="{FF2B5EF4-FFF2-40B4-BE49-F238E27FC236}">
                <a16:creationId xmlns:a16="http://schemas.microsoft.com/office/drawing/2014/main" id="{0753F927-3A44-B2F2-CC79-7D39BB90061A}"/>
              </a:ext>
            </a:extLst>
          </p:cNvPr>
          <p:cNvPicPr>
            <a:picLocks noChangeAspect="1"/>
          </p:cNvPicPr>
          <p:nvPr/>
        </p:nvPicPr>
        <p:blipFill rotWithShape="1">
          <a:blip r:embed="rId2">
            <a:extLst>
              <a:ext uri="{28A0092B-C50C-407E-A947-70E740481C1C}">
                <a14:useLocalDpi xmlns:a14="http://schemas.microsoft.com/office/drawing/2010/main" val="0"/>
              </a:ext>
            </a:extLst>
          </a:blip>
          <a:srcRect r="3" b="3"/>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2" name="Freeform: Shape 21">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53097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1D6817-F00E-D40C-5905-664D21FB642A}"/>
              </a:ext>
            </a:extLst>
          </p:cNvPr>
          <p:cNvSpPr>
            <a:spLocks noGrp="1"/>
          </p:cNvSpPr>
          <p:nvPr>
            <p:ph type="title"/>
          </p:nvPr>
        </p:nvSpPr>
        <p:spPr>
          <a:xfrm>
            <a:off x="4206875" y="59971"/>
            <a:ext cx="7790667" cy="1675623"/>
          </a:xfrm>
        </p:spPr>
        <p:txBody>
          <a:bodyPr vert="horz" lIns="91440" tIns="45720" rIns="91440" bIns="45720" rtlCol="0" anchor="b">
            <a:normAutofit fontScale="90000"/>
          </a:bodyPr>
          <a:lstStyle/>
          <a:p>
            <a:r>
              <a:rPr lang="en-US" sz="3700" b="1">
                <a:latin typeface="Futura Std Book" panose="020B0502020204020303" pitchFamily="34" charset="77"/>
              </a:rPr>
              <a:t>Barriers- what is stopping woman and girls from playing cricket?</a:t>
            </a:r>
            <a:br>
              <a:rPr lang="en-US" sz="3700"/>
            </a:br>
            <a:endParaRPr lang="en-US" sz="3700"/>
          </a:p>
        </p:txBody>
      </p:sp>
      <p:sp>
        <p:nvSpPr>
          <p:cNvPr id="3" name="TextBox 2">
            <a:extLst>
              <a:ext uri="{FF2B5EF4-FFF2-40B4-BE49-F238E27FC236}">
                <a16:creationId xmlns:a16="http://schemas.microsoft.com/office/drawing/2014/main" id="{EBC96FF5-E63A-B789-9DC2-12D3F6F2241C}"/>
              </a:ext>
            </a:extLst>
          </p:cNvPr>
          <p:cNvSpPr txBox="1"/>
          <p:nvPr/>
        </p:nvSpPr>
        <p:spPr>
          <a:xfrm>
            <a:off x="4206875" y="1417190"/>
            <a:ext cx="6798539" cy="3705217"/>
          </a:xfrm>
          <a:prstGeom prst="rect">
            <a:avLst/>
          </a:prstGeom>
        </p:spPr>
        <p:txBody>
          <a:bodyPr vert="horz" lIns="91440" tIns="45720" rIns="91440" bIns="45720" rtlCol="0">
            <a:normAutofit/>
          </a:bodyPr>
          <a:lstStyle/>
          <a:p>
            <a:pPr>
              <a:lnSpc>
                <a:spcPct val="90000"/>
              </a:lnSpc>
              <a:spcAft>
                <a:spcPts val="600"/>
              </a:spcAft>
            </a:pPr>
            <a:r>
              <a:rPr lang="en-US" sz="2000">
                <a:latin typeface="Futura Std Book" panose="020B0502020204020303" pitchFamily="34" charset="77"/>
              </a:rPr>
              <a:t>We have identified 10 main barriers from women &amp; girls on our </a:t>
            </a:r>
            <a:r>
              <a:rPr lang="en-US" sz="2000" err="1">
                <a:latin typeface="Futura Std Book" panose="020B0502020204020303" pitchFamily="34" charset="77"/>
              </a:rPr>
              <a:t>programme</a:t>
            </a:r>
            <a:endParaRPr lang="en-US" sz="2000">
              <a:latin typeface="Futura Std Book" panose="020B0502020204020303" pitchFamily="34" charset="77"/>
            </a:endParaRPr>
          </a:p>
        </p:txBody>
      </p:sp>
      <p:sp>
        <p:nvSpPr>
          <p:cNvPr id="5" name="TextBox 4">
            <a:extLst>
              <a:ext uri="{FF2B5EF4-FFF2-40B4-BE49-F238E27FC236}">
                <a16:creationId xmlns:a16="http://schemas.microsoft.com/office/drawing/2014/main" id="{BFAE67C5-64C3-BD14-54DC-8DEB3E71F23D}"/>
              </a:ext>
            </a:extLst>
          </p:cNvPr>
          <p:cNvSpPr txBox="1"/>
          <p:nvPr/>
        </p:nvSpPr>
        <p:spPr>
          <a:xfrm>
            <a:off x="4206875" y="2097087"/>
            <a:ext cx="4022725" cy="4760913"/>
          </a:xfrm>
          <a:prstGeom prst="rect">
            <a:avLst/>
          </a:prstGeom>
          <a:noFill/>
        </p:spPr>
        <p:txBody>
          <a:bodyPr wrap="square" lIns="91440" tIns="45720" rIns="91440" bIns="45720" rtlCol="0" anchor="t">
            <a:normAutofit/>
          </a:bodyPr>
          <a:lstStyle/>
          <a:p>
            <a:pPr>
              <a:lnSpc>
                <a:spcPct val="90000"/>
              </a:lnSpc>
              <a:spcAft>
                <a:spcPts val="600"/>
              </a:spcAft>
            </a:pPr>
            <a:endParaRPr lang="en-GB" sz="1500"/>
          </a:p>
          <a:p>
            <a:pPr>
              <a:lnSpc>
                <a:spcPct val="90000"/>
              </a:lnSpc>
              <a:spcAft>
                <a:spcPts val="600"/>
              </a:spcAft>
            </a:pPr>
            <a:r>
              <a:rPr lang="en-GB" sz="1500" b="1">
                <a:solidFill>
                  <a:srgbClr val="0070C0"/>
                </a:solidFill>
                <a:latin typeface="Futura Std Book" panose="020B0502020204020303" pitchFamily="34" charset="77"/>
              </a:rPr>
              <a:t>Equipment</a:t>
            </a:r>
            <a:r>
              <a:rPr lang="en-GB" sz="1500">
                <a:latin typeface="Futura Std Book" panose="020B0502020204020303" pitchFamily="34" charset="77"/>
              </a:rPr>
              <a:t>-  fears of not having the ‘right’ kit or equipment to take part</a:t>
            </a:r>
          </a:p>
          <a:p>
            <a:pPr>
              <a:lnSpc>
                <a:spcPct val="90000"/>
              </a:lnSpc>
              <a:spcAft>
                <a:spcPts val="600"/>
              </a:spcAft>
            </a:pPr>
            <a:endParaRPr lang="en-GB" sz="1500">
              <a:latin typeface="Futura Std Book" panose="020B0502020204020303" pitchFamily="34" charset="77"/>
            </a:endParaRPr>
          </a:p>
          <a:p>
            <a:pPr>
              <a:lnSpc>
                <a:spcPct val="90000"/>
              </a:lnSpc>
              <a:spcAft>
                <a:spcPts val="600"/>
              </a:spcAft>
            </a:pPr>
            <a:r>
              <a:rPr lang="en-GB" sz="1500" b="1">
                <a:solidFill>
                  <a:srgbClr val="0070C0"/>
                </a:solidFill>
                <a:latin typeface="Futura Std Book" panose="020B0502020204020303" pitchFamily="34" charset="77"/>
              </a:rPr>
              <a:t>Facilities</a:t>
            </a:r>
            <a:r>
              <a:rPr lang="en-GB" sz="1500">
                <a:latin typeface="Futura Std Book" panose="020B0502020204020303" pitchFamily="34" charset="77"/>
              </a:rPr>
              <a:t>- not having appropriate facilities that accommodates girls needs and safety concerns </a:t>
            </a:r>
          </a:p>
          <a:p>
            <a:pPr>
              <a:lnSpc>
                <a:spcPct val="90000"/>
              </a:lnSpc>
              <a:spcAft>
                <a:spcPts val="600"/>
              </a:spcAft>
            </a:pPr>
            <a:endParaRPr lang="en-GB" sz="1500">
              <a:latin typeface="Futura Std Book" panose="020B0502020204020303" pitchFamily="34" charset="77"/>
            </a:endParaRPr>
          </a:p>
          <a:p>
            <a:pPr>
              <a:lnSpc>
                <a:spcPct val="90000"/>
              </a:lnSpc>
              <a:spcAft>
                <a:spcPts val="600"/>
              </a:spcAft>
            </a:pPr>
            <a:r>
              <a:rPr lang="en-GB" sz="1500" b="1">
                <a:solidFill>
                  <a:srgbClr val="0070C0"/>
                </a:solidFill>
                <a:latin typeface="Futura Std Book" panose="020B0502020204020303" pitchFamily="34" charset="77"/>
              </a:rPr>
              <a:t>Awareness</a:t>
            </a:r>
            <a:r>
              <a:rPr lang="en-GB" sz="1500">
                <a:latin typeface="Futura Std Book" panose="020B0502020204020303" pitchFamily="34" charset="77"/>
              </a:rPr>
              <a:t>- lack of information of how to get involved and what the session involves </a:t>
            </a:r>
          </a:p>
          <a:p>
            <a:pPr>
              <a:lnSpc>
                <a:spcPct val="90000"/>
              </a:lnSpc>
              <a:spcAft>
                <a:spcPts val="600"/>
              </a:spcAft>
            </a:pPr>
            <a:endParaRPr lang="en-GB" sz="1500">
              <a:latin typeface="Futura Std Book" panose="020B0502020204020303" pitchFamily="34" charset="77"/>
            </a:endParaRPr>
          </a:p>
          <a:p>
            <a:pPr>
              <a:lnSpc>
                <a:spcPct val="90000"/>
              </a:lnSpc>
              <a:spcAft>
                <a:spcPts val="600"/>
              </a:spcAft>
            </a:pPr>
            <a:r>
              <a:rPr lang="en-GB" sz="1500" b="1">
                <a:solidFill>
                  <a:srgbClr val="0070C0"/>
                </a:solidFill>
                <a:latin typeface="Futura Std Book" panose="020B0502020204020303" pitchFamily="34" charset="77"/>
              </a:rPr>
              <a:t>Lack of role models</a:t>
            </a:r>
            <a:r>
              <a:rPr lang="en-GB" sz="1500">
                <a:solidFill>
                  <a:srgbClr val="0070C0"/>
                </a:solidFill>
                <a:latin typeface="Futura Std Book" panose="020B0502020204020303" pitchFamily="34" charset="77"/>
              </a:rPr>
              <a:t>-</a:t>
            </a:r>
            <a:r>
              <a:rPr lang="en-GB" sz="1500" b="1">
                <a:solidFill>
                  <a:srgbClr val="0070C0"/>
                </a:solidFill>
                <a:latin typeface="Futura Std Book" panose="020B0502020204020303" pitchFamily="34" charset="77"/>
              </a:rPr>
              <a:t> </a:t>
            </a:r>
            <a:r>
              <a:rPr lang="en-GB" sz="1500">
                <a:latin typeface="Futura Std Book" panose="020B0502020204020303" pitchFamily="34" charset="77"/>
              </a:rPr>
              <a:t>not having female coaches they can relate and feel comfortable around </a:t>
            </a:r>
          </a:p>
          <a:p>
            <a:pPr>
              <a:lnSpc>
                <a:spcPct val="90000"/>
              </a:lnSpc>
              <a:spcAft>
                <a:spcPts val="600"/>
              </a:spcAft>
            </a:pPr>
            <a:endParaRPr lang="en-GB" sz="1500">
              <a:latin typeface="Futura Std Book" panose="020B0502020204020303" pitchFamily="34" charset="77"/>
            </a:endParaRPr>
          </a:p>
          <a:p>
            <a:pPr>
              <a:lnSpc>
                <a:spcPct val="90000"/>
              </a:lnSpc>
              <a:spcAft>
                <a:spcPts val="600"/>
              </a:spcAft>
            </a:pPr>
            <a:r>
              <a:rPr lang="en-GB" sz="1500" b="1">
                <a:solidFill>
                  <a:srgbClr val="0070C0"/>
                </a:solidFill>
                <a:latin typeface="Futura Std Book" panose="020B0502020204020303" pitchFamily="34" charset="77"/>
              </a:rPr>
              <a:t>Wrong activity</a:t>
            </a:r>
            <a:r>
              <a:rPr lang="en-GB" sz="1500">
                <a:solidFill>
                  <a:srgbClr val="0070C0"/>
                </a:solidFill>
                <a:latin typeface="Futura Std Book" panose="020B0502020204020303" pitchFamily="34" charset="77"/>
              </a:rPr>
              <a:t>- </a:t>
            </a:r>
            <a:r>
              <a:rPr lang="en-GB" sz="1500">
                <a:latin typeface="Futura Std Book" panose="020B0502020204020303" pitchFamily="34" charset="77"/>
              </a:rPr>
              <a:t>sessions focusing on competition and elite cricket skills</a:t>
            </a:r>
          </a:p>
        </p:txBody>
      </p:sp>
      <p:sp>
        <p:nvSpPr>
          <p:cNvPr id="4" name="TextBox 3">
            <a:extLst>
              <a:ext uri="{FF2B5EF4-FFF2-40B4-BE49-F238E27FC236}">
                <a16:creationId xmlns:a16="http://schemas.microsoft.com/office/drawing/2014/main" id="{0AE46E87-A408-7643-714B-7DFD18B997ED}"/>
              </a:ext>
            </a:extLst>
          </p:cNvPr>
          <p:cNvSpPr txBox="1"/>
          <p:nvPr/>
        </p:nvSpPr>
        <p:spPr>
          <a:xfrm>
            <a:off x="8572563" y="1930470"/>
            <a:ext cx="3273425" cy="5578475"/>
          </a:xfrm>
          <a:prstGeom prst="rect">
            <a:avLst/>
          </a:prstGeom>
          <a:noFill/>
        </p:spPr>
        <p:txBody>
          <a:bodyPr wrap="square" lIns="91440" tIns="45720" rIns="91440" bIns="45720" rtlCol="0" anchor="t">
            <a:normAutofit/>
          </a:bodyPr>
          <a:lstStyle/>
          <a:p>
            <a:pPr>
              <a:lnSpc>
                <a:spcPct val="90000"/>
              </a:lnSpc>
              <a:spcAft>
                <a:spcPts val="600"/>
              </a:spcAft>
            </a:pPr>
            <a:endParaRPr lang="en-GB" sz="1500"/>
          </a:p>
          <a:p>
            <a:pPr>
              <a:lnSpc>
                <a:spcPct val="90000"/>
              </a:lnSpc>
              <a:spcAft>
                <a:spcPts val="600"/>
              </a:spcAft>
            </a:pPr>
            <a:r>
              <a:rPr lang="en-GB" sz="1500" b="1">
                <a:solidFill>
                  <a:srgbClr val="0070C0"/>
                </a:solidFill>
                <a:latin typeface="Futura Std Book" panose="020B0502020204020303" pitchFamily="34" charset="77"/>
              </a:rPr>
              <a:t>Insecurities</a:t>
            </a:r>
            <a:r>
              <a:rPr lang="en-GB" sz="1500">
                <a:latin typeface="Futura Std Book" panose="020B0502020204020303" pitchFamily="34" charset="77"/>
              </a:rPr>
              <a:t>- worried about how they look or looking silly in front of other people</a:t>
            </a:r>
          </a:p>
          <a:p>
            <a:pPr>
              <a:lnSpc>
                <a:spcPct val="90000"/>
              </a:lnSpc>
              <a:spcAft>
                <a:spcPts val="600"/>
              </a:spcAft>
            </a:pPr>
            <a:endParaRPr lang="en-GB" sz="1500">
              <a:latin typeface="Futura Std Book" panose="020B0502020204020303" pitchFamily="34" charset="77"/>
            </a:endParaRPr>
          </a:p>
          <a:p>
            <a:pPr>
              <a:lnSpc>
                <a:spcPct val="90000"/>
              </a:lnSpc>
              <a:spcAft>
                <a:spcPts val="600"/>
              </a:spcAft>
            </a:pPr>
            <a:r>
              <a:rPr lang="en-GB" sz="1500" b="1">
                <a:solidFill>
                  <a:srgbClr val="0070C0"/>
                </a:solidFill>
                <a:latin typeface="Futura Std Book" panose="020B0502020204020303" pitchFamily="34" charset="77"/>
              </a:rPr>
              <a:t>Stereotypes</a:t>
            </a:r>
            <a:r>
              <a:rPr lang="en-GB" sz="1500">
                <a:latin typeface="Futura Std Book" panose="020B0502020204020303" pitchFamily="34" charset="77"/>
              </a:rPr>
              <a:t>- the deep-rooted stereotype that cricket is a ‘mans’ game</a:t>
            </a:r>
          </a:p>
          <a:p>
            <a:pPr>
              <a:lnSpc>
                <a:spcPct val="90000"/>
              </a:lnSpc>
              <a:spcAft>
                <a:spcPts val="600"/>
              </a:spcAft>
            </a:pPr>
            <a:endParaRPr lang="en-GB" sz="1500">
              <a:latin typeface="Futura Std Book" panose="020B0502020204020303" pitchFamily="34" charset="77"/>
            </a:endParaRPr>
          </a:p>
          <a:p>
            <a:pPr>
              <a:lnSpc>
                <a:spcPct val="90000"/>
              </a:lnSpc>
              <a:spcAft>
                <a:spcPts val="600"/>
              </a:spcAft>
            </a:pPr>
            <a:r>
              <a:rPr lang="en-GB" sz="1500" b="1">
                <a:solidFill>
                  <a:srgbClr val="0070C0"/>
                </a:solidFill>
                <a:latin typeface="Futura Std Book" panose="020B0502020204020303" pitchFamily="34" charset="77"/>
              </a:rPr>
              <a:t>Male gaze</a:t>
            </a:r>
            <a:r>
              <a:rPr lang="en-GB" sz="1500">
                <a:solidFill>
                  <a:srgbClr val="0070C0"/>
                </a:solidFill>
                <a:latin typeface="Futura Std Book" panose="020B0502020204020303" pitchFamily="34" charset="77"/>
              </a:rPr>
              <a:t>- </a:t>
            </a:r>
            <a:r>
              <a:rPr lang="en-GB" sz="1500">
                <a:latin typeface="Futura Std Book" panose="020B0502020204020303" pitchFamily="34" charset="77"/>
              </a:rPr>
              <a:t>not wanting to be watched or judged when playing through fear of embarrassment </a:t>
            </a:r>
          </a:p>
          <a:p>
            <a:pPr>
              <a:lnSpc>
                <a:spcPct val="90000"/>
              </a:lnSpc>
              <a:spcAft>
                <a:spcPts val="600"/>
              </a:spcAft>
            </a:pPr>
            <a:endParaRPr lang="en-GB" sz="1500">
              <a:latin typeface="Futura Std Book" panose="020B0502020204020303" pitchFamily="34" charset="77"/>
            </a:endParaRPr>
          </a:p>
          <a:p>
            <a:pPr>
              <a:lnSpc>
                <a:spcPct val="90000"/>
              </a:lnSpc>
              <a:spcAft>
                <a:spcPts val="600"/>
              </a:spcAft>
            </a:pPr>
            <a:r>
              <a:rPr lang="en-GB" sz="1500" b="1">
                <a:solidFill>
                  <a:srgbClr val="0070C0"/>
                </a:solidFill>
                <a:latin typeface="Futura Std Book" panose="020B0502020204020303" pitchFamily="34" charset="77"/>
              </a:rPr>
              <a:t>Friends</a:t>
            </a:r>
            <a:r>
              <a:rPr lang="en-GB" sz="1500">
                <a:solidFill>
                  <a:srgbClr val="0070C0"/>
                </a:solidFill>
                <a:latin typeface="Futura Std Book" panose="020B0502020204020303" pitchFamily="34" charset="77"/>
              </a:rPr>
              <a:t>-</a:t>
            </a:r>
            <a:r>
              <a:rPr lang="en-GB" sz="1500">
                <a:latin typeface="Futura Std Book" panose="020B0502020204020303" pitchFamily="34" charset="77"/>
              </a:rPr>
              <a:t> not wanting to attend somewhere new on their own and having nobody to go with </a:t>
            </a:r>
          </a:p>
          <a:p>
            <a:pPr>
              <a:lnSpc>
                <a:spcPct val="90000"/>
              </a:lnSpc>
              <a:spcAft>
                <a:spcPts val="600"/>
              </a:spcAft>
            </a:pPr>
            <a:endParaRPr lang="en-GB" sz="1500">
              <a:latin typeface="Futura Std Book" panose="020B0502020204020303" pitchFamily="34" charset="77"/>
            </a:endParaRPr>
          </a:p>
          <a:p>
            <a:pPr>
              <a:lnSpc>
                <a:spcPct val="90000"/>
              </a:lnSpc>
              <a:spcAft>
                <a:spcPts val="600"/>
              </a:spcAft>
            </a:pPr>
            <a:r>
              <a:rPr lang="en-GB" sz="1500" b="1">
                <a:solidFill>
                  <a:srgbClr val="0070C0"/>
                </a:solidFill>
                <a:latin typeface="Futura Std Book" panose="020B0502020204020303" pitchFamily="34" charset="77"/>
              </a:rPr>
              <a:t>Periods</a:t>
            </a:r>
            <a:r>
              <a:rPr lang="en-GB" sz="1500">
                <a:solidFill>
                  <a:srgbClr val="0070C0"/>
                </a:solidFill>
                <a:latin typeface="Futura Std Book" panose="020B0502020204020303" pitchFamily="34" charset="77"/>
              </a:rPr>
              <a:t>-</a:t>
            </a:r>
            <a:r>
              <a:rPr lang="en-GB" sz="1500">
                <a:latin typeface="Futura Std Book" panose="020B0502020204020303" pitchFamily="34" charset="77"/>
              </a:rPr>
              <a:t> worried about taking part when they are on their period </a:t>
            </a:r>
          </a:p>
        </p:txBody>
      </p:sp>
      <p:pic>
        <p:nvPicPr>
          <p:cNvPr id="7" name="Picture 6" descr="A child in a pink shirt&#10;&#10;Description automatically generated">
            <a:extLst>
              <a:ext uri="{FF2B5EF4-FFF2-40B4-BE49-F238E27FC236}">
                <a16:creationId xmlns:a16="http://schemas.microsoft.com/office/drawing/2014/main" id="{803B3126-0267-B6C7-0C7F-6A45009B693C}"/>
              </a:ext>
            </a:extLst>
          </p:cNvPr>
          <p:cNvPicPr>
            <a:picLocks noChangeAspect="1"/>
          </p:cNvPicPr>
          <p:nvPr/>
        </p:nvPicPr>
        <p:blipFill rotWithShape="1">
          <a:blip r:embed="rId2">
            <a:extLst>
              <a:ext uri="{28A0092B-C50C-407E-A947-70E740481C1C}">
                <a14:useLocalDpi xmlns:a14="http://schemas.microsoft.com/office/drawing/2010/main" val="0"/>
              </a:ext>
            </a:extLst>
          </a:blip>
          <a:srcRect l="22663" r="23312"/>
          <a:stretch/>
        </p:blipFill>
        <p:spPr>
          <a:xfrm>
            <a:off x="-1" y="0"/>
            <a:ext cx="4199021" cy="6858000"/>
          </a:xfrm>
          <a:prstGeom prst="rect">
            <a:avLst/>
          </a:prstGeom>
        </p:spPr>
      </p:pic>
    </p:spTree>
    <p:extLst>
      <p:ext uri="{BB962C8B-B14F-4D97-AF65-F5344CB8AC3E}">
        <p14:creationId xmlns:p14="http://schemas.microsoft.com/office/powerpoint/2010/main" val="3222981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67749E-6734-0BC3-C678-23C43E44229E}"/>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a:latin typeface="Futura Std Book" panose="020B0502020204020303" pitchFamily="34" charset="77"/>
              </a:rPr>
              <a:t>Let's get started!</a:t>
            </a:r>
          </a:p>
        </p:txBody>
      </p:sp>
      <p:graphicFrame>
        <p:nvGraphicFramePr>
          <p:cNvPr id="5" name="TextBox 2">
            <a:extLst>
              <a:ext uri="{FF2B5EF4-FFF2-40B4-BE49-F238E27FC236}">
                <a16:creationId xmlns:a16="http://schemas.microsoft.com/office/drawing/2014/main" id="{5CDBCE6B-2BF5-D0A6-5597-ECC7E755B6A5}"/>
              </a:ext>
            </a:extLst>
          </p:cNvPr>
          <p:cNvGraphicFramePr/>
          <p:nvPr>
            <p:extLst>
              <p:ext uri="{D42A27DB-BD31-4B8C-83A1-F6EECF244321}">
                <p14:modId xmlns:p14="http://schemas.microsoft.com/office/powerpoint/2010/main" val="1815462552"/>
              </p:ext>
            </p:extLst>
          </p:nvPr>
        </p:nvGraphicFramePr>
        <p:xfrm>
          <a:off x="322385" y="2176706"/>
          <a:ext cx="11793415" cy="4937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CFFB8B7E-C76D-552E-1984-89067833F023}"/>
              </a:ext>
            </a:extLst>
          </p:cNvPr>
          <p:cNvSpPr txBox="1"/>
          <p:nvPr/>
        </p:nvSpPr>
        <p:spPr>
          <a:xfrm>
            <a:off x="178349" y="1442765"/>
            <a:ext cx="11650236" cy="369332"/>
          </a:xfrm>
          <a:prstGeom prst="rect">
            <a:avLst/>
          </a:prstGeom>
          <a:noFill/>
        </p:spPr>
        <p:txBody>
          <a:bodyPr wrap="square" lIns="91440" tIns="45720" rIns="91440" bIns="45720" anchor="t">
            <a:spAutoFit/>
          </a:bodyPr>
          <a:lstStyle/>
          <a:p>
            <a:r>
              <a:rPr lang="en-GB">
                <a:latin typeface="Futura Std Book" panose="020B0502020204020303" pitchFamily="34" charset="77"/>
              </a:rPr>
              <a:t>We have identified 5 key themes that we must take into consideration when engaging women &amp; girls</a:t>
            </a:r>
          </a:p>
        </p:txBody>
      </p:sp>
    </p:spTree>
    <p:extLst>
      <p:ext uri="{BB962C8B-B14F-4D97-AF65-F5344CB8AC3E}">
        <p14:creationId xmlns:p14="http://schemas.microsoft.com/office/powerpoint/2010/main" val="4186091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03487C-5066-82B0-AC7E-EAACB1C325CF}"/>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b="1" kern="1200">
                <a:solidFill>
                  <a:schemeClr val="tx1"/>
                </a:solidFill>
                <a:latin typeface="+mj-lt"/>
                <a:ea typeface="+mj-ea"/>
                <a:cs typeface="+mj-cs"/>
              </a:rPr>
              <a:t>Marketing</a:t>
            </a:r>
          </a:p>
        </p:txBody>
      </p:sp>
      <p:sp>
        <p:nvSpPr>
          <p:cNvPr id="3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CDAA343-BA3A-535B-1561-B8132921952D}"/>
              </a:ext>
            </a:extLst>
          </p:cNvPr>
          <p:cNvSpPr txBox="1"/>
          <p:nvPr/>
        </p:nvSpPr>
        <p:spPr>
          <a:xfrm>
            <a:off x="2733040" y="5005050"/>
            <a:ext cx="5801360" cy="369332"/>
          </a:xfrm>
          <a:prstGeom prst="rect">
            <a:avLst/>
          </a:prstGeom>
          <a:noFill/>
        </p:spPr>
        <p:txBody>
          <a:bodyPr wrap="square" rtlCol="0">
            <a:spAutoFit/>
          </a:bodyPr>
          <a:lstStyle/>
          <a:p>
            <a:endParaRPr lang="en-GB"/>
          </a:p>
        </p:txBody>
      </p:sp>
      <p:graphicFrame>
        <p:nvGraphicFramePr>
          <p:cNvPr id="7" name="TextBox 4">
            <a:extLst>
              <a:ext uri="{FF2B5EF4-FFF2-40B4-BE49-F238E27FC236}">
                <a16:creationId xmlns:a16="http://schemas.microsoft.com/office/drawing/2014/main" id="{4AB8602C-7D64-B3BF-4717-0EFDFD3F9239}"/>
              </a:ext>
            </a:extLst>
          </p:cNvPr>
          <p:cNvGraphicFramePr/>
          <p:nvPr>
            <p:extLst>
              <p:ext uri="{D42A27DB-BD31-4B8C-83A1-F6EECF244321}">
                <p14:modId xmlns:p14="http://schemas.microsoft.com/office/powerpoint/2010/main" val="3331798822"/>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48618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442af94-27ec-4c12-9041-09447141ac56">
      <Terms xmlns="http://schemas.microsoft.com/office/infopath/2007/PartnerControls"/>
    </lcf76f155ced4ddcb4097134ff3c332f>
    <TaxCatchAll xmlns="9b8f0eab-74d5-4d8d-87b8-270f2228a97d" xsi:nil="true"/>
    <SharedWithUsers xmlns="9b8f0eab-74d5-4d8d-87b8-270f2228a97d">
      <UserInfo>
        <DisplayName>Gwen Williams</DisplayName>
        <AccountId>181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61D68EB4F4C724DBDD98B989C62A3FE" ma:contentTypeVersion="15" ma:contentTypeDescription="Create a new document." ma:contentTypeScope="" ma:versionID="60be0ee0105afcdd1b42f113e869935e">
  <xsd:schema xmlns:xsd="http://www.w3.org/2001/XMLSchema" xmlns:xs="http://www.w3.org/2001/XMLSchema" xmlns:p="http://schemas.microsoft.com/office/2006/metadata/properties" xmlns:ns2="b442af94-27ec-4c12-9041-09447141ac56" xmlns:ns3="9b8f0eab-74d5-4d8d-87b8-270f2228a97d" targetNamespace="http://schemas.microsoft.com/office/2006/metadata/properties" ma:root="true" ma:fieldsID="b8de528cbe8ebd4317bd64df723e1856" ns2:_="" ns3:_="">
    <xsd:import namespace="b442af94-27ec-4c12-9041-09447141ac56"/>
    <xsd:import namespace="9b8f0eab-74d5-4d8d-87b8-270f2228a97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42af94-27ec-4c12-9041-09447141ac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e8194ac-132f-443e-9640-f1f2e8c85d9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8f0eab-74d5-4d8d-87b8-270f2228a97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78b3e3e-7341-4ab7-9c45-2b52028c349c}" ma:internalName="TaxCatchAll" ma:showField="CatchAllData" ma:web="9b8f0eab-74d5-4d8d-87b8-270f2228a97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9D1201-8166-4707-B9CB-CA6F458B0A68}">
  <ds:schemaRefs>
    <ds:schemaRef ds:uri="http://schemas.microsoft.com/office/2006/documentManagement/types"/>
    <ds:schemaRef ds:uri="http://schemas.openxmlformats.org/package/2006/metadata/core-properties"/>
    <ds:schemaRef ds:uri="http://purl.org/dc/elements/1.1/"/>
    <ds:schemaRef ds:uri="9b8f0eab-74d5-4d8d-87b8-270f2228a97d"/>
    <ds:schemaRef ds:uri="http://schemas.microsoft.com/office/2006/metadata/properties"/>
    <ds:schemaRef ds:uri="http://schemas.microsoft.com/office/infopath/2007/PartnerControls"/>
    <ds:schemaRef ds:uri="http://purl.org/dc/terms/"/>
    <ds:schemaRef ds:uri="b442af94-27ec-4c12-9041-09447141ac56"/>
    <ds:schemaRef ds:uri="http://www.w3.org/XML/1998/namespace"/>
    <ds:schemaRef ds:uri="http://purl.org/dc/dcmitype/"/>
  </ds:schemaRefs>
</ds:datastoreItem>
</file>

<file path=customXml/itemProps2.xml><?xml version="1.0" encoding="utf-8"?>
<ds:datastoreItem xmlns:ds="http://schemas.openxmlformats.org/officeDocument/2006/customXml" ds:itemID="{5697C2C5-0B78-4569-9700-BE2BACFB04F4}">
  <ds:schemaRefs>
    <ds:schemaRef ds:uri="9b8f0eab-74d5-4d8d-87b8-270f2228a97d"/>
    <ds:schemaRef ds:uri="b442af94-27ec-4c12-9041-09447141ac5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589C904-7A70-428B-8A65-A8B367AF5A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3252</Words>
  <Application>Microsoft Office PowerPoint</Application>
  <PresentationFormat>Widescreen</PresentationFormat>
  <Paragraphs>383</Paragraphs>
  <Slides>28</Slides>
  <Notes>2</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Aptos</vt:lpstr>
      <vt:lpstr>Aptos Display</vt:lpstr>
      <vt:lpstr>Arial</vt:lpstr>
      <vt:lpstr>Calibri</vt:lpstr>
      <vt:lpstr>Futura Std Book</vt:lpstr>
      <vt:lpstr>Poppins</vt:lpstr>
      <vt:lpstr>Segoe UI</vt:lpstr>
      <vt:lpstr>Wingdings</vt:lpstr>
      <vt:lpstr>Office Theme</vt:lpstr>
      <vt:lpstr>Female Engagement Guide </vt:lpstr>
      <vt:lpstr>Contents</vt:lpstr>
      <vt:lpstr>Why is it important?  </vt:lpstr>
      <vt:lpstr>The opportunity  </vt:lpstr>
      <vt:lpstr>Motivation </vt:lpstr>
      <vt:lpstr>PowerPoint Presentation</vt:lpstr>
      <vt:lpstr>Barriers- what is stopping woman and girls from playing cricket? </vt:lpstr>
      <vt:lpstr>Let's get started!</vt:lpstr>
      <vt:lpstr>Marketing</vt:lpstr>
      <vt:lpstr>Marketing checklist  A key starting point is to ask girls on your programme what motivates them; by having a better understanding of this, you will have some ideas to start your messages in promotional material  Below are key recommendations of what you should be looking to include in your marketing material </vt:lpstr>
      <vt:lpstr>Reaching and engaging Women &amp; Girls   Utilising communication channels popular with women &amp; girls is the most effective way to engage and communicate alongside the below recommendations     </vt:lpstr>
      <vt:lpstr>Empowering participants to advertise their Wicketz hubs </vt:lpstr>
      <vt:lpstr>Wicketz Advertisement Champion Example</vt:lpstr>
      <vt:lpstr>Bring a Buddy   </vt:lpstr>
      <vt:lpstr>PowerPoint Presentation</vt:lpstr>
      <vt:lpstr>PowerPoint Presentation</vt:lpstr>
      <vt:lpstr>Rewards champion; youth led approach   </vt:lpstr>
      <vt:lpstr>Reframing competition into ‘moments of pride’</vt:lpstr>
      <vt:lpstr>PowerPoint Presentation</vt:lpstr>
      <vt:lpstr>PowerPoint Presentation</vt:lpstr>
      <vt:lpstr>Environment </vt:lpstr>
      <vt:lpstr>Creating a more welcoming environment</vt:lpstr>
      <vt:lpstr>Right Cricket offer </vt:lpstr>
      <vt:lpstr>PowerPoint Presentation</vt:lpstr>
      <vt:lpstr>Previous Success: Glow in the Dark Cricket  This is perfect spin off to make cricket more appealing and fun </vt:lpstr>
      <vt:lpstr>PowerPoint Presentation</vt:lpstr>
      <vt:lpstr>Right people</vt:lpstr>
      <vt:lpstr>Resources for you to use to inspire and encourage more girls to take part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Female Engagement Guide</dc:title>
  <dc:creator>Katie Holland</dc:creator>
  <cp:lastModifiedBy>Katie Holland</cp:lastModifiedBy>
  <cp:revision>3</cp:revision>
  <dcterms:created xsi:type="dcterms:W3CDTF">2024-01-23T14:38:22Z</dcterms:created>
  <dcterms:modified xsi:type="dcterms:W3CDTF">2024-05-09T08:14:35Z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0x010100761D68EB4F4C724DBDD98B989C62A3FE</vt:lpwstr>
  </property>
  <property fmtid="{D5CDD505-2E9C-101B-9397-08002B2CF9AE}" pid="3" name="MediaServiceImageTags">
    <vt:lpwstr/>
  </property>
</Properties>
</file>